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64" r:id="rId3"/>
    <p:sldId id="266" r:id="rId4"/>
    <p:sldId id="267" r:id="rId5"/>
    <p:sldId id="268" r:id="rId6"/>
    <p:sldId id="269" r:id="rId7"/>
    <p:sldId id="270" r:id="rId8"/>
    <p:sldId id="271" r:id="rId9"/>
    <p:sldId id="272" r:id="rId10"/>
    <p:sldId id="273" r:id="rId11"/>
    <p:sldId id="274" r:id="rId12"/>
    <p:sldId id="275" r:id="rId13"/>
    <p:sldId id="276" r:id="rId14"/>
    <p:sldId id="277" r:id="rId15"/>
    <p:sldId id="278" r:id="rId16"/>
    <p:sldId id="258" r:id="rId17"/>
    <p:sldId id="282" r:id="rId18"/>
    <p:sldId id="262" r:id="rId19"/>
    <p:sldId id="263" r:id="rId20"/>
    <p:sldId id="279" r:id="rId21"/>
    <p:sldId id="283" r:id="rId22"/>
    <p:sldId id="281" r:id="rId23"/>
    <p:sldId id="284" r:id="rId24"/>
    <p:sldId id="287" r:id="rId25"/>
    <p:sldId id="257" r:id="rId26"/>
    <p:sldId id="285" r:id="rId27"/>
    <p:sldId id="286" r:id="rId28"/>
    <p:sldId id="288" r:id="rId29"/>
    <p:sldId id="260" r:id="rId30"/>
    <p:sldId id="289" r:id="rId31"/>
    <p:sldId id="290" r:id="rId32"/>
    <p:sldId id="259" r:id="rId33"/>
    <p:sldId id="293" r:id="rId34"/>
    <p:sldId id="292" r:id="rId35"/>
    <p:sldId id="291"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1C"/>
    <a:srgbClr val="FE5442"/>
    <a:srgbClr val="FB7C6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694"/>
  </p:normalViewPr>
  <p:slideViewPr>
    <p:cSldViewPr snapToGrid="0" snapToObjects="1">
      <p:cViewPr varScale="1">
        <p:scale>
          <a:sx n="121" d="100"/>
          <a:sy n="121" d="100"/>
        </p:scale>
        <p:origin x="744" y="176"/>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737E84-D299-394A-9B2A-C9B7F377B1A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7E76993-AEB7-8347-9A37-3CF21A1EFFC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7DEFA66-4891-934C-88C4-7AAFA1F8607E}"/>
              </a:ext>
            </a:extLst>
          </p:cNvPr>
          <p:cNvSpPr>
            <a:spLocks noGrp="1"/>
          </p:cNvSpPr>
          <p:nvPr>
            <p:ph type="dt" sz="half" idx="10"/>
          </p:nvPr>
        </p:nvSpPr>
        <p:spPr/>
        <p:txBody>
          <a:bodyPr/>
          <a:lstStyle/>
          <a:p>
            <a:fld id="{06C016E3-3686-D04D-B68A-194F1BC9ACC8}" type="datetimeFigureOut">
              <a:rPr lang="en-US" smtClean="0"/>
              <a:t>11/28/20</a:t>
            </a:fld>
            <a:endParaRPr lang="en-US"/>
          </a:p>
        </p:txBody>
      </p:sp>
      <p:sp>
        <p:nvSpPr>
          <p:cNvPr id="5" name="Footer Placeholder 4">
            <a:extLst>
              <a:ext uri="{FF2B5EF4-FFF2-40B4-BE49-F238E27FC236}">
                <a16:creationId xmlns:a16="http://schemas.microsoft.com/office/drawing/2014/main" id="{4D80B243-45E5-3F4F-A96C-AE51FFE7889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BBC9B7C-4029-2440-923C-A373E3D290D0}"/>
              </a:ext>
            </a:extLst>
          </p:cNvPr>
          <p:cNvSpPr>
            <a:spLocks noGrp="1"/>
          </p:cNvSpPr>
          <p:nvPr>
            <p:ph type="sldNum" sz="quarter" idx="12"/>
          </p:nvPr>
        </p:nvSpPr>
        <p:spPr/>
        <p:txBody>
          <a:bodyPr/>
          <a:lstStyle/>
          <a:p>
            <a:fld id="{B95ECF3D-A7E7-0F47-AD70-BDB54F89CCBB}" type="slidenum">
              <a:rPr lang="en-US" smtClean="0"/>
              <a:t>‹#›</a:t>
            </a:fld>
            <a:endParaRPr lang="en-US"/>
          </a:p>
        </p:txBody>
      </p:sp>
    </p:spTree>
    <p:extLst>
      <p:ext uri="{BB962C8B-B14F-4D97-AF65-F5344CB8AC3E}">
        <p14:creationId xmlns:p14="http://schemas.microsoft.com/office/powerpoint/2010/main" val="23379907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44F4F9-5FA0-1941-A1D3-5913AC254A9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B694E98-89CB-9140-B90E-560CA4A2F6D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61B5D48-304C-E541-96AE-5AD7237816C7}"/>
              </a:ext>
            </a:extLst>
          </p:cNvPr>
          <p:cNvSpPr>
            <a:spLocks noGrp="1"/>
          </p:cNvSpPr>
          <p:nvPr>
            <p:ph type="dt" sz="half" idx="10"/>
          </p:nvPr>
        </p:nvSpPr>
        <p:spPr/>
        <p:txBody>
          <a:bodyPr/>
          <a:lstStyle/>
          <a:p>
            <a:fld id="{06C016E3-3686-D04D-B68A-194F1BC9ACC8}" type="datetimeFigureOut">
              <a:rPr lang="en-US" smtClean="0"/>
              <a:t>11/28/20</a:t>
            </a:fld>
            <a:endParaRPr lang="en-US"/>
          </a:p>
        </p:txBody>
      </p:sp>
      <p:sp>
        <p:nvSpPr>
          <p:cNvPr id="5" name="Footer Placeholder 4">
            <a:extLst>
              <a:ext uri="{FF2B5EF4-FFF2-40B4-BE49-F238E27FC236}">
                <a16:creationId xmlns:a16="http://schemas.microsoft.com/office/drawing/2014/main" id="{9C0B693F-677C-9E46-9000-29895A208F0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4CF910C-8319-394C-802D-11AED1546118}"/>
              </a:ext>
            </a:extLst>
          </p:cNvPr>
          <p:cNvSpPr>
            <a:spLocks noGrp="1"/>
          </p:cNvSpPr>
          <p:nvPr>
            <p:ph type="sldNum" sz="quarter" idx="12"/>
          </p:nvPr>
        </p:nvSpPr>
        <p:spPr/>
        <p:txBody>
          <a:bodyPr/>
          <a:lstStyle/>
          <a:p>
            <a:fld id="{B95ECF3D-A7E7-0F47-AD70-BDB54F89CCBB}" type="slidenum">
              <a:rPr lang="en-US" smtClean="0"/>
              <a:t>‹#›</a:t>
            </a:fld>
            <a:endParaRPr lang="en-US"/>
          </a:p>
        </p:txBody>
      </p:sp>
    </p:spTree>
    <p:extLst>
      <p:ext uri="{BB962C8B-B14F-4D97-AF65-F5344CB8AC3E}">
        <p14:creationId xmlns:p14="http://schemas.microsoft.com/office/powerpoint/2010/main" val="22909096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797AFE4-3798-2040-AFAE-E94275FD9F7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1744A0B-BA46-A348-AC0F-11E1A2621E3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EAC4AE0-EA37-5641-B463-30082B3F840B}"/>
              </a:ext>
            </a:extLst>
          </p:cNvPr>
          <p:cNvSpPr>
            <a:spLocks noGrp="1"/>
          </p:cNvSpPr>
          <p:nvPr>
            <p:ph type="dt" sz="half" idx="10"/>
          </p:nvPr>
        </p:nvSpPr>
        <p:spPr/>
        <p:txBody>
          <a:bodyPr/>
          <a:lstStyle/>
          <a:p>
            <a:fld id="{06C016E3-3686-D04D-B68A-194F1BC9ACC8}" type="datetimeFigureOut">
              <a:rPr lang="en-US" smtClean="0"/>
              <a:t>11/28/20</a:t>
            </a:fld>
            <a:endParaRPr lang="en-US"/>
          </a:p>
        </p:txBody>
      </p:sp>
      <p:sp>
        <p:nvSpPr>
          <p:cNvPr id="5" name="Footer Placeholder 4">
            <a:extLst>
              <a:ext uri="{FF2B5EF4-FFF2-40B4-BE49-F238E27FC236}">
                <a16:creationId xmlns:a16="http://schemas.microsoft.com/office/drawing/2014/main" id="{6F1E6689-7E90-5A4A-BA56-93146A0FB83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3D3E494-25A0-D647-8A93-613043F92359}"/>
              </a:ext>
            </a:extLst>
          </p:cNvPr>
          <p:cNvSpPr>
            <a:spLocks noGrp="1"/>
          </p:cNvSpPr>
          <p:nvPr>
            <p:ph type="sldNum" sz="quarter" idx="12"/>
          </p:nvPr>
        </p:nvSpPr>
        <p:spPr/>
        <p:txBody>
          <a:bodyPr/>
          <a:lstStyle/>
          <a:p>
            <a:fld id="{B95ECF3D-A7E7-0F47-AD70-BDB54F89CCBB}" type="slidenum">
              <a:rPr lang="en-US" smtClean="0"/>
              <a:t>‹#›</a:t>
            </a:fld>
            <a:endParaRPr lang="en-US"/>
          </a:p>
        </p:txBody>
      </p:sp>
    </p:spTree>
    <p:extLst>
      <p:ext uri="{BB962C8B-B14F-4D97-AF65-F5344CB8AC3E}">
        <p14:creationId xmlns:p14="http://schemas.microsoft.com/office/powerpoint/2010/main" val="13369400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CD818-299E-0E43-A9FB-D8760049BF1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7A09B09-DBF6-CE4A-B773-4BC4081F80D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D3D219B-AC65-D341-AEA3-162C630231F9}"/>
              </a:ext>
            </a:extLst>
          </p:cNvPr>
          <p:cNvSpPr>
            <a:spLocks noGrp="1"/>
          </p:cNvSpPr>
          <p:nvPr>
            <p:ph type="dt" sz="half" idx="10"/>
          </p:nvPr>
        </p:nvSpPr>
        <p:spPr/>
        <p:txBody>
          <a:bodyPr/>
          <a:lstStyle/>
          <a:p>
            <a:fld id="{06C016E3-3686-D04D-B68A-194F1BC9ACC8}" type="datetimeFigureOut">
              <a:rPr lang="en-US" smtClean="0"/>
              <a:t>11/28/20</a:t>
            </a:fld>
            <a:endParaRPr lang="en-US"/>
          </a:p>
        </p:txBody>
      </p:sp>
      <p:sp>
        <p:nvSpPr>
          <p:cNvPr id="5" name="Footer Placeholder 4">
            <a:extLst>
              <a:ext uri="{FF2B5EF4-FFF2-40B4-BE49-F238E27FC236}">
                <a16:creationId xmlns:a16="http://schemas.microsoft.com/office/drawing/2014/main" id="{67F566FA-0086-CC46-A3EB-07243F7EF1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42FA857-731A-9C44-9F08-6BE049E1B7C9}"/>
              </a:ext>
            </a:extLst>
          </p:cNvPr>
          <p:cNvSpPr>
            <a:spLocks noGrp="1"/>
          </p:cNvSpPr>
          <p:nvPr>
            <p:ph type="sldNum" sz="quarter" idx="12"/>
          </p:nvPr>
        </p:nvSpPr>
        <p:spPr/>
        <p:txBody>
          <a:bodyPr/>
          <a:lstStyle/>
          <a:p>
            <a:fld id="{B95ECF3D-A7E7-0F47-AD70-BDB54F89CCBB}" type="slidenum">
              <a:rPr lang="en-US" smtClean="0"/>
              <a:t>‹#›</a:t>
            </a:fld>
            <a:endParaRPr lang="en-US"/>
          </a:p>
        </p:txBody>
      </p:sp>
    </p:spTree>
    <p:extLst>
      <p:ext uri="{BB962C8B-B14F-4D97-AF65-F5344CB8AC3E}">
        <p14:creationId xmlns:p14="http://schemas.microsoft.com/office/powerpoint/2010/main" val="40631942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F4F604-4F51-6C4B-B847-4F61453E699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8776B76-BF84-4D44-BF97-E17BEAEF46A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AE45A28-EC91-364C-A939-9FBF46082CCB}"/>
              </a:ext>
            </a:extLst>
          </p:cNvPr>
          <p:cNvSpPr>
            <a:spLocks noGrp="1"/>
          </p:cNvSpPr>
          <p:nvPr>
            <p:ph type="dt" sz="half" idx="10"/>
          </p:nvPr>
        </p:nvSpPr>
        <p:spPr/>
        <p:txBody>
          <a:bodyPr/>
          <a:lstStyle/>
          <a:p>
            <a:fld id="{06C016E3-3686-D04D-B68A-194F1BC9ACC8}" type="datetimeFigureOut">
              <a:rPr lang="en-US" smtClean="0"/>
              <a:t>11/28/20</a:t>
            </a:fld>
            <a:endParaRPr lang="en-US"/>
          </a:p>
        </p:txBody>
      </p:sp>
      <p:sp>
        <p:nvSpPr>
          <p:cNvPr id="5" name="Footer Placeholder 4">
            <a:extLst>
              <a:ext uri="{FF2B5EF4-FFF2-40B4-BE49-F238E27FC236}">
                <a16:creationId xmlns:a16="http://schemas.microsoft.com/office/drawing/2014/main" id="{EBC6B041-12DE-B540-9D4A-F71A4C510DB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C5BADC2-9538-7547-B165-A7DD18959169}"/>
              </a:ext>
            </a:extLst>
          </p:cNvPr>
          <p:cNvSpPr>
            <a:spLocks noGrp="1"/>
          </p:cNvSpPr>
          <p:nvPr>
            <p:ph type="sldNum" sz="quarter" idx="12"/>
          </p:nvPr>
        </p:nvSpPr>
        <p:spPr/>
        <p:txBody>
          <a:bodyPr/>
          <a:lstStyle/>
          <a:p>
            <a:fld id="{B95ECF3D-A7E7-0F47-AD70-BDB54F89CCBB}" type="slidenum">
              <a:rPr lang="en-US" smtClean="0"/>
              <a:t>‹#›</a:t>
            </a:fld>
            <a:endParaRPr lang="en-US"/>
          </a:p>
        </p:txBody>
      </p:sp>
    </p:spTree>
    <p:extLst>
      <p:ext uri="{BB962C8B-B14F-4D97-AF65-F5344CB8AC3E}">
        <p14:creationId xmlns:p14="http://schemas.microsoft.com/office/powerpoint/2010/main" val="8918269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50FE5E-205F-8C4B-866D-706FD42CC52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06649A4-8E3C-EE4E-9ED6-E372E7931F8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DF827E1-AE54-0549-BB97-F8002FBC80F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762F7B0-7318-1D40-8F54-5BBC75EA98C6}"/>
              </a:ext>
            </a:extLst>
          </p:cNvPr>
          <p:cNvSpPr>
            <a:spLocks noGrp="1"/>
          </p:cNvSpPr>
          <p:nvPr>
            <p:ph type="dt" sz="half" idx="10"/>
          </p:nvPr>
        </p:nvSpPr>
        <p:spPr/>
        <p:txBody>
          <a:bodyPr/>
          <a:lstStyle/>
          <a:p>
            <a:fld id="{06C016E3-3686-D04D-B68A-194F1BC9ACC8}" type="datetimeFigureOut">
              <a:rPr lang="en-US" smtClean="0"/>
              <a:t>11/28/20</a:t>
            </a:fld>
            <a:endParaRPr lang="en-US"/>
          </a:p>
        </p:txBody>
      </p:sp>
      <p:sp>
        <p:nvSpPr>
          <p:cNvPr id="6" name="Footer Placeholder 5">
            <a:extLst>
              <a:ext uri="{FF2B5EF4-FFF2-40B4-BE49-F238E27FC236}">
                <a16:creationId xmlns:a16="http://schemas.microsoft.com/office/drawing/2014/main" id="{FB078773-B3EC-9E4A-83BA-471F1153B47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D1FD5F5-2AAF-0141-93BE-1B6D71272591}"/>
              </a:ext>
            </a:extLst>
          </p:cNvPr>
          <p:cNvSpPr>
            <a:spLocks noGrp="1"/>
          </p:cNvSpPr>
          <p:nvPr>
            <p:ph type="sldNum" sz="quarter" idx="12"/>
          </p:nvPr>
        </p:nvSpPr>
        <p:spPr/>
        <p:txBody>
          <a:bodyPr/>
          <a:lstStyle/>
          <a:p>
            <a:fld id="{B95ECF3D-A7E7-0F47-AD70-BDB54F89CCBB}" type="slidenum">
              <a:rPr lang="en-US" smtClean="0"/>
              <a:t>‹#›</a:t>
            </a:fld>
            <a:endParaRPr lang="en-US"/>
          </a:p>
        </p:txBody>
      </p:sp>
    </p:spTree>
    <p:extLst>
      <p:ext uri="{BB962C8B-B14F-4D97-AF65-F5344CB8AC3E}">
        <p14:creationId xmlns:p14="http://schemas.microsoft.com/office/powerpoint/2010/main" val="36625661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E8D156-574A-D54A-B85F-F010E1DADBF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3EF7C27-1AD8-C145-89A3-CDE99057824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169D35D-0E0F-DE45-8E04-EADA8F59F6A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551BF5D-A8FC-1E42-A15C-A7F3B03565A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61C2280-87F8-7340-B644-1407C86072C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47CE076-C911-0748-817F-0D4C52E8E5C8}"/>
              </a:ext>
            </a:extLst>
          </p:cNvPr>
          <p:cNvSpPr>
            <a:spLocks noGrp="1"/>
          </p:cNvSpPr>
          <p:nvPr>
            <p:ph type="dt" sz="half" idx="10"/>
          </p:nvPr>
        </p:nvSpPr>
        <p:spPr/>
        <p:txBody>
          <a:bodyPr/>
          <a:lstStyle/>
          <a:p>
            <a:fld id="{06C016E3-3686-D04D-B68A-194F1BC9ACC8}" type="datetimeFigureOut">
              <a:rPr lang="en-US" smtClean="0"/>
              <a:t>11/28/20</a:t>
            </a:fld>
            <a:endParaRPr lang="en-US"/>
          </a:p>
        </p:txBody>
      </p:sp>
      <p:sp>
        <p:nvSpPr>
          <p:cNvPr id="8" name="Footer Placeholder 7">
            <a:extLst>
              <a:ext uri="{FF2B5EF4-FFF2-40B4-BE49-F238E27FC236}">
                <a16:creationId xmlns:a16="http://schemas.microsoft.com/office/drawing/2014/main" id="{2D3278B1-4AD8-DE45-8CA0-3A59E4128B8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0100987-6707-B846-96DE-AFED310C3E9C}"/>
              </a:ext>
            </a:extLst>
          </p:cNvPr>
          <p:cNvSpPr>
            <a:spLocks noGrp="1"/>
          </p:cNvSpPr>
          <p:nvPr>
            <p:ph type="sldNum" sz="quarter" idx="12"/>
          </p:nvPr>
        </p:nvSpPr>
        <p:spPr/>
        <p:txBody>
          <a:bodyPr/>
          <a:lstStyle/>
          <a:p>
            <a:fld id="{B95ECF3D-A7E7-0F47-AD70-BDB54F89CCBB}" type="slidenum">
              <a:rPr lang="en-US" smtClean="0"/>
              <a:t>‹#›</a:t>
            </a:fld>
            <a:endParaRPr lang="en-US"/>
          </a:p>
        </p:txBody>
      </p:sp>
    </p:spTree>
    <p:extLst>
      <p:ext uri="{BB962C8B-B14F-4D97-AF65-F5344CB8AC3E}">
        <p14:creationId xmlns:p14="http://schemas.microsoft.com/office/powerpoint/2010/main" val="30551156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98DB2A-83B1-A941-8A93-AB14E0B42D2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459E765-731E-9246-8EEA-BD6F606CDE29}"/>
              </a:ext>
            </a:extLst>
          </p:cNvPr>
          <p:cNvSpPr>
            <a:spLocks noGrp="1"/>
          </p:cNvSpPr>
          <p:nvPr>
            <p:ph type="dt" sz="half" idx="10"/>
          </p:nvPr>
        </p:nvSpPr>
        <p:spPr/>
        <p:txBody>
          <a:bodyPr/>
          <a:lstStyle/>
          <a:p>
            <a:fld id="{06C016E3-3686-D04D-B68A-194F1BC9ACC8}" type="datetimeFigureOut">
              <a:rPr lang="en-US" smtClean="0"/>
              <a:t>11/28/20</a:t>
            </a:fld>
            <a:endParaRPr lang="en-US"/>
          </a:p>
        </p:txBody>
      </p:sp>
      <p:sp>
        <p:nvSpPr>
          <p:cNvPr id="4" name="Footer Placeholder 3">
            <a:extLst>
              <a:ext uri="{FF2B5EF4-FFF2-40B4-BE49-F238E27FC236}">
                <a16:creationId xmlns:a16="http://schemas.microsoft.com/office/drawing/2014/main" id="{02028B32-2991-564F-859B-C4BF9D229CE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621E13B-E340-4B4D-9924-8F5CFF7AE554}"/>
              </a:ext>
            </a:extLst>
          </p:cNvPr>
          <p:cNvSpPr>
            <a:spLocks noGrp="1"/>
          </p:cNvSpPr>
          <p:nvPr>
            <p:ph type="sldNum" sz="quarter" idx="12"/>
          </p:nvPr>
        </p:nvSpPr>
        <p:spPr/>
        <p:txBody>
          <a:bodyPr/>
          <a:lstStyle/>
          <a:p>
            <a:fld id="{B95ECF3D-A7E7-0F47-AD70-BDB54F89CCBB}" type="slidenum">
              <a:rPr lang="en-US" smtClean="0"/>
              <a:t>‹#›</a:t>
            </a:fld>
            <a:endParaRPr lang="en-US"/>
          </a:p>
        </p:txBody>
      </p:sp>
    </p:spTree>
    <p:extLst>
      <p:ext uri="{BB962C8B-B14F-4D97-AF65-F5344CB8AC3E}">
        <p14:creationId xmlns:p14="http://schemas.microsoft.com/office/powerpoint/2010/main" val="271532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281E14D-F679-6F46-863F-40D1A33CB01B}"/>
              </a:ext>
            </a:extLst>
          </p:cNvPr>
          <p:cNvSpPr>
            <a:spLocks noGrp="1"/>
          </p:cNvSpPr>
          <p:nvPr>
            <p:ph type="dt" sz="half" idx="10"/>
          </p:nvPr>
        </p:nvSpPr>
        <p:spPr/>
        <p:txBody>
          <a:bodyPr/>
          <a:lstStyle/>
          <a:p>
            <a:fld id="{06C016E3-3686-D04D-B68A-194F1BC9ACC8}" type="datetimeFigureOut">
              <a:rPr lang="en-US" smtClean="0"/>
              <a:t>11/28/20</a:t>
            </a:fld>
            <a:endParaRPr lang="en-US"/>
          </a:p>
        </p:txBody>
      </p:sp>
      <p:sp>
        <p:nvSpPr>
          <p:cNvPr id="3" name="Footer Placeholder 2">
            <a:extLst>
              <a:ext uri="{FF2B5EF4-FFF2-40B4-BE49-F238E27FC236}">
                <a16:creationId xmlns:a16="http://schemas.microsoft.com/office/drawing/2014/main" id="{1EAF53A4-DEDF-334F-AF65-A5B0CA2BB26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3C7A94B-9CF7-0F4A-AE67-B4E375A5717C}"/>
              </a:ext>
            </a:extLst>
          </p:cNvPr>
          <p:cNvSpPr>
            <a:spLocks noGrp="1"/>
          </p:cNvSpPr>
          <p:nvPr>
            <p:ph type="sldNum" sz="quarter" idx="12"/>
          </p:nvPr>
        </p:nvSpPr>
        <p:spPr/>
        <p:txBody>
          <a:bodyPr/>
          <a:lstStyle/>
          <a:p>
            <a:fld id="{B95ECF3D-A7E7-0F47-AD70-BDB54F89CCBB}" type="slidenum">
              <a:rPr lang="en-US" smtClean="0"/>
              <a:t>‹#›</a:t>
            </a:fld>
            <a:endParaRPr lang="en-US"/>
          </a:p>
        </p:txBody>
      </p:sp>
    </p:spTree>
    <p:extLst>
      <p:ext uri="{BB962C8B-B14F-4D97-AF65-F5344CB8AC3E}">
        <p14:creationId xmlns:p14="http://schemas.microsoft.com/office/powerpoint/2010/main" val="22538756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C4F855-BFBF-2644-B0ED-6A9CB116365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508AE69-2FD7-164A-A697-A3E7B55E1D6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E52DA07-0ECA-044F-88D2-CD99B05543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0D87F1F-C625-8649-A028-A0E0DAF06B24}"/>
              </a:ext>
            </a:extLst>
          </p:cNvPr>
          <p:cNvSpPr>
            <a:spLocks noGrp="1"/>
          </p:cNvSpPr>
          <p:nvPr>
            <p:ph type="dt" sz="half" idx="10"/>
          </p:nvPr>
        </p:nvSpPr>
        <p:spPr/>
        <p:txBody>
          <a:bodyPr/>
          <a:lstStyle/>
          <a:p>
            <a:fld id="{06C016E3-3686-D04D-B68A-194F1BC9ACC8}" type="datetimeFigureOut">
              <a:rPr lang="en-US" smtClean="0"/>
              <a:t>11/28/20</a:t>
            </a:fld>
            <a:endParaRPr lang="en-US"/>
          </a:p>
        </p:txBody>
      </p:sp>
      <p:sp>
        <p:nvSpPr>
          <p:cNvPr id="6" name="Footer Placeholder 5">
            <a:extLst>
              <a:ext uri="{FF2B5EF4-FFF2-40B4-BE49-F238E27FC236}">
                <a16:creationId xmlns:a16="http://schemas.microsoft.com/office/drawing/2014/main" id="{E0F28E81-8BE4-914F-A265-CB82A458A84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D53B3A2-7AF7-6248-898B-F2B4EE5730EE}"/>
              </a:ext>
            </a:extLst>
          </p:cNvPr>
          <p:cNvSpPr>
            <a:spLocks noGrp="1"/>
          </p:cNvSpPr>
          <p:nvPr>
            <p:ph type="sldNum" sz="quarter" idx="12"/>
          </p:nvPr>
        </p:nvSpPr>
        <p:spPr/>
        <p:txBody>
          <a:bodyPr/>
          <a:lstStyle/>
          <a:p>
            <a:fld id="{B95ECF3D-A7E7-0F47-AD70-BDB54F89CCBB}" type="slidenum">
              <a:rPr lang="en-US" smtClean="0"/>
              <a:t>‹#›</a:t>
            </a:fld>
            <a:endParaRPr lang="en-US"/>
          </a:p>
        </p:txBody>
      </p:sp>
    </p:spTree>
    <p:extLst>
      <p:ext uri="{BB962C8B-B14F-4D97-AF65-F5344CB8AC3E}">
        <p14:creationId xmlns:p14="http://schemas.microsoft.com/office/powerpoint/2010/main" val="21323542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39B5A5-37C6-DC4B-9DC8-9546AACFFAA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9008EA2-E951-D046-86DD-0DBEF916E9C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D07AD53-42CD-D743-9675-117A24FD432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FC3C71A-A79B-204E-B906-4EDDDC71EF72}"/>
              </a:ext>
            </a:extLst>
          </p:cNvPr>
          <p:cNvSpPr>
            <a:spLocks noGrp="1"/>
          </p:cNvSpPr>
          <p:nvPr>
            <p:ph type="dt" sz="half" idx="10"/>
          </p:nvPr>
        </p:nvSpPr>
        <p:spPr/>
        <p:txBody>
          <a:bodyPr/>
          <a:lstStyle/>
          <a:p>
            <a:fld id="{06C016E3-3686-D04D-B68A-194F1BC9ACC8}" type="datetimeFigureOut">
              <a:rPr lang="en-US" smtClean="0"/>
              <a:t>11/28/20</a:t>
            </a:fld>
            <a:endParaRPr lang="en-US"/>
          </a:p>
        </p:txBody>
      </p:sp>
      <p:sp>
        <p:nvSpPr>
          <p:cNvPr id="6" name="Footer Placeholder 5">
            <a:extLst>
              <a:ext uri="{FF2B5EF4-FFF2-40B4-BE49-F238E27FC236}">
                <a16:creationId xmlns:a16="http://schemas.microsoft.com/office/drawing/2014/main" id="{78DA607C-A078-FE4B-B5AB-0BD71E3607B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54C370F-B122-6A47-B1D6-7E978DBCFA94}"/>
              </a:ext>
            </a:extLst>
          </p:cNvPr>
          <p:cNvSpPr>
            <a:spLocks noGrp="1"/>
          </p:cNvSpPr>
          <p:nvPr>
            <p:ph type="sldNum" sz="quarter" idx="12"/>
          </p:nvPr>
        </p:nvSpPr>
        <p:spPr/>
        <p:txBody>
          <a:bodyPr/>
          <a:lstStyle/>
          <a:p>
            <a:fld id="{B95ECF3D-A7E7-0F47-AD70-BDB54F89CCBB}" type="slidenum">
              <a:rPr lang="en-US" smtClean="0"/>
              <a:t>‹#›</a:t>
            </a:fld>
            <a:endParaRPr lang="en-US"/>
          </a:p>
        </p:txBody>
      </p:sp>
    </p:spTree>
    <p:extLst>
      <p:ext uri="{BB962C8B-B14F-4D97-AF65-F5344CB8AC3E}">
        <p14:creationId xmlns:p14="http://schemas.microsoft.com/office/powerpoint/2010/main" val="13749037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66FAC55-7250-F747-AE09-3821280215E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DCA0E83-DEEE-CB41-AD0C-00D2059A79B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E7E5C8E-2A2F-EC45-BC4C-1C821F96EBF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6C016E3-3686-D04D-B68A-194F1BC9ACC8}" type="datetimeFigureOut">
              <a:rPr lang="en-US" smtClean="0"/>
              <a:t>11/28/20</a:t>
            </a:fld>
            <a:endParaRPr lang="en-US"/>
          </a:p>
        </p:txBody>
      </p:sp>
      <p:sp>
        <p:nvSpPr>
          <p:cNvPr id="5" name="Footer Placeholder 4">
            <a:extLst>
              <a:ext uri="{FF2B5EF4-FFF2-40B4-BE49-F238E27FC236}">
                <a16:creationId xmlns:a16="http://schemas.microsoft.com/office/drawing/2014/main" id="{A287629E-29CE-B341-9DFA-6B32C1FE8EF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05B33B5-4F0B-E845-8CFA-96A93179B97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95ECF3D-A7E7-0F47-AD70-BDB54F89CCBB}" type="slidenum">
              <a:rPr lang="en-US" smtClean="0"/>
              <a:t>‹#›</a:t>
            </a:fld>
            <a:endParaRPr lang="en-US"/>
          </a:p>
        </p:txBody>
      </p:sp>
    </p:spTree>
    <p:extLst>
      <p:ext uri="{BB962C8B-B14F-4D97-AF65-F5344CB8AC3E}">
        <p14:creationId xmlns:p14="http://schemas.microsoft.com/office/powerpoint/2010/main" val="188475896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8.png"/><Relationship Id="rId4" Type="http://schemas.openxmlformats.org/officeDocument/2006/relationships/image" Target="../media/image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0.png"/><Relationship Id="rId1" Type="http://schemas.openxmlformats.org/officeDocument/2006/relationships/slideLayout" Target="../slideLayouts/slideLayout2.xml"/><Relationship Id="rId6" Type="http://schemas.openxmlformats.org/officeDocument/2006/relationships/image" Target="../media/image21.png"/><Relationship Id="rId11" Type="http://schemas.openxmlformats.org/officeDocument/2006/relationships/image" Target="../media/image26.png"/><Relationship Id="rId5" Type="http://schemas.openxmlformats.org/officeDocument/2006/relationships/image" Target="../media/image20.pn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image" Target="../media/image18.tif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0.tif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image" Target="../media/image270.png"/><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79EB26-24D6-0D42-B8E6-9278FC043BE2}"/>
              </a:ext>
            </a:extLst>
          </p:cNvPr>
          <p:cNvSpPr>
            <a:spLocks noGrp="1"/>
          </p:cNvSpPr>
          <p:nvPr>
            <p:ph type="ctrTitle"/>
          </p:nvPr>
        </p:nvSpPr>
        <p:spPr/>
        <p:txBody>
          <a:bodyPr>
            <a:normAutofit/>
          </a:bodyPr>
          <a:lstStyle/>
          <a:p>
            <a:pPr>
              <a:lnSpc>
                <a:spcPct val="150000"/>
              </a:lnSpc>
            </a:pPr>
            <a:r>
              <a:rPr lang="en-US" sz="4000" dirty="0">
                <a:latin typeface="Big Caslon Medium" panose="02000603090000020003" pitchFamily="2" charset="-79"/>
                <a:cs typeface="Big Caslon Medium" panose="02000603090000020003" pitchFamily="2" charset="-79"/>
              </a:rPr>
              <a:t>Optimal Fixed Priority Scheduling with Deferred Pre-emption</a:t>
            </a:r>
          </a:p>
        </p:txBody>
      </p:sp>
      <p:sp>
        <p:nvSpPr>
          <p:cNvPr id="3" name="Subtitle 2">
            <a:extLst>
              <a:ext uri="{FF2B5EF4-FFF2-40B4-BE49-F238E27FC236}">
                <a16:creationId xmlns:a16="http://schemas.microsoft.com/office/drawing/2014/main" id="{6949F13C-59D0-D04F-B581-71319140D553}"/>
              </a:ext>
            </a:extLst>
          </p:cNvPr>
          <p:cNvSpPr>
            <a:spLocks noGrp="1"/>
          </p:cNvSpPr>
          <p:nvPr>
            <p:ph type="subTitle" idx="1"/>
          </p:nvPr>
        </p:nvSpPr>
        <p:spPr/>
        <p:txBody>
          <a:bodyPr>
            <a:normAutofit lnSpcReduction="10000"/>
          </a:bodyPr>
          <a:lstStyle/>
          <a:p>
            <a:endParaRPr lang="en-US" dirty="0">
              <a:latin typeface="Bookman Old Style" panose="02050604050505020204" pitchFamily="18" charset="0"/>
            </a:endParaRPr>
          </a:p>
          <a:p>
            <a:endParaRPr lang="en-US" dirty="0">
              <a:latin typeface="Bookman Old Style" panose="02050604050505020204" pitchFamily="18" charset="0"/>
            </a:endParaRPr>
          </a:p>
          <a:p>
            <a:pPr algn="r"/>
            <a:r>
              <a:rPr lang="en-US" dirty="0">
                <a:latin typeface="Bookman Old Style" panose="02050604050505020204" pitchFamily="18" charset="0"/>
              </a:rPr>
              <a:t>Aditya </a:t>
            </a:r>
            <a:r>
              <a:rPr lang="en-US" dirty="0" err="1">
                <a:latin typeface="Bookman Old Style" panose="02050604050505020204" pitchFamily="18" charset="0"/>
              </a:rPr>
              <a:t>Saripalli</a:t>
            </a:r>
            <a:endParaRPr lang="en-US" dirty="0">
              <a:latin typeface="Bookman Old Style" panose="02050604050505020204" pitchFamily="18" charset="0"/>
            </a:endParaRPr>
          </a:p>
          <a:p>
            <a:pPr algn="r"/>
            <a:r>
              <a:rPr lang="en-US" dirty="0">
                <a:latin typeface="Bookman Old Style" panose="02050604050505020204" pitchFamily="18" charset="0"/>
              </a:rPr>
              <a:t>(20173071)</a:t>
            </a:r>
          </a:p>
        </p:txBody>
      </p:sp>
    </p:spTree>
    <p:extLst>
      <p:ext uri="{BB962C8B-B14F-4D97-AF65-F5344CB8AC3E}">
        <p14:creationId xmlns:p14="http://schemas.microsoft.com/office/powerpoint/2010/main" val="24531266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BAAB96-C28A-7741-829A-74B84B52C563}"/>
              </a:ext>
            </a:extLst>
          </p:cNvPr>
          <p:cNvSpPr>
            <a:spLocks noGrp="1"/>
          </p:cNvSpPr>
          <p:nvPr>
            <p:ph type="title"/>
          </p:nvPr>
        </p:nvSpPr>
        <p:spPr/>
        <p:txBody>
          <a:bodyPr/>
          <a:lstStyle/>
          <a:p>
            <a:r>
              <a:rPr lang="en-US" dirty="0"/>
              <a:t>Summarizing Prior Work</a:t>
            </a:r>
          </a:p>
        </p:txBody>
      </p:sp>
      <p:sp>
        <p:nvSpPr>
          <p:cNvPr id="3" name="Content Placeholder 2">
            <a:extLst>
              <a:ext uri="{FF2B5EF4-FFF2-40B4-BE49-F238E27FC236}">
                <a16:creationId xmlns:a16="http://schemas.microsoft.com/office/drawing/2014/main" id="{B56E6535-6D59-0C49-A1F3-A6AE90E83611}"/>
              </a:ext>
            </a:extLst>
          </p:cNvPr>
          <p:cNvSpPr>
            <a:spLocks noGrp="1"/>
          </p:cNvSpPr>
          <p:nvPr>
            <p:ph idx="1"/>
          </p:nvPr>
        </p:nvSpPr>
        <p:spPr>
          <a:xfrm>
            <a:off x="838200" y="1602105"/>
            <a:ext cx="10515600" cy="4890770"/>
          </a:xfrm>
        </p:spPr>
        <p:txBody>
          <a:bodyPr>
            <a:normAutofit/>
          </a:bodyPr>
          <a:lstStyle/>
          <a:p>
            <a:pPr>
              <a:lnSpc>
                <a:spcPct val="100000"/>
              </a:lnSpc>
            </a:pPr>
            <a:r>
              <a:rPr lang="en-US" sz="1800" b="1" i="1" dirty="0">
                <a:solidFill>
                  <a:srgbClr val="7030A0"/>
                </a:solidFill>
                <a:latin typeface="+mj-lt"/>
              </a:rPr>
              <a:t>Priority level-</a:t>
            </a:r>
            <a:r>
              <a:rPr lang="en-US" sz="1800" b="1" i="1" dirty="0" err="1">
                <a:solidFill>
                  <a:srgbClr val="7030A0"/>
                </a:solidFill>
                <a:latin typeface="+mj-lt"/>
              </a:rPr>
              <a:t>i</a:t>
            </a:r>
            <a:r>
              <a:rPr lang="en-US" sz="1800" b="1" i="1" dirty="0">
                <a:solidFill>
                  <a:srgbClr val="7030A0"/>
                </a:solidFill>
                <a:latin typeface="+mj-lt"/>
              </a:rPr>
              <a:t> active period : </a:t>
            </a:r>
            <a:r>
              <a:rPr lang="en-US" sz="1800" dirty="0">
                <a:latin typeface="+mj-lt"/>
              </a:rPr>
              <a:t>A continuous period [t1,t2) during which tasks, of priority "</a:t>
            </a:r>
            <a:r>
              <a:rPr lang="en-US" sz="1800" dirty="0" err="1">
                <a:latin typeface="+mj-lt"/>
              </a:rPr>
              <a:t>i</a:t>
            </a:r>
            <a:r>
              <a:rPr lang="en-US" sz="1800" dirty="0">
                <a:latin typeface="+mj-lt"/>
              </a:rPr>
              <a:t>" or higher, that were released at the start of the active period at t</a:t>
            </a:r>
            <a:r>
              <a:rPr lang="en-US" sz="1800" baseline="-25000" dirty="0">
                <a:latin typeface="+mj-lt"/>
              </a:rPr>
              <a:t>1</a:t>
            </a:r>
            <a:r>
              <a:rPr lang="en-US" sz="1800" dirty="0">
                <a:latin typeface="+mj-lt"/>
              </a:rPr>
              <a:t> , or during the active period but strictly before its end at t</a:t>
            </a:r>
            <a:r>
              <a:rPr lang="en-US" sz="1800" baseline="-25000" dirty="0">
                <a:latin typeface="+mj-lt"/>
              </a:rPr>
              <a:t>2</a:t>
            </a:r>
            <a:r>
              <a:rPr lang="en-US" sz="1800" dirty="0">
                <a:latin typeface="+mj-lt"/>
              </a:rPr>
              <a:t> , are either executing or ready to execute.</a:t>
            </a:r>
          </a:p>
          <a:p>
            <a:pPr marL="0" indent="0">
              <a:lnSpc>
                <a:spcPct val="100000"/>
              </a:lnSpc>
              <a:buNone/>
            </a:pPr>
            <a:endParaRPr lang="en-US" sz="1800" dirty="0">
              <a:latin typeface="+mj-lt"/>
            </a:endParaRPr>
          </a:p>
          <a:p>
            <a:pPr>
              <a:lnSpc>
                <a:spcPct val="100000"/>
              </a:lnSpc>
            </a:pPr>
            <a:r>
              <a:rPr lang="en-US" sz="1800" b="1" i="1" dirty="0">
                <a:solidFill>
                  <a:srgbClr val="7030A0"/>
                </a:solidFill>
                <a:latin typeface="+mj-lt"/>
              </a:rPr>
              <a:t>∆-Critical Instance (for a task </a:t>
            </a:r>
            <a:r>
              <a:rPr lang="en-US" sz="1800" b="1" i="1" dirty="0" err="1">
                <a:solidFill>
                  <a:srgbClr val="7030A0"/>
                </a:solidFill>
                <a:latin typeface="+mj-lt"/>
              </a:rPr>
              <a:t>t</a:t>
            </a:r>
            <a:r>
              <a:rPr lang="en-US" sz="1800" b="1" i="1" baseline="-25000" dirty="0" err="1">
                <a:solidFill>
                  <a:srgbClr val="7030A0"/>
                </a:solidFill>
                <a:latin typeface="+mj-lt"/>
              </a:rPr>
              <a:t>i</a:t>
            </a:r>
            <a:r>
              <a:rPr lang="en-US" sz="1800" b="1" i="1" dirty="0">
                <a:solidFill>
                  <a:srgbClr val="7030A0"/>
                </a:solidFill>
                <a:latin typeface="+mj-lt"/>
              </a:rPr>
              <a:t> ) : </a:t>
            </a:r>
            <a:r>
              <a:rPr lang="en-US" sz="1800" dirty="0">
                <a:latin typeface="+mj-lt"/>
              </a:rPr>
              <a:t>Occurs when </a:t>
            </a:r>
            <a:r>
              <a:rPr lang="en-US" sz="1800" dirty="0" err="1">
                <a:latin typeface="+mj-lt"/>
              </a:rPr>
              <a:t>t</a:t>
            </a:r>
            <a:r>
              <a:rPr lang="en-US" sz="1800" baseline="-25000" dirty="0" err="1">
                <a:latin typeface="+mj-lt"/>
              </a:rPr>
              <a:t>i</a:t>
            </a:r>
            <a:r>
              <a:rPr lang="en-US" sz="1800" dirty="0">
                <a:latin typeface="+mj-lt"/>
              </a:rPr>
              <a:t> is released simultaneously with all higher priority tasks, and subsequent releases of task </a:t>
            </a:r>
            <a:r>
              <a:rPr lang="en-US" sz="1800" dirty="0" err="1">
                <a:latin typeface="+mj-lt"/>
              </a:rPr>
              <a:t>t</a:t>
            </a:r>
            <a:r>
              <a:rPr lang="en-US" sz="1800" baseline="-25000" dirty="0" err="1">
                <a:latin typeface="+mj-lt"/>
              </a:rPr>
              <a:t>i</a:t>
            </a:r>
            <a:r>
              <a:rPr lang="en-US" sz="1800" dirty="0">
                <a:latin typeface="+mj-lt"/>
              </a:rPr>
              <a:t> and higher priority tasks occur after the minimum permitted time intervals.</a:t>
            </a:r>
          </a:p>
          <a:p>
            <a:pPr>
              <a:lnSpc>
                <a:spcPct val="100000"/>
              </a:lnSpc>
            </a:pPr>
            <a:endParaRPr lang="en-US" sz="1800" dirty="0">
              <a:latin typeface="+mj-lt"/>
            </a:endParaRPr>
          </a:p>
          <a:p>
            <a:pPr>
              <a:lnSpc>
                <a:spcPct val="100000"/>
              </a:lnSpc>
            </a:pPr>
            <a:r>
              <a:rPr lang="en-US" sz="1800" dirty="0">
                <a:latin typeface="+mj-lt"/>
              </a:rPr>
              <a:t>Further a minimum possible amount of time ∆ prior to this simultaneous release, a lower priority task </a:t>
            </a:r>
            <a:r>
              <a:rPr lang="en-US" sz="1800" dirty="0" err="1">
                <a:latin typeface="+mj-lt"/>
              </a:rPr>
              <a:t>t</a:t>
            </a:r>
            <a:r>
              <a:rPr lang="en-US" sz="1800" baseline="-25000" dirty="0" err="1">
                <a:latin typeface="+mj-lt"/>
              </a:rPr>
              <a:t>k</a:t>
            </a:r>
            <a:r>
              <a:rPr lang="en-US" sz="1800" dirty="0">
                <a:latin typeface="+mj-lt"/>
              </a:rPr>
              <a:t> enters its final non-pre-emptive region or begins accessing a resource shared with a task of priority "</a:t>
            </a:r>
            <a:r>
              <a:rPr lang="en-US" sz="1800" dirty="0" err="1">
                <a:latin typeface="+mj-lt"/>
              </a:rPr>
              <a:t>i</a:t>
            </a:r>
            <a:r>
              <a:rPr lang="en-US" sz="1800" dirty="0">
                <a:latin typeface="+mj-lt"/>
              </a:rPr>
              <a:t>" or higher.</a:t>
            </a:r>
          </a:p>
          <a:p>
            <a:pPr>
              <a:lnSpc>
                <a:spcPct val="100000"/>
              </a:lnSpc>
            </a:pPr>
            <a:endParaRPr lang="en-US" sz="1800" dirty="0">
              <a:latin typeface="+mj-lt"/>
            </a:endParaRPr>
          </a:p>
          <a:p>
            <a:pPr>
              <a:lnSpc>
                <a:spcPct val="100000"/>
              </a:lnSpc>
            </a:pPr>
            <a:r>
              <a:rPr lang="en-US" sz="1800" dirty="0">
                <a:latin typeface="+mj-lt"/>
              </a:rPr>
              <a:t>Previous work on FPDS established that, the longest response time of a task </a:t>
            </a:r>
            <a:r>
              <a:rPr lang="en-US" sz="1800" dirty="0" err="1">
                <a:latin typeface="+mj-lt"/>
              </a:rPr>
              <a:t>t</a:t>
            </a:r>
            <a:r>
              <a:rPr lang="en-US" sz="1800" baseline="-25000" dirty="0" err="1">
                <a:latin typeface="+mj-lt"/>
              </a:rPr>
              <a:t>i</a:t>
            </a:r>
            <a:r>
              <a:rPr lang="en-US" sz="1800" dirty="0">
                <a:latin typeface="+mj-lt"/>
              </a:rPr>
              <a:t> occurs for some job of that task within the </a:t>
            </a:r>
            <a:r>
              <a:rPr lang="en-US" sz="1800" dirty="0">
                <a:solidFill>
                  <a:srgbClr val="7030A0"/>
                </a:solidFill>
                <a:latin typeface="+mj-lt"/>
              </a:rPr>
              <a:t>priority level-</a:t>
            </a:r>
            <a:r>
              <a:rPr lang="en-US" sz="1800" dirty="0" err="1">
                <a:solidFill>
                  <a:srgbClr val="7030A0"/>
                </a:solidFill>
                <a:latin typeface="+mj-lt"/>
              </a:rPr>
              <a:t>i</a:t>
            </a:r>
            <a:r>
              <a:rPr lang="en-US" sz="1800" dirty="0">
                <a:solidFill>
                  <a:srgbClr val="7030A0"/>
                </a:solidFill>
                <a:latin typeface="+mj-lt"/>
              </a:rPr>
              <a:t> active period </a:t>
            </a:r>
            <a:r>
              <a:rPr lang="en-US" sz="1800" dirty="0">
                <a:latin typeface="+mj-lt"/>
              </a:rPr>
              <a:t>starting at </a:t>
            </a:r>
            <a:r>
              <a:rPr lang="en-US" sz="1800" dirty="0">
                <a:solidFill>
                  <a:srgbClr val="7030A0"/>
                </a:solidFill>
                <a:latin typeface="+mj-lt"/>
              </a:rPr>
              <a:t>∆-Critical Instant</a:t>
            </a:r>
            <a:r>
              <a:rPr lang="en-US" sz="1800" dirty="0">
                <a:latin typeface="+mj-lt"/>
              </a:rPr>
              <a:t>.</a:t>
            </a:r>
          </a:p>
        </p:txBody>
      </p:sp>
    </p:spTree>
    <p:extLst>
      <p:ext uri="{BB962C8B-B14F-4D97-AF65-F5344CB8AC3E}">
        <p14:creationId xmlns:p14="http://schemas.microsoft.com/office/powerpoint/2010/main" val="28854117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BAAB96-C28A-7741-829A-74B84B52C563}"/>
              </a:ext>
            </a:extLst>
          </p:cNvPr>
          <p:cNvSpPr>
            <a:spLocks noGrp="1"/>
          </p:cNvSpPr>
          <p:nvPr>
            <p:ph type="title"/>
          </p:nvPr>
        </p:nvSpPr>
        <p:spPr/>
        <p:txBody>
          <a:bodyPr/>
          <a:lstStyle/>
          <a:p>
            <a:r>
              <a:rPr lang="en-US" dirty="0"/>
              <a:t>Summarizing Prior Work</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56E6535-6D59-0C49-A1F3-A6AE90E83611}"/>
                  </a:ext>
                </a:extLst>
              </p:cNvPr>
              <p:cNvSpPr>
                <a:spLocks noGrp="1"/>
              </p:cNvSpPr>
              <p:nvPr>
                <p:ph idx="1"/>
              </p:nvPr>
            </p:nvSpPr>
            <p:spPr>
              <a:xfrm>
                <a:off x="838200" y="1602105"/>
                <a:ext cx="10515600" cy="4890770"/>
              </a:xfrm>
            </p:spPr>
            <p:txBody>
              <a:bodyPr>
                <a:normAutofit/>
              </a:bodyPr>
              <a:lstStyle/>
              <a:p>
                <a:pPr>
                  <a:lnSpc>
                    <a:spcPct val="100000"/>
                  </a:lnSpc>
                </a:pPr>
                <a:r>
                  <a:rPr lang="en-US" sz="1800" dirty="0">
                    <a:latin typeface="+mj-lt"/>
                  </a:rPr>
                  <a:t>The worst-case length of a </a:t>
                </a:r>
                <a:r>
                  <a:rPr lang="en-US" sz="1800" i="1" dirty="0">
                    <a:solidFill>
                      <a:srgbClr val="7030A0"/>
                    </a:solidFill>
                    <a:latin typeface="+mj-lt"/>
                  </a:rPr>
                  <a:t>priority level-</a:t>
                </a:r>
                <a:r>
                  <a:rPr lang="en-US" sz="1800" i="1" dirty="0" err="1">
                    <a:solidFill>
                      <a:srgbClr val="7030A0"/>
                    </a:solidFill>
                    <a:latin typeface="+mj-lt"/>
                  </a:rPr>
                  <a:t>i</a:t>
                </a:r>
                <a:r>
                  <a:rPr lang="en-US" sz="1800" i="1" dirty="0">
                    <a:solidFill>
                      <a:srgbClr val="7030A0"/>
                    </a:solidFill>
                    <a:latin typeface="+mj-lt"/>
                  </a:rPr>
                  <a:t> active period</a:t>
                </a:r>
                <a:r>
                  <a:rPr lang="en-US" sz="1800" dirty="0">
                    <a:latin typeface="+mj-lt"/>
                  </a:rPr>
                  <a:t> </a:t>
                </a:r>
                <a:r>
                  <a:rPr lang="en-US" sz="1800" b="1" i="1" dirty="0"/>
                  <a:t>A</a:t>
                </a:r>
                <a:r>
                  <a:rPr lang="en-US" sz="1800" b="1" i="1" baseline="-25000" dirty="0"/>
                  <a:t>i</a:t>
                </a:r>
                <a:r>
                  <a:rPr lang="en-US" sz="1800" dirty="0">
                    <a:latin typeface="+mj-lt"/>
                  </a:rPr>
                  <a:t> is given by the minimum solution to the following fixed-point iteration:</a:t>
                </a:r>
              </a:p>
              <a:p>
                <a:pPr marL="0" indent="0">
                  <a:lnSpc>
                    <a:spcPct val="100000"/>
                  </a:lnSpc>
                  <a:buNone/>
                </a:pPr>
                <a:endParaRPr lang="en-US" sz="1800" i="1" dirty="0">
                  <a:latin typeface="+mj-lt"/>
                </a:endParaRPr>
              </a:p>
              <a:p>
                <a:pPr marL="0" indent="0">
                  <a:lnSpc>
                    <a:spcPct val="100000"/>
                  </a:lnSpc>
                  <a:buNone/>
                </a:pPr>
                <a14:m>
                  <m:oMathPara xmlns:m="http://schemas.openxmlformats.org/officeDocument/2006/math">
                    <m:oMathParaPr>
                      <m:jc m:val="centerGroup"/>
                    </m:oMathParaPr>
                    <m:oMath xmlns:m="http://schemas.openxmlformats.org/officeDocument/2006/math">
                      <m:sSubSup>
                        <m:sSubSupPr>
                          <m:ctrlPr>
                            <a:rPr lang="en-US" sz="1800" i="1">
                              <a:latin typeface="Cambria Math" panose="02040503050406030204" pitchFamily="18" charset="0"/>
                            </a:rPr>
                          </m:ctrlPr>
                        </m:sSubSupPr>
                        <m:e>
                          <m:r>
                            <a:rPr lang="en-US" sz="1800" i="1">
                              <a:latin typeface="Cambria Math" panose="02040503050406030204" pitchFamily="18" charset="0"/>
                            </a:rPr>
                            <m:t>𝐴</m:t>
                          </m:r>
                        </m:e>
                        <m:sub>
                          <m:r>
                            <a:rPr lang="en-US" sz="1800" i="1">
                              <a:latin typeface="Cambria Math" panose="02040503050406030204" pitchFamily="18" charset="0"/>
                            </a:rPr>
                            <m:t>𝑖</m:t>
                          </m:r>
                        </m:sub>
                        <m:sup>
                          <m:r>
                            <a:rPr lang="en-US" sz="1800" i="1">
                              <a:latin typeface="Cambria Math" panose="02040503050406030204" pitchFamily="18" charset="0"/>
                            </a:rPr>
                            <m:t>𝑚</m:t>
                          </m:r>
                          <m:r>
                            <a:rPr lang="en-US" sz="1800" i="1">
                              <a:latin typeface="Cambria Math" panose="02040503050406030204" pitchFamily="18" charset="0"/>
                            </a:rPr>
                            <m:t>+1</m:t>
                          </m:r>
                        </m:sup>
                      </m:sSubSup>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𝐵</m:t>
                          </m:r>
                        </m:e>
                        <m:sub>
                          <m:r>
                            <a:rPr lang="en-US" sz="1800" i="1">
                              <a:latin typeface="Cambria Math" panose="02040503050406030204" pitchFamily="18" charset="0"/>
                            </a:rPr>
                            <m:t>𝑖</m:t>
                          </m:r>
                        </m:sub>
                      </m:sSub>
                      <m:r>
                        <a:rPr lang="en-US" sz="1800" i="1">
                          <a:latin typeface="Cambria Math" panose="02040503050406030204" pitchFamily="18" charset="0"/>
                        </a:rPr>
                        <m:t>+ </m:t>
                      </m:r>
                      <m:nary>
                        <m:naryPr>
                          <m:chr m:val="∑"/>
                          <m:supHide m:val="on"/>
                          <m:ctrlPr>
                            <a:rPr lang="en-US" sz="1800" i="1">
                              <a:latin typeface="Cambria Math" panose="02040503050406030204" pitchFamily="18" charset="0"/>
                            </a:rPr>
                          </m:ctrlPr>
                        </m:naryPr>
                        <m:sub>
                          <m:r>
                            <m:rPr>
                              <m:brk m:alnAt="7"/>
                            </m:rPr>
                            <a:rPr lang="en-US" sz="1800" i="1">
                              <a:latin typeface="Cambria Math" panose="02040503050406030204" pitchFamily="18" charset="0"/>
                              <a:ea typeface="Cambria Math" panose="02040503050406030204" pitchFamily="18" charset="0"/>
                            </a:rPr>
                            <m:t>∀</m:t>
                          </m:r>
                          <m:r>
                            <a:rPr lang="en-US" sz="1800" i="1">
                              <a:latin typeface="Cambria Math" panose="02040503050406030204" pitchFamily="18" charset="0"/>
                              <a:ea typeface="Cambria Math" panose="02040503050406030204" pitchFamily="18" charset="0"/>
                            </a:rPr>
                            <m:t>𝑗</m:t>
                          </m:r>
                          <m:r>
                            <a:rPr lang="en-US" sz="1800" i="1">
                              <a:latin typeface="Cambria Math" panose="02040503050406030204" pitchFamily="18" charset="0"/>
                              <a:ea typeface="Cambria Math" panose="02040503050406030204" pitchFamily="18" charset="0"/>
                            </a:rPr>
                            <m:t>∈</m:t>
                          </m:r>
                          <m:r>
                            <a:rPr lang="en-US" sz="1800" i="1">
                              <a:latin typeface="Cambria Math" panose="02040503050406030204" pitchFamily="18" charset="0"/>
                              <a:ea typeface="Cambria Math" panose="02040503050406030204" pitchFamily="18" charset="0"/>
                            </a:rPr>
                            <m:t>h𝑒𝑝</m:t>
                          </m:r>
                          <m:r>
                            <a:rPr lang="en-US" sz="1800" i="1">
                              <a:latin typeface="Cambria Math" panose="02040503050406030204" pitchFamily="18" charset="0"/>
                              <a:ea typeface="Cambria Math" panose="02040503050406030204" pitchFamily="18" charset="0"/>
                            </a:rPr>
                            <m:t>(</m:t>
                          </m:r>
                          <m:r>
                            <a:rPr lang="en-US" sz="1800" i="1">
                              <a:latin typeface="Cambria Math" panose="02040503050406030204" pitchFamily="18" charset="0"/>
                              <a:ea typeface="Cambria Math" panose="02040503050406030204" pitchFamily="18" charset="0"/>
                            </a:rPr>
                            <m:t>𝑖</m:t>
                          </m:r>
                          <m:r>
                            <a:rPr lang="en-US" sz="1800" i="1">
                              <a:latin typeface="Cambria Math" panose="02040503050406030204" pitchFamily="18" charset="0"/>
                              <a:ea typeface="Cambria Math" panose="02040503050406030204" pitchFamily="18" charset="0"/>
                            </a:rPr>
                            <m:t>)</m:t>
                          </m:r>
                        </m:sub>
                        <m:sup/>
                        <m:e>
                          <m:d>
                            <m:dPr>
                              <m:begChr m:val="⌈"/>
                              <m:endChr m:val="⌉"/>
                              <m:ctrlPr>
                                <a:rPr lang="en-US" sz="1800" i="1">
                                  <a:latin typeface="Cambria Math" panose="02040503050406030204" pitchFamily="18" charset="0"/>
                                </a:rPr>
                              </m:ctrlPr>
                            </m:dPr>
                            <m:e>
                              <m:f>
                                <m:fPr>
                                  <m:ctrlPr>
                                    <a:rPr lang="en-US" sz="1800" i="1">
                                      <a:latin typeface="Cambria Math" panose="02040503050406030204" pitchFamily="18" charset="0"/>
                                    </a:rPr>
                                  </m:ctrlPr>
                                </m:fPr>
                                <m:num>
                                  <m:sSubSup>
                                    <m:sSubSupPr>
                                      <m:ctrlPr>
                                        <a:rPr lang="en-US" sz="1800" i="1">
                                          <a:latin typeface="Cambria Math" panose="02040503050406030204" pitchFamily="18" charset="0"/>
                                        </a:rPr>
                                      </m:ctrlPr>
                                    </m:sSubSupPr>
                                    <m:e>
                                      <m:r>
                                        <a:rPr lang="en-US" sz="1800" i="1">
                                          <a:latin typeface="Cambria Math" panose="02040503050406030204" pitchFamily="18" charset="0"/>
                                        </a:rPr>
                                        <m:t>𝐴</m:t>
                                      </m:r>
                                    </m:e>
                                    <m:sub>
                                      <m:r>
                                        <a:rPr lang="en-US" sz="1800" i="1">
                                          <a:latin typeface="Cambria Math" panose="02040503050406030204" pitchFamily="18" charset="0"/>
                                        </a:rPr>
                                        <m:t>𝑖</m:t>
                                      </m:r>
                                    </m:sub>
                                    <m:sup>
                                      <m:r>
                                        <a:rPr lang="en-US" sz="1800" i="1">
                                          <a:latin typeface="Cambria Math" panose="02040503050406030204" pitchFamily="18" charset="0"/>
                                        </a:rPr>
                                        <m:t>𝑚</m:t>
                                      </m:r>
                                    </m:sup>
                                  </m:sSubSup>
                                </m:num>
                                <m:den>
                                  <m:sSub>
                                    <m:sSubPr>
                                      <m:ctrlPr>
                                        <a:rPr lang="en-US" sz="1800" i="1">
                                          <a:latin typeface="Cambria Math" panose="02040503050406030204" pitchFamily="18" charset="0"/>
                                        </a:rPr>
                                      </m:ctrlPr>
                                    </m:sSubPr>
                                    <m:e>
                                      <m:r>
                                        <a:rPr lang="en-US" sz="1800" i="1">
                                          <a:latin typeface="Cambria Math" panose="02040503050406030204" pitchFamily="18" charset="0"/>
                                        </a:rPr>
                                        <m:t>𝑇</m:t>
                                      </m:r>
                                    </m:e>
                                    <m:sub>
                                      <m:r>
                                        <a:rPr lang="en-US" sz="1800" i="1">
                                          <a:latin typeface="Cambria Math" panose="02040503050406030204" pitchFamily="18" charset="0"/>
                                        </a:rPr>
                                        <m:t>𝑗</m:t>
                                      </m:r>
                                    </m:sub>
                                  </m:sSub>
                                </m:den>
                              </m:f>
                            </m:e>
                          </m:d>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𝑗</m:t>
                              </m:r>
                            </m:sub>
                          </m:sSub>
                        </m:e>
                      </m:nary>
                    </m:oMath>
                  </m:oMathPara>
                </a14:m>
                <a:endParaRPr lang="en-US" sz="1800" dirty="0">
                  <a:latin typeface="+mj-lt"/>
                </a:endParaRPr>
              </a:p>
              <a:p>
                <a:pPr>
                  <a:lnSpc>
                    <a:spcPct val="100000"/>
                  </a:lnSpc>
                </a:pPr>
                <a:endParaRPr lang="en-US" sz="1800" dirty="0">
                  <a:latin typeface="+mj-lt"/>
                </a:endParaRPr>
              </a:p>
              <a:p>
                <a:pPr>
                  <a:lnSpc>
                    <a:spcPct val="100000"/>
                  </a:lnSpc>
                </a:pPr>
                <a:r>
                  <a:rPr lang="en-US" sz="1800" dirty="0">
                    <a:latin typeface="+mj-lt"/>
                  </a:rPr>
                  <a:t>Iteration starts with   </a:t>
                </a:r>
                <a14:m>
                  <m:oMath xmlns:m="http://schemas.openxmlformats.org/officeDocument/2006/math">
                    <m:sSubSup>
                      <m:sSubSupPr>
                        <m:ctrlPr>
                          <a:rPr lang="en-US" sz="1800" i="1" smtClean="0">
                            <a:latin typeface="Cambria Math" panose="02040503050406030204" pitchFamily="18" charset="0"/>
                          </a:rPr>
                        </m:ctrlPr>
                      </m:sSubSupPr>
                      <m:e>
                        <m:r>
                          <a:rPr lang="en-US" sz="1800" b="0" i="1" smtClean="0">
                            <a:latin typeface="Cambria Math" panose="02040503050406030204" pitchFamily="18" charset="0"/>
                          </a:rPr>
                          <m:t>𝐴</m:t>
                        </m:r>
                      </m:e>
                      <m:sub>
                        <m:r>
                          <a:rPr lang="en-US" sz="1800" b="0" i="1" smtClean="0">
                            <a:latin typeface="Cambria Math" panose="02040503050406030204" pitchFamily="18" charset="0"/>
                          </a:rPr>
                          <m:t>𝑖</m:t>
                        </m:r>
                      </m:sub>
                      <m:sup>
                        <m:r>
                          <a:rPr lang="en-US" sz="1800" b="0" i="1" smtClean="0">
                            <a:latin typeface="Cambria Math" panose="02040503050406030204" pitchFamily="18" charset="0"/>
                          </a:rPr>
                          <m:t>0</m:t>
                        </m:r>
                      </m:sup>
                    </m:sSubSup>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𝑖</m:t>
                        </m:r>
                      </m:sub>
                    </m:sSub>
                  </m:oMath>
                </a14:m>
                <a:r>
                  <a:rPr lang="en-US" sz="1800" dirty="0">
                    <a:latin typeface="+mj-lt"/>
                  </a:rPr>
                  <a:t>    and ends when    </a:t>
                </a:r>
                <a14:m>
                  <m:oMath xmlns:m="http://schemas.openxmlformats.org/officeDocument/2006/math">
                    <m:sSubSup>
                      <m:sSubSupPr>
                        <m:ctrlPr>
                          <a:rPr lang="en-US" sz="1800" i="1">
                            <a:latin typeface="Cambria Math" panose="02040503050406030204" pitchFamily="18" charset="0"/>
                          </a:rPr>
                        </m:ctrlPr>
                      </m:sSubSupPr>
                      <m:e>
                        <m:r>
                          <a:rPr lang="en-US" sz="1800" i="1">
                            <a:latin typeface="Cambria Math" panose="02040503050406030204" pitchFamily="18" charset="0"/>
                          </a:rPr>
                          <m:t>𝐴</m:t>
                        </m:r>
                      </m:e>
                      <m:sub>
                        <m:r>
                          <a:rPr lang="en-US" sz="1800" i="1">
                            <a:latin typeface="Cambria Math" panose="02040503050406030204" pitchFamily="18" charset="0"/>
                          </a:rPr>
                          <m:t>𝑖</m:t>
                        </m:r>
                      </m:sub>
                      <m:sup>
                        <m:r>
                          <a:rPr lang="en-US" sz="1800" b="0" i="1" smtClean="0">
                            <a:latin typeface="Cambria Math" panose="02040503050406030204" pitchFamily="18" charset="0"/>
                          </a:rPr>
                          <m:t>𝑚</m:t>
                        </m:r>
                        <m:r>
                          <a:rPr lang="en-US" sz="1800" b="0" i="1" smtClean="0">
                            <a:latin typeface="Cambria Math" panose="02040503050406030204" pitchFamily="18" charset="0"/>
                          </a:rPr>
                          <m:t>+1</m:t>
                        </m:r>
                      </m:sup>
                    </m:sSubSup>
                    <m:r>
                      <a:rPr lang="en-US" sz="1800" i="1">
                        <a:latin typeface="Cambria Math" panose="02040503050406030204" pitchFamily="18" charset="0"/>
                      </a:rPr>
                      <m:t>= </m:t>
                    </m:r>
                    <m:sSubSup>
                      <m:sSubSupPr>
                        <m:ctrlPr>
                          <a:rPr lang="en-US" sz="1800" i="1" smtClean="0">
                            <a:latin typeface="Cambria Math" panose="02040503050406030204" pitchFamily="18" charset="0"/>
                          </a:rPr>
                        </m:ctrlPr>
                      </m:sSubSupPr>
                      <m:e>
                        <m:r>
                          <a:rPr lang="en-US" sz="1800" b="0" i="1" smtClean="0">
                            <a:latin typeface="Cambria Math" panose="02040503050406030204" pitchFamily="18" charset="0"/>
                          </a:rPr>
                          <m:t>𝐴</m:t>
                        </m:r>
                      </m:e>
                      <m:sub>
                        <m:r>
                          <a:rPr lang="en-US" sz="1800" b="0" i="1" smtClean="0">
                            <a:latin typeface="Cambria Math" panose="02040503050406030204" pitchFamily="18" charset="0"/>
                          </a:rPr>
                          <m:t>𝑖</m:t>
                        </m:r>
                      </m:sub>
                      <m:sup>
                        <m:r>
                          <a:rPr lang="en-US" sz="1800" b="0" i="1" smtClean="0">
                            <a:latin typeface="Cambria Math" panose="02040503050406030204" pitchFamily="18" charset="0"/>
                          </a:rPr>
                          <m:t>𝑚</m:t>
                        </m:r>
                      </m:sup>
                    </m:sSubSup>
                  </m:oMath>
                </a14:m>
                <a:endParaRPr lang="en-US" sz="1800" dirty="0">
                  <a:latin typeface="+mj-lt"/>
                </a:endParaRPr>
              </a:p>
              <a:p>
                <a:pPr>
                  <a:lnSpc>
                    <a:spcPct val="100000"/>
                  </a:lnSpc>
                </a:pPr>
                <a:r>
                  <a:rPr lang="en-US" sz="1800" dirty="0">
                    <a:latin typeface="+mj-lt"/>
                  </a:rPr>
                  <a:t>The Blocking period </a:t>
                </a:r>
                <a:r>
                  <a:rPr lang="en-US" sz="1800" b="1" i="1" dirty="0"/>
                  <a:t>B</a:t>
                </a:r>
                <a:r>
                  <a:rPr lang="en-US" sz="1800" b="1" i="1" baseline="-25000" dirty="0"/>
                  <a:t>i</a:t>
                </a:r>
                <a:r>
                  <a:rPr lang="en-US" sz="1800" dirty="0">
                    <a:latin typeface="+mj-lt"/>
                  </a:rPr>
                  <a:t> can be computed as follows:</a:t>
                </a:r>
              </a:p>
              <a:p>
                <a:pPr marL="0" indent="0">
                  <a:lnSpc>
                    <a:spcPct val="100000"/>
                  </a:lnSpc>
                  <a:buNone/>
                </a:pPr>
                <a:endParaRPr lang="en-US" sz="1800" dirty="0">
                  <a:latin typeface="+mj-lt"/>
                </a:endParaRPr>
              </a:p>
              <a:p>
                <a:pPr marL="0" indent="0" algn="ctr">
                  <a:lnSpc>
                    <a:spcPct val="100000"/>
                  </a:lnSpc>
                  <a:buNone/>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𝐵</m:t>
                        </m:r>
                      </m:e>
                      <m:sub>
                        <m:r>
                          <a:rPr lang="en-US" sz="1800" i="1">
                            <a:latin typeface="Cambria Math" panose="02040503050406030204" pitchFamily="18" charset="0"/>
                          </a:rPr>
                          <m:t>𝑖</m:t>
                        </m:r>
                      </m:sub>
                    </m:sSub>
                    <m:r>
                      <a:rPr lang="en-US" sz="1800" i="1">
                        <a:latin typeface="Cambria Math" panose="02040503050406030204" pitchFamily="18" charset="0"/>
                      </a:rPr>
                      <m:t>= </m:t>
                    </m:r>
                  </m:oMath>
                </a14:m>
                <a:r>
                  <a:rPr lang="en-US" sz="1800" dirty="0"/>
                  <a:t> max </a:t>
                </a:r>
                <a14:m>
                  <m:oMath xmlns:m="http://schemas.openxmlformats.org/officeDocument/2006/math">
                    <m:d>
                      <m:dPr>
                        <m:ctrlPr>
                          <a:rPr lang="en-US" sz="1800" i="1">
                            <a:latin typeface="Cambria Math" panose="02040503050406030204" pitchFamily="18" charset="0"/>
                          </a:rPr>
                        </m:ctrlPr>
                      </m:dPr>
                      <m:e>
                        <m:sSubSup>
                          <m:sSubSupPr>
                            <m:ctrlPr>
                              <a:rPr lang="en-US" sz="1800" i="1">
                                <a:latin typeface="Cambria Math" panose="02040503050406030204" pitchFamily="18" charset="0"/>
                              </a:rPr>
                            </m:ctrlPr>
                          </m:sSubSupPr>
                          <m:e>
                            <m:r>
                              <a:rPr lang="en-US" sz="1800" i="1">
                                <a:latin typeface="Cambria Math" panose="02040503050406030204" pitchFamily="18" charset="0"/>
                              </a:rPr>
                              <m:t>𝐵</m:t>
                            </m:r>
                          </m:e>
                          <m:sub>
                            <m:r>
                              <a:rPr lang="en-US" sz="1800" i="1">
                                <a:latin typeface="Cambria Math" panose="02040503050406030204" pitchFamily="18" charset="0"/>
                              </a:rPr>
                              <m:t>𝑖</m:t>
                            </m:r>
                          </m:sub>
                          <m:sup>
                            <m:r>
                              <a:rPr lang="en-US" sz="1800" i="1">
                                <a:latin typeface="Cambria Math" panose="02040503050406030204" pitchFamily="18" charset="0"/>
                              </a:rPr>
                              <m:t>𝑅𝐸𝑆</m:t>
                            </m:r>
                          </m:sup>
                        </m:sSubSup>
                        <m:r>
                          <a:rPr lang="en-US" sz="1800" i="1">
                            <a:latin typeface="Cambria Math" panose="02040503050406030204" pitchFamily="18" charset="0"/>
                          </a:rPr>
                          <m:t> , </m:t>
                        </m:r>
                        <m:sSubSup>
                          <m:sSubSupPr>
                            <m:ctrlPr>
                              <a:rPr lang="en-US" sz="1800" i="1">
                                <a:latin typeface="Cambria Math" panose="02040503050406030204" pitchFamily="18" charset="0"/>
                              </a:rPr>
                            </m:ctrlPr>
                          </m:sSubSupPr>
                          <m:e>
                            <m:r>
                              <a:rPr lang="en-US" sz="1800" i="1">
                                <a:latin typeface="Cambria Math" panose="02040503050406030204" pitchFamily="18" charset="0"/>
                              </a:rPr>
                              <m:t>𝐵</m:t>
                            </m:r>
                          </m:e>
                          <m:sub>
                            <m:r>
                              <a:rPr lang="en-US" sz="1800" i="1">
                                <a:latin typeface="Cambria Math" panose="02040503050406030204" pitchFamily="18" charset="0"/>
                              </a:rPr>
                              <m:t>𝑖</m:t>
                            </m:r>
                          </m:sub>
                          <m:sup>
                            <m:r>
                              <a:rPr lang="en-US" sz="1800" i="1">
                                <a:latin typeface="Cambria Math" panose="02040503050406030204" pitchFamily="18" charset="0"/>
                              </a:rPr>
                              <m:t>𝐹𝑁𝑅</m:t>
                            </m:r>
                          </m:sup>
                        </m:sSubSup>
                      </m:e>
                    </m:d>
                  </m:oMath>
                </a14:m>
                <a:r>
                  <a:rPr lang="en-US" sz="1800" dirty="0"/>
                  <a:t> </a:t>
                </a:r>
              </a:p>
              <a:p>
                <a:pPr marL="0" indent="0">
                  <a:lnSpc>
                    <a:spcPct val="100000"/>
                  </a:lnSpc>
                  <a:buNone/>
                </a:pPr>
                <a:endParaRPr lang="en-US" sz="1800" dirty="0"/>
              </a:p>
              <a:p>
                <a:pPr marL="0" indent="0" algn="ctr">
                  <a:lnSpc>
                    <a:spcPct val="100000"/>
                  </a:lnSpc>
                  <a:buNone/>
                </a:pPr>
                <a14:m>
                  <m:oMath xmlns:m="http://schemas.openxmlformats.org/officeDocument/2006/math">
                    <m:sSubSup>
                      <m:sSubSupPr>
                        <m:ctrlPr>
                          <a:rPr lang="en-US" sz="1800" i="1">
                            <a:latin typeface="Cambria Math" panose="02040503050406030204" pitchFamily="18" charset="0"/>
                          </a:rPr>
                        </m:ctrlPr>
                      </m:sSubSupPr>
                      <m:e>
                        <m:r>
                          <a:rPr lang="en-US" sz="1800" i="1">
                            <a:latin typeface="Cambria Math" panose="02040503050406030204" pitchFamily="18" charset="0"/>
                          </a:rPr>
                          <m:t>𝐵</m:t>
                        </m:r>
                      </m:e>
                      <m:sub>
                        <m:r>
                          <a:rPr lang="en-US" sz="1800" i="1">
                            <a:latin typeface="Cambria Math" panose="02040503050406030204" pitchFamily="18" charset="0"/>
                          </a:rPr>
                          <m:t>𝑖</m:t>
                        </m:r>
                      </m:sub>
                      <m:sup>
                        <m:r>
                          <a:rPr lang="en-US" sz="1800" i="1">
                            <a:latin typeface="Cambria Math" panose="02040503050406030204" pitchFamily="18" charset="0"/>
                          </a:rPr>
                          <m:t>𝑅𝐸𝑆</m:t>
                        </m:r>
                      </m:sup>
                    </m:sSubSup>
                    <m:r>
                      <a:rPr lang="en-US" sz="1800" i="1">
                        <a:latin typeface="Cambria Math" panose="02040503050406030204" pitchFamily="18" charset="0"/>
                      </a:rPr>
                      <m:t>= </m:t>
                    </m:r>
                    <m:func>
                      <m:funcPr>
                        <m:ctrlPr>
                          <a:rPr lang="en-US" sz="1800" i="1">
                            <a:latin typeface="Cambria Math" panose="02040503050406030204" pitchFamily="18" charset="0"/>
                          </a:rPr>
                        </m:ctrlPr>
                      </m:funcPr>
                      <m:fName>
                        <m:limLow>
                          <m:limLowPr>
                            <m:ctrlPr>
                              <a:rPr lang="en-US" sz="1800" i="1">
                                <a:latin typeface="Cambria Math" panose="02040503050406030204" pitchFamily="18" charset="0"/>
                              </a:rPr>
                            </m:ctrlPr>
                          </m:limLowPr>
                          <m:e>
                            <m:r>
                              <m:rPr>
                                <m:sty m:val="p"/>
                              </m:rPr>
                              <a:rPr lang="en-US" sz="1800">
                                <a:latin typeface="Cambria Math" panose="02040503050406030204" pitchFamily="18" charset="0"/>
                              </a:rPr>
                              <m:t>max</m:t>
                            </m:r>
                          </m:e>
                          <m:lim>
                            <m:r>
                              <a:rPr lang="en-US" sz="1800" i="1">
                                <a:latin typeface="Cambria Math" panose="02040503050406030204" pitchFamily="18" charset="0"/>
                                <a:ea typeface="Cambria Math" panose="02040503050406030204" pitchFamily="18" charset="0"/>
                              </a:rPr>
                              <m:t>∀ </m:t>
                            </m:r>
                            <m:r>
                              <a:rPr lang="en-US" sz="1800" i="1">
                                <a:latin typeface="Cambria Math" panose="02040503050406030204" pitchFamily="18" charset="0"/>
                                <a:ea typeface="Cambria Math" panose="02040503050406030204" pitchFamily="18" charset="0"/>
                              </a:rPr>
                              <m:t>𝑙</m:t>
                            </m:r>
                            <m:r>
                              <a:rPr lang="en-US" sz="1800" i="1">
                                <a:latin typeface="Cambria Math" panose="02040503050406030204" pitchFamily="18" charset="0"/>
                                <a:ea typeface="Cambria Math" panose="02040503050406030204" pitchFamily="18" charset="0"/>
                              </a:rPr>
                              <m:t>∈</m:t>
                            </m:r>
                            <m:r>
                              <a:rPr lang="en-US" sz="1800" i="1">
                                <a:latin typeface="Cambria Math" panose="02040503050406030204" pitchFamily="18" charset="0"/>
                                <a:ea typeface="Cambria Math" panose="02040503050406030204" pitchFamily="18" charset="0"/>
                              </a:rPr>
                              <m:t>𝑙𝑝</m:t>
                            </m:r>
                            <m:r>
                              <a:rPr lang="en-US" sz="1800" i="1">
                                <a:latin typeface="Cambria Math" panose="02040503050406030204" pitchFamily="18" charset="0"/>
                                <a:ea typeface="Cambria Math" panose="02040503050406030204" pitchFamily="18" charset="0"/>
                              </a:rPr>
                              <m:t>(</m:t>
                            </m:r>
                            <m:r>
                              <a:rPr lang="en-US" sz="1800" i="1">
                                <a:latin typeface="Cambria Math" panose="02040503050406030204" pitchFamily="18" charset="0"/>
                                <a:ea typeface="Cambria Math" panose="02040503050406030204" pitchFamily="18" charset="0"/>
                              </a:rPr>
                              <m:t>𝑖</m:t>
                            </m:r>
                            <m:r>
                              <a:rPr lang="en-US" sz="1800" i="1">
                                <a:latin typeface="Cambria Math" panose="02040503050406030204" pitchFamily="18" charset="0"/>
                                <a:ea typeface="Cambria Math" panose="02040503050406030204" pitchFamily="18" charset="0"/>
                              </a:rPr>
                              <m:t>)</m:t>
                            </m:r>
                          </m:lim>
                        </m:limLow>
                      </m:fName>
                      <m:e>
                        <m:d>
                          <m:dPr>
                            <m:ctrlPr>
                              <a:rPr lang="en-US" sz="1800" i="1">
                                <a:latin typeface="Cambria Math" panose="02040503050406030204" pitchFamily="18" charset="0"/>
                              </a:rPr>
                            </m:ctrlPr>
                          </m:dPr>
                          <m:e>
                            <m:sSubSup>
                              <m:sSubSupPr>
                                <m:ctrlPr>
                                  <a:rPr lang="en-US" sz="1800" i="1">
                                    <a:latin typeface="Cambria Math" panose="02040503050406030204" pitchFamily="18" charset="0"/>
                                  </a:rPr>
                                </m:ctrlPr>
                              </m:sSubSupPr>
                              <m:e>
                                <m:r>
                                  <a:rPr lang="en-US" sz="1800" i="1">
                                    <a:latin typeface="Cambria Math" panose="02040503050406030204" pitchFamily="18" charset="0"/>
                                  </a:rPr>
                                  <m:t>𝐵</m:t>
                                </m:r>
                              </m:e>
                              <m:sub>
                                <m:r>
                                  <a:rPr lang="en-US" sz="1800" i="1">
                                    <a:latin typeface="Cambria Math" panose="02040503050406030204" pitchFamily="18" charset="0"/>
                                  </a:rPr>
                                  <m:t>𝑙</m:t>
                                </m:r>
                              </m:sub>
                              <m:sup>
                                <m:r>
                                  <a:rPr lang="en-US" sz="1800" i="1">
                                    <a:latin typeface="Cambria Math" panose="02040503050406030204" pitchFamily="18" charset="0"/>
                                  </a:rPr>
                                  <m:t>𝑖</m:t>
                                </m:r>
                              </m:sup>
                            </m:sSubSup>
                            <m:r>
                              <a:rPr lang="en-US" sz="1800" i="1">
                                <a:latin typeface="Cambria Math" panose="02040503050406030204" pitchFamily="18" charset="0"/>
                              </a:rPr>
                              <m:t>−1</m:t>
                            </m:r>
                          </m:e>
                        </m:d>
                      </m:e>
                    </m:func>
                  </m:oMath>
                </a14:m>
                <a:r>
                  <a:rPr lang="en-US" sz="1800" dirty="0"/>
                  <a:t>            </a:t>
                </a:r>
                <a14:m>
                  <m:oMath xmlns:m="http://schemas.openxmlformats.org/officeDocument/2006/math">
                    <m:sSubSup>
                      <m:sSubSupPr>
                        <m:ctrlPr>
                          <a:rPr lang="en-US" sz="1800" i="1">
                            <a:latin typeface="Cambria Math" panose="02040503050406030204" pitchFamily="18" charset="0"/>
                          </a:rPr>
                        </m:ctrlPr>
                      </m:sSubSupPr>
                      <m:e>
                        <m:r>
                          <a:rPr lang="en-US" sz="1800" i="1">
                            <a:latin typeface="Cambria Math" panose="02040503050406030204" pitchFamily="18" charset="0"/>
                          </a:rPr>
                          <m:t>𝐵</m:t>
                        </m:r>
                      </m:e>
                      <m:sub>
                        <m:r>
                          <a:rPr lang="en-US" sz="1800" i="1">
                            <a:latin typeface="Cambria Math" panose="02040503050406030204" pitchFamily="18" charset="0"/>
                          </a:rPr>
                          <m:t>𝑖</m:t>
                        </m:r>
                      </m:sub>
                      <m:sup>
                        <m:r>
                          <a:rPr lang="en-US" sz="1800" i="1">
                            <a:latin typeface="Cambria Math" panose="02040503050406030204" pitchFamily="18" charset="0"/>
                          </a:rPr>
                          <m:t>𝐹𝑁𝑅</m:t>
                        </m:r>
                      </m:sup>
                    </m:sSubSup>
                    <m:r>
                      <a:rPr lang="en-US" sz="1800" i="1">
                        <a:latin typeface="Cambria Math" panose="02040503050406030204" pitchFamily="18" charset="0"/>
                      </a:rPr>
                      <m:t>= </m:t>
                    </m:r>
                    <m:func>
                      <m:funcPr>
                        <m:ctrlPr>
                          <a:rPr lang="en-US" sz="1800" i="1">
                            <a:latin typeface="Cambria Math" panose="02040503050406030204" pitchFamily="18" charset="0"/>
                          </a:rPr>
                        </m:ctrlPr>
                      </m:funcPr>
                      <m:fName>
                        <m:limLow>
                          <m:limLowPr>
                            <m:ctrlPr>
                              <a:rPr lang="en-US" sz="1800" i="1">
                                <a:latin typeface="Cambria Math" panose="02040503050406030204" pitchFamily="18" charset="0"/>
                              </a:rPr>
                            </m:ctrlPr>
                          </m:limLowPr>
                          <m:e>
                            <m:r>
                              <m:rPr>
                                <m:sty m:val="p"/>
                              </m:rPr>
                              <a:rPr lang="en-US" sz="1800">
                                <a:latin typeface="Cambria Math" panose="02040503050406030204" pitchFamily="18" charset="0"/>
                              </a:rPr>
                              <m:t>max</m:t>
                            </m:r>
                          </m:e>
                          <m:lim>
                            <m:r>
                              <a:rPr lang="en-US" sz="1800" i="1">
                                <a:latin typeface="Cambria Math" panose="02040503050406030204" pitchFamily="18" charset="0"/>
                                <a:ea typeface="Cambria Math" panose="02040503050406030204" pitchFamily="18" charset="0"/>
                              </a:rPr>
                              <m:t>∀ </m:t>
                            </m:r>
                            <m:r>
                              <a:rPr lang="en-US" sz="1800" i="1">
                                <a:latin typeface="Cambria Math" panose="02040503050406030204" pitchFamily="18" charset="0"/>
                                <a:ea typeface="Cambria Math" panose="02040503050406030204" pitchFamily="18" charset="0"/>
                              </a:rPr>
                              <m:t>𝑙</m:t>
                            </m:r>
                            <m:r>
                              <a:rPr lang="en-US" sz="1800" i="1">
                                <a:latin typeface="Cambria Math" panose="02040503050406030204" pitchFamily="18" charset="0"/>
                                <a:ea typeface="Cambria Math" panose="02040503050406030204" pitchFamily="18" charset="0"/>
                              </a:rPr>
                              <m:t>∈</m:t>
                            </m:r>
                            <m:r>
                              <a:rPr lang="en-US" sz="1800" i="1">
                                <a:latin typeface="Cambria Math" panose="02040503050406030204" pitchFamily="18" charset="0"/>
                                <a:ea typeface="Cambria Math" panose="02040503050406030204" pitchFamily="18" charset="0"/>
                              </a:rPr>
                              <m:t>𝑙𝑝</m:t>
                            </m:r>
                            <m:r>
                              <a:rPr lang="en-US" sz="1800" i="1">
                                <a:latin typeface="Cambria Math" panose="02040503050406030204" pitchFamily="18" charset="0"/>
                                <a:ea typeface="Cambria Math" panose="02040503050406030204" pitchFamily="18" charset="0"/>
                              </a:rPr>
                              <m:t>(</m:t>
                            </m:r>
                            <m:r>
                              <a:rPr lang="en-US" sz="1800" i="1">
                                <a:latin typeface="Cambria Math" panose="02040503050406030204" pitchFamily="18" charset="0"/>
                                <a:ea typeface="Cambria Math" panose="02040503050406030204" pitchFamily="18" charset="0"/>
                              </a:rPr>
                              <m:t>𝑖</m:t>
                            </m:r>
                            <m:r>
                              <a:rPr lang="en-US" sz="1800" i="1">
                                <a:latin typeface="Cambria Math" panose="02040503050406030204" pitchFamily="18" charset="0"/>
                                <a:ea typeface="Cambria Math" panose="02040503050406030204" pitchFamily="18" charset="0"/>
                              </a:rPr>
                              <m:t>)</m:t>
                            </m:r>
                          </m:lim>
                        </m:limLow>
                      </m:fName>
                      <m:e>
                        <m:d>
                          <m:dPr>
                            <m:ctrlPr>
                              <a:rPr lang="en-US" sz="1800" i="1">
                                <a:latin typeface="Cambria Math" panose="02040503050406030204" pitchFamily="18" charset="0"/>
                              </a:rPr>
                            </m:ctrlPr>
                          </m:dPr>
                          <m:e>
                            <m:sSub>
                              <m:sSubPr>
                                <m:ctrlPr>
                                  <a:rPr lang="en-US" sz="1800" i="1">
                                    <a:latin typeface="Cambria Math" panose="02040503050406030204" pitchFamily="18" charset="0"/>
                                  </a:rPr>
                                </m:ctrlPr>
                              </m:sSubPr>
                              <m:e>
                                <m:r>
                                  <a:rPr lang="en-US" sz="1800" i="1">
                                    <a:latin typeface="Cambria Math" panose="02040503050406030204" pitchFamily="18" charset="0"/>
                                  </a:rPr>
                                  <m:t>𝐹</m:t>
                                </m:r>
                              </m:e>
                              <m:sub>
                                <m:r>
                                  <a:rPr lang="en-US" sz="1800" i="1">
                                    <a:latin typeface="Cambria Math" panose="02040503050406030204" pitchFamily="18" charset="0"/>
                                  </a:rPr>
                                  <m:t>𝑙</m:t>
                                </m:r>
                              </m:sub>
                            </m:sSub>
                            <m:r>
                              <a:rPr lang="en-US" sz="1800" i="1">
                                <a:latin typeface="Cambria Math" panose="02040503050406030204" pitchFamily="18" charset="0"/>
                              </a:rPr>
                              <m:t>−1</m:t>
                            </m:r>
                          </m:e>
                        </m:d>
                      </m:e>
                    </m:func>
                  </m:oMath>
                </a14:m>
                <a:endParaRPr lang="en-US" sz="1800" dirty="0"/>
              </a:p>
              <a:p>
                <a:pPr marL="0" indent="0">
                  <a:lnSpc>
                    <a:spcPct val="100000"/>
                  </a:lnSpc>
                  <a:buNone/>
                </a:pPr>
                <a:endParaRPr lang="en-US" sz="1800" dirty="0"/>
              </a:p>
              <a:p>
                <a:pPr marL="0" indent="0">
                  <a:lnSpc>
                    <a:spcPct val="100000"/>
                  </a:lnSpc>
                  <a:buNone/>
                </a:pPr>
                <a:endParaRPr lang="en-US" sz="1800" dirty="0"/>
              </a:p>
              <a:p>
                <a:pPr>
                  <a:lnSpc>
                    <a:spcPct val="100000"/>
                  </a:lnSpc>
                </a:pPr>
                <a:endParaRPr lang="en-US" sz="1800" dirty="0">
                  <a:latin typeface="+mj-lt"/>
                </a:endParaRPr>
              </a:p>
              <a:p>
                <a:pPr>
                  <a:lnSpc>
                    <a:spcPct val="100000"/>
                  </a:lnSpc>
                </a:pPr>
                <a:endParaRPr lang="en-US" sz="1800" dirty="0">
                  <a:latin typeface="+mj-lt"/>
                </a:endParaRPr>
              </a:p>
            </p:txBody>
          </p:sp>
        </mc:Choice>
        <mc:Fallback xmlns="">
          <p:sp>
            <p:nvSpPr>
              <p:cNvPr id="3" name="Content Placeholder 2">
                <a:extLst>
                  <a:ext uri="{FF2B5EF4-FFF2-40B4-BE49-F238E27FC236}">
                    <a16:creationId xmlns:a16="http://schemas.microsoft.com/office/drawing/2014/main" id="{B56E6535-6D59-0C49-A1F3-A6AE90E83611}"/>
                  </a:ext>
                </a:extLst>
              </p:cNvPr>
              <p:cNvSpPr>
                <a:spLocks noGrp="1" noRot="1" noChangeAspect="1" noMove="1" noResize="1" noEditPoints="1" noAdjustHandles="1" noChangeArrowheads="1" noChangeShapeType="1" noTextEdit="1"/>
              </p:cNvSpPr>
              <p:nvPr>
                <p:ph idx="1"/>
              </p:nvPr>
            </p:nvSpPr>
            <p:spPr>
              <a:xfrm>
                <a:off x="838200" y="1602105"/>
                <a:ext cx="10515600" cy="4890770"/>
              </a:xfrm>
              <a:blipFill>
                <a:blip r:embed="rId2"/>
                <a:stretch>
                  <a:fillRect l="-483" t="-777"/>
                </a:stretch>
              </a:blipFill>
            </p:spPr>
            <p:txBody>
              <a:bodyPr/>
              <a:lstStyle/>
              <a:p>
                <a:r>
                  <a:rPr lang="en-US">
                    <a:noFill/>
                  </a:rPr>
                  <a:t> </a:t>
                </a:r>
              </a:p>
            </p:txBody>
          </p:sp>
        </mc:Fallback>
      </mc:AlternateContent>
      <p:sp>
        <p:nvSpPr>
          <p:cNvPr id="8" name="Rectangle 7">
            <a:extLst>
              <a:ext uri="{FF2B5EF4-FFF2-40B4-BE49-F238E27FC236}">
                <a16:creationId xmlns:a16="http://schemas.microsoft.com/office/drawing/2014/main" id="{3F3CE4C2-8E5B-1347-A87F-5D2A4CBB5177}"/>
              </a:ext>
            </a:extLst>
          </p:cNvPr>
          <p:cNvSpPr/>
          <p:nvPr/>
        </p:nvSpPr>
        <p:spPr>
          <a:xfrm>
            <a:off x="4175492" y="2264886"/>
            <a:ext cx="3841016" cy="1325564"/>
          </a:xfrm>
          <a:prstGeom prst="rect">
            <a:avLst/>
          </a:prstGeom>
          <a:solidFill>
            <a:schemeClr val="tx1">
              <a:alpha val="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3B0EF96E-1422-3D4C-9C27-4D21E9C90538}"/>
              </a:ext>
            </a:extLst>
          </p:cNvPr>
          <p:cNvSpPr/>
          <p:nvPr/>
        </p:nvSpPr>
        <p:spPr>
          <a:xfrm>
            <a:off x="3215640" y="4654072"/>
            <a:ext cx="5760720" cy="1838803"/>
          </a:xfrm>
          <a:prstGeom prst="rect">
            <a:avLst/>
          </a:prstGeom>
          <a:solidFill>
            <a:schemeClr val="tx1">
              <a:alpha val="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3C8295FE-C5E3-604B-B165-B10117211D23}"/>
              </a:ext>
            </a:extLst>
          </p:cNvPr>
          <p:cNvSpPr txBox="1"/>
          <p:nvPr/>
        </p:nvSpPr>
        <p:spPr>
          <a:xfrm>
            <a:off x="11592560" y="5090160"/>
            <a:ext cx="184731" cy="369332"/>
          </a:xfrm>
          <a:prstGeom prst="rect">
            <a:avLst/>
          </a:prstGeom>
          <a:noFill/>
        </p:spPr>
        <p:txBody>
          <a:bodyPr wrap="none" rtlCol="0">
            <a:spAutoFit/>
          </a:bodyPr>
          <a:lstStyle/>
          <a:p>
            <a:endParaRPr lang="en-US" dirty="0"/>
          </a:p>
        </p:txBody>
      </p:sp>
      <p:sp>
        <p:nvSpPr>
          <p:cNvPr id="11" name="TextBox 10">
            <a:extLst>
              <a:ext uri="{FF2B5EF4-FFF2-40B4-BE49-F238E27FC236}">
                <a16:creationId xmlns:a16="http://schemas.microsoft.com/office/drawing/2014/main" id="{C04335CA-0034-E44B-9146-ECFAFBD56EE0}"/>
              </a:ext>
            </a:extLst>
          </p:cNvPr>
          <p:cNvSpPr txBox="1"/>
          <p:nvPr/>
        </p:nvSpPr>
        <p:spPr>
          <a:xfrm>
            <a:off x="10027920" y="2618382"/>
            <a:ext cx="1066800" cy="369332"/>
          </a:xfrm>
          <a:prstGeom prst="rect">
            <a:avLst/>
          </a:prstGeom>
          <a:noFill/>
        </p:spPr>
        <p:txBody>
          <a:bodyPr wrap="square" rtlCol="0">
            <a:spAutoFit/>
          </a:bodyPr>
          <a:lstStyle/>
          <a:p>
            <a:r>
              <a:rPr lang="en-US" dirty="0"/>
              <a:t>   (1)</a:t>
            </a:r>
          </a:p>
        </p:txBody>
      </p:sp>
      <p:sp>
        <p:nvSpPr>
          <p:cNvPr id="12" name="TextBox 11">
            <a:extLst>
              <a:ext uri="{FF2B5EF4-FFF2-40B4-BE49-F238E27FC236}">
                <a16:creationId xmlns:a16="http://schemas.microsoft.com/office/drawing/2014/main" id="{508C487D-179A-6746-AB60-ECA7BA1F4FC5}"/>
              </a:ext>
            </a:extLst>
          </p:cNvPr>
          <p:cNvSpPr txBox="1"/>
          <p:nvPr/>
        </p:nvSpPr>
        <p:spPr>
          <a:xfrm>
            <a:off x="10027920" y="5388807"/>
            <a:ext cx="1066800" cy="369332"/>
          </a:xfrm>
          <a:prstGeom prst="rect">
            <a:avLst/>
          </a:prstGeom>
          <a:noFill/>
        </p:spPr>
        <p:txBody>
          <a:bodyPr wrap="square" rtlCol="0">
            <a:spAutoFit/>
          </a:bodyPr>
          <a:lstStyle/>
          <a:p>
            <a:r>
              <a:rPr lang="en-US" dirty="0"/>
              <a:t>   (2)</a:t>
            </a:r>
          </a:p>
        </p:txBody>
      </p:sp>
    </p:spTree>
    <p:extLst>
      <p:ext uri="{BB962C8B-B14F-4D97-AF65-F5344CB8AC3E}">
        <p14:creationId xmlns:p14="http://schemas.microsoft.com/office/powerpoint/2010/main" val="33043499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BAAB96-C28A-7741-829A-74B84B52C563}"/>
              </a:ext>
            </a:extLst>
          </p:cNvPr>
          <p:cNvSpPr>
            <a:spLocks noGrp="1"/>
          </p:cNvSpPr>
          <p:nvPr>
            <p:ph type="title"/>
          </p:nvPr>
        </p:nvSpPr>
        <p:spPr/>
        <p:txBody>
          <a:bodyPr/>
          <a:lstStyle/>
          <a:p>
            <a:r>
              <a:rPr lang="en-US" dirty="0"/>
              <a:t>Summarizing Prior Work</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56E6535-6D59-0C49-A1F3-A6AE90E83611}"/>
                  </a:ext>
                </a:extLst>
              </p:cNvPr>
              <p:cNvSpPr>
                <a:spLocks noGrp="1"/>
              </p:cNvSpPr>
              <p:nvPr>
                <p:ph idx="1"/>
              </p:nvPr>
            </p:nvSpPr>
            <p:spPr>
              <a:xfrm>
                <a:off x="828040" y="1612265"/>
                <a:ext cx="10515600" cy="4890770"/>
              </a:xfrm>
            </p:spPr>
            <p:txBody>
              <a:bodyPr>
                <a:normAutofit lnSpcReduction="10000"/>
              </a:bodyPr>
              <a:lstStyle/>
              <a:p>
                <a:pPr>
                  <a:lnSpc>
                    <a:spcPct val="100000"/>
                  </a:lnSpc>
                </a:pPr>
                <a:r>
                  <a:rPr lang="en-US" sz="1800" dirty="0">
                    <a:latin typeface="+mj-lt"/>
                  </a:rPr>
                  <a:t>The number of jobs Gi of the task </a:t>
                </a:r>
                <a:r>
                  <a:rPr lang="en-US" sz="1800" dirty="0" err="1">
                    <a:latin typeface="+mj-lt"/>
                  </a:rPr>
                  <a:t>ti</a:t>
                </a:r>
                <a:r>
                  <a:rPr lang="en-US" sz="1800" dirty="0">
                    <a:latin typeface="+mj-lt"/>
                  </a:rPr>
                  <a:t> in the priority level-I active period is given by:     </a:t>
                </a:r>
                <a14:m>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𝐺</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m:t>
                    </m:r>
                    <m:d>
                      <m:dPr>
                        <m:begChr m:val="⌈"/>
                        <m:endChr m:val="⌉"/>
                        <m:ctrlPr>
                          <a:rPr lang="en-US" sz="2400" b="0" i="1" smtClean="0">
                            <a:latin typeface="Cambria Math" panose="02040503050406030204" pitchFamily="18" charset="0"/>
                          </a:rPr>
                        </m:ctrlPr>
                      </m:dPr>
                      <m:e>
                        <m:f>
                          <m:fPr>
                            <m:ctrlPr>
                              <a:rPr lang="en-US" sz="2400" b="0" i="1" smtClean="0">
                                <a:latin typeface="Cambria Math" panose="02040503050406030204" pitchFamily="18" charset="0"/>
                              </a:rPr>
                            </m:ctrlPr>
                          </m:fPr>
                          <m:num>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𝐴</m:t>
                                </m:r>
                              </m:e>
                              <m:sub>
                                <m:r>
                                  <a:rPr lang="en-US" sz="2400" b="0" i="1" smtClean="0">
                                    <a:latin typeface="Cambria Math" panose="02040503050406030204" pitchFamily="18" charset="0"/>
                                  </a:rPr>
                                  <m:t>𝑖</m:t>
                                </m:r>
                              </m:sub>
                            </m:sSub>
                          </m:num>
                          <m:den>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𝑇</m:t>
                                </m:r>
                              </m:e>
                              <m:sub>
                                <m:r>
                                  <a:rPr lang="en-US" sz="2400" b="0" i="1" smtClean="0">
                                    <a:latin typeface="Cambria Math" panose="02040503050406030204" pitchFamily="18" charset="0"/>
                                  </a:rPr>
                                  <m:t>𝑖</m:t>
                                </m:r>
                              </m:sub>
                            </m:sSub>
                          </m:den>
                        </m:f>
                      </m:e>
                    </m:d>
                  </m:oMath>
                </a14:m>
                <a:endParaRPr lang="en-US" sz="2400" dirty="0">
                  <a:latin typeface="+mj-lt"/>
                </a:endParaRPr>
              </a:p>
              <a:p>
                <a:pPr>
                  <a:lnSpc>
                    <a:spcPct val="100000"/>
                  </a:lnSpc>
                </a:pPr>
                <a:endParaRPr lang="en-US" sz="1800" dirty="0">
                  <a:latin typeface="+mj-lt"/>
                </a:endParaRPr>
              </a:p>
              <a:p>
                <a:pPr>
                  <a:lnSpc>
                    <a:spcPct val="100000"/>
                  </a:lnSpc>
                  <a:spcAft>
                    <a:spcPts val="1500"/>
                  </a:spcAft>
                </a:pPr>
                <a:r>
                  <a:rPr lang="en-US" sz="1800" dirty="0">
                    <a:latin typeface="+mj-lt"/>
                  </a:rPr>
                  <a:t>The start time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𝑊</m:t>
                        </m:r>
                      </m:e>
                      <m:sub>
                        <m:r>
                          <a:rPr lang="en-US" sz="1800" b="0" i="1" smtClean="0">
                            <a:latin typeface="Cambria Math" panose="02040503050406030204" pitchFamily="18" charset="0"/>
                          </a:rPr>
                          <m:t>𝑖</m:t>
                        </m:r>
                        <m:r>
                          <a:rPr lang="en-US" sz="1800" b="0" i="1" smtClean="0">
                            <a:latin typeface="Cambria Math" panose="02040503050406030204" pitchFamily="18" charset="0"/>
                          </a:rPr>
                          <m:t>,</m:t>
                        </m:r>
                        <m:r>
                          <a:rPr lang="en-US" sz="1800" b="0" i="1" smtClean="0">
                            <a:latin typeface="Cambria Math" panose="02040503050406030204" pitchFamily="18" charset="0"/>
                          </a:rPr>
                          <m:t>𝑔</m:t>
                        </m:r>
                      </m:sub>
                    </m:sSub>
                  </m:oMath>
                </a14:m>
                <a:r>
                  <a:rPr lang="en-US" sz="1800" dirty="0">
                    <a:latin typeface="+mj-lt"/>
                  </a:rPr>
                  <a:t> of the final non-pre-emptive region of job </a:t>
                </a:r>
                <a:r>
                  <a:rPr lang="en-US" sz="1800" b="1" dirty="0"/>
                  <a:t>g</a:t>
                </a:r>
                <a:r>
                  <a:rPr lang="en-US" sz="1800" dirty="0">
                    <a:latin typeface="+mj-lt"/>
                  </a:rPr>
                  <a:t> of task </a:t>
                </a:r>
                <a:r>
                  <a:rPr lang="en-US" sz="1800" b="1" dirty="0" err="1"/>
                  <a:t>t</a:t>
                </a:r>
                <a:r>
                  <a:rPr lang="en-US" sz="1800" b="1" baseline="-25000" dirty="0" err="1"/>
                  <a:t>i</a:t>
                </a:r>
                <a:r>
                  <a:rPr lang="en-US" sz="1800" dirty="0">
                    <a:latin typeface="+mj-lt"/>
                  </a:rPr>
                  <a:t> measured with respect to the start of the </a:t>
                </a:r>
                <a:r>
                  <a:rPr lang="en-US" sz="1800" i="1" dirty="0">
                    <a:solidFill>
                      <a:srgbClr val="7030A0"/>
                    </a:solidFill>
                    <a:latin typeface="+mj-lt"/>
                  </a:rPr>
                  <a:t>∆-critical instant</a:t>
                </a:r>
                <a:r>
                  <a:rPr lang="en-US" sz="1800" dirty="0">
                    <a:latin typeface="+mj-lt"/>
                  </a:rPr>
                  <a:t> is given by the minimum solution to the following fixed-point iteration:</a:t>
                </a:r>
                <a:endParaRPr lang="en-US" sz="1100" dirty="0">
                  <a:latin typeface="+mj-lt"/>
                </a:endParaRPr>
              </a:p>
              <a:p>
                <a:pPr marL="0" indent="0">
                  <a:lnSpc>
                    <a:spcPct val="100000"/>
                  </a:lnSpc>
                  <a:buNone/>
                </a:pPr>
                <a:endParaRPr lang="en-US" sz="1800" dirty="0">
                  <a:latin typeface="+mj-lt"/>
                </a:endParaRPr>
              </a:p>
              <a:p>
                <a:pPr marL="0" indent="0" algn="ctr">
                  <a:lnSpc>
                    <a:spcPct val="100000"/>
                  </a:lnSpc>
                  <a:buNone/>
                </a:pPr>
                <a14:m>
                  <m:oMath xmlns:m="http://schemas.openxmlformats.org/officeDocument/2006/math">
                    <m:sSubSup>
                      <m:sSubSupPr>
                        <m:ctrlPr>
                          <a:rPr lang="en-US" sz="1800" i="1">
                            <a:latin typeface="Cambria Math" panose="02040503050406030204" pitchFamily="18" charset="0"/>
                          </a:rPr>
                        </m:ctrlPr>
                      </m:sSubSupPr>
                      <m:e>
                        <m:r>
                          <a:rPr lang="en-US" sz="1800" i="1">
                            <a:latin typeface="Cambria Math" panose="02040503050406030204" pitchFamily="18" charset="0"/>
                          </a:rPr>
                          <m:t>𝑤</m:t>
                        </m:r>
                      </m:e>
                      <m:sub>
                        <m:r>
                          <a:rPr lang="en-US" sz="1800" i="1">
                            <a:latin typeface="Cambria Math" panose="02040503050406030204" pitchFamily="18" charset="0"/>
                          </a:rPr>
                          <m:t>𝑖</m:t>
                        </m:r>
                        <m:r>
                          <a:rPr lang="en-US" sz="1800" i="1">
                            <a:latin typeface="Cambria Math" panose="02040503050406030204" pitchFamily="18" charset="0"/>
                          </a:rPr>
                          <m:t>,</m:t>
                        </m:r>
                        <m:r>
                          <a:rPr lang="en-US" sz="1800" i="1">
                            <a:latin typeface="Cambria Math" panose="02040503050406030204" pitchFamily="18" charset="0"/>
                          </a:rPr>
                          <m:t>𝑔</m:t>
                        </m:r>
                      </m:sub>
                      <m:sup>
                        <m:r>
                          <a:rPr lang="en-US" sz="1800" i="1">
                            <a:latin typeface="Cambria Math" panose="02040503050406030204" pitchFamily="18" charset="0"/>
                          </a:rPr>
                          <m:t>𝑚</m:t>
                        </m:r>
                        <m:r>
                          <a:rPr lang="en-US" sz="1800" i="1">
                            <a:latin typeface="Cambria Math" panose="02040503050406030204" pitchFamily="18" charset="0"/>
                          </a:rPr>
                          <m:t>+1</m:t>
                        </m:r>
                      </m:sup>
                    </m:sSubSup>
                    <m:r>
                      <m:rPr>
                        <m:nor/>
                      </m:rPr>
                      <a:rPr lang="en-US" sz="1800" dirty="0"/>
                      <m:t> =  </m:t>
                    </m:r>
                    <m:d>
                      <m:dPr>
                        <m:ctrlPr>
                          <a:rPr lang="en-US" sz="1800" i="1">
                            <a:latin typeface="Cambria Math" panose="02040503050406030204" pitchFamily="18" charset="0"/>
                          </a:rPr>
                        </m:ctrlPr>
                      </m:dPr>
                      <m:e>
                        <m:sSub>
                          <m:sSubPr>
                            <m:ctrlPr>
                              <a:rPr lang="en-US" sz="1800" i="1">
                                <a:latin typeface="Cambria Math" panose="02040503050406030204" pitchFamily="18" charset="0"/>
                              </a:rPr>
                            </m:ctrlPr>
                          </m:sSubPr>
                          <m:e>
                            <m:r>
                              <a:rPr lang="en-US" sz="1800" i="1">
                                <a:latin typeface="Cambria Math" panose="02040503050406030204" pitchFamily="18" charset="0"/>
                              </a:rPr>
                              <m:t>𝐵</m:t>
                            </m:r>
                          </m:e>
                          <m:sub>
                            <m:r>
                              <a:rPr lang="en-US" sz="1800" i="1">
                                <a:latin typeface="Cambria Math" panose="02040503050406030204" pitchFamily="18" charset="0"/>
                              </a:rPr>
                              <m:t>𝑖</m:t>
                            </m:r>
                          </m:sub>
                        </m:sSub>
                        <m:r>
                          <a:rPr lang="en-US" sz="1800" i="1">
                            <a:latin typeface="Cambria Math" panose="02040503050406030204" pitchFamily="18" charset="0"/>
                          </a:rPr>
                          <m:t>+ </m:t>
                        </m:r>
                        <m:d>
                          <m:dPr>
                            <m:ctrlPr>
                              <a:rPr lang="en-US" sz="1800" i="1">
                                <a:latin typeface="Cambria Math" panose="02040503050406030204" pitchFamily="18" charset="0"/>
                              </a:rPr>
                            </m:ctrlPr>
                          </m:dPr>
                          <m:e>
                            <m:r>
                              <a:rPr lang="en-US" sz="1800" i="1">
                                <a:latin typeface="Cambria Math" panose="02040503050406030204" pitchFamily="18" charset="0"/>
                              </a:rPr>
                              <m:t>𝑔</m:t>
                            </m:r>
                            <m:r>
                              <a:rPr lang="en-US" sz="1800" i="1">
                                <a:latin typeface="Cambria Math" panose="02040503050406030204" pitchFamily="18" charset="0"/>
                              </a:rPr>
                              <m:t>+1</m:t>
                            </m:r>
                          </m:e>
                        </m:d>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𝑖</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𝐹</m:t>
                            </m:r>
                          </m:e>
                          <m:sub>
                            <m:r>
                              <a:rPr lang="en-US" sz="1800" i="1">
                                <a:latin typeface="Cambria Math" panose="02040503050406030204" pitchFamily="18" charset="0"/>
                              </a:rPr>
                              <m:t>𝑖</m:t>
                            </m:r>
                          </m:sub>
                        </m:sSub>
                      </m:e>
                    </m:d>
                    <m:r>
                      <a:rPr lang="en-US" sz="1800" i="1">
                        <a:latin typeface="Cambria Math" panose="02040503050406030204" pitchFamily="18" charset="0"/>
                      </a:rPr>
                      <m:t>+</m:t>
                    </m:r>
                    <m:nary>
                      <m:naryPr>
                        <m:chr m:val="∑"/>
                        <m:supHide m:val="on"/>
                        <m:ctrlPr>
                          <a:rPr lang="en-US" sz="1800" i="1">
                            <a:latin typeface="Cambria Math" panose="02040503050406030204" pitchFamily="18" charset="0"/>
                          </a:rPr>
                        </m:ctrlPr>
                      </m:naryPr>
                      <m:sub>
                        <m:r>
                          <m:rPr>
                            <m:brk m:alnAt="7"/>
                          </m:rPr>
                          <a:rPr lang="en-US" sz="1800" i="1">
                            <a:latin typeface="Cambria Math" panose="02040503050406030204" pitchFamily="18" charset="0"/>
                            <a:ea typeface="Cambria Math" panose="02040503050406030204" pitchFamily="18" charset="0"/>
                          </a:rPr>
                          <m:t>∀</m:t>
                        </m:r>
                        <m:r>
                          <a:rPr lang="en-US" sz="1800" i="1">
                            <a:latin typeface="Cambria Math" panose="02040503050406030204" pitchFamily="18" charset="0"/>
                            <a:ea typeface="Cambria Math" panose="02040503050406030204" pitchFamily="18" charset="0"/>
                          </a:rPr>
                          <m:t> </m:t>
                        </m:r>
                        <m:r>
                          <a:rPr lang="en-US" sz="1800" i="1">
                            <a:latin typeface="Cambria Math" panose="02040503050406030204" pitchFamily="18" charset="0"/>
                            <a:ea typeface="Cambria Math" panose="02040503050406030204" pitchFamily="18" charset="0"/>
                          </a:rPr>
                          <m:t>𝑖</m:t>
                        </m:r>
                        <m:r>
                          <a:rPr lang="en-US" sz="1800" i="1">
                            <a:latin typeface="Cambria Math" panose="02040503050406030204" pitchFamily="18" charset="0"/>
                            <a:ea typeface="Cambria Math" panose="02040503050406030204" pitchFamily="18" charset="0"/>
                          </a:rPr>
                          <m:t>∈</m:t>
                        </m:r>
                        <m:r>
                          <a:rPr lang="en-US" sz="1800" i="1">
                            <a:latin typeface="Cambria Math" panose="02040503050406030204" pitchFamily="18" charset="0"/>
                            <a:ea typeface="Cambria Math" panose="02040503050406030204" pitchFamily="18" charset="0"/>
                          </a:rPr>
                          <m:t>h𝑝</m:t>
                        </m:r>
                        <m:r>
                          <a:rPr lang="en-US" sz="1800" i="1">
                            <a:latin typeface="Cambria Math" panose="02040503050406030204" pitchFamily="18" charset="0"/>
                            <a:ea typeface="Cambria Math" panose="02040503050406030204" pitchFamily="18" charset="0"/>
                          </a:rPr>
                          <m:t>(</m:t>
                        </m:r>
                        <m:r>
                          <a:rPr lang="en-US" sz="1800" i="1">
                            <a:latin typeface="Cambria Math" panose="02040503050406030204" pitchFamily="18" charset="0"/>
                            <a:ea typeface="Cambria Math" panose="02040503050406030204" pitchFamily="18" charset="0"/>
                          </a:rPr>
                          <m:t>𝑖</m:t>
                        </m:r>
                        <m:r>
                          <a:rPr lang="en-US" sz="1800" i="1">
                            <a:latin typeface="Cambria Math" panose="02040503050406030204" pitchFamily="18" charset="0"/>
                            <a:ea typeface="Cambria Math" panose="02040503050406030204" pitchFamily="18" charset="0"/>
                          </a:rPr>
                          <m:t>)</m:t>
                        </m:r>
                      </m:sub>
                      <m:sup/>
                      <m:e>
                        <m:d>
                          <m:dPr>
                            <m:ctrlPr>
                              <a:rPr lang="en-US" sz="1800" i="1">
                                <a:latin typeface="Cambria Math" panose="02040503050406030204" pitchFamily="18" charset="0"/>
                              </a:rPr>
                            </m:ctrlPr>
                          </m:dPr>
                          <m:e>
                            <m:d>
                              <m:dPr>
                                <m:begChr m:val="⌊"/>
                                <m:endChr m:val="⌋"/>
                                <m:ctrlPr>
                                  <a:rPr lang="en-US" sz="1800" i="1">
                                    <a:latin typeface="Cambria Math" panose="02040503050406030204" pitchFamily="18" charset="0"/>
                                  </a:rPr>
                                </m:ctrlPr>
                              </m:dPr>
                              <m:e>
                                <m:f>
                                  <m:fPr>
                                    <m:ctrlPr>
                                      <a:rPr lang="en-US" sz="1800" i="1">
                                        <a:latin typeface="Cambria Math" panose="02040503050406030204" pitchFamily="18" charset="0"/>
                                      </a:rPr>
                                    </m:ctrlPr>
                                  </m:fPr>
                                  <m:num>
                                    <m:sSubSup>
                                      <m:sSubSupPr>
                                        <m:ctrlPr>
                                          <a:rPr lang="en-US" sz="1800" i="1">
                                            <a:latin typeface="Cambria Math" panose="02040503050406030204" pitchFamily="18" charset="0"/>
                                          </a:rPr>
                                        </m:ctrlPr>
                                      </m:sSubSupPr>
                                      <m:e>
                                        <m:r>
                                          <a:rPr lang="en-US" sz="1800" i="1">
                                            <a:latin typeface="Cambria Math" panose="02040503050406030204" pitchFamily="18" charset="0"/>
                                          </a:rPr>
                                          <m:t>𝑤</m:t>
                                        </m:r>
                                      </m:e>
                                      <m:sub>
                                        <m:r>
                                          <a:rPr lang="en-US" sz="1800" i="1">
                                            <a:latin typeface="Cambria Math" panose="02040503050406030204" pitchFamily="18" charset="0"/>
                                          </a:rPr>
                                          <m:t>𝑖</m:t>
                                        </m:r>
                                        <m:r>
                                          <a:rPr lang="en-US" sz="1800" i="1">
                                            <a:latin typeface="Cambria Math" panose="02040503050406030204" pitchFamily="18" charset="0"/>
                                          </a:rPr>
                                          <m:t>,</m:t>
                                        </m:r>
                                        <m:r>
                                          <a:rPr lang="en-US" sz="1800" i="1">
                                            <a:latin typeface="Cambria Math" panose="02040503050406030204" pitchFamily="18" charset="0"/>
                                          </a:rPr>
                                          <m:t>𝑔</m:t>
                                        </m:r>
                                      </m:sub>
                                      <m:sup>
                                        <m:r>
                                          <a:rPr lang="en-US" sz="1800" i="1">
                                            <a:latin typeface="Cambria Math" panose="02040503050406030204" pitchFamily="18" charset="0"/>
                                          </a:rPr>
                                          <m:t>𝑚</m:t>
                                        </m:r>
                                      </m:sup>
                                    </m:sSubSup>
                                  </m:num>
                                  <m:den>
                                    <m:sSub>
                                      <m:sSubPr>
                                        <m:ctrlPr>
                                          <a:rPr lang="en-US" sz="1800" i="1">
                                            <a:latin typeface="Cambria Math" panose="02040503050406030204" pitchFamily="18" charset="0"/>
                                          </a:rPr>
                                        </m:ctrlPr>
                                      </m:sSubPr>
                                      <m:e>
                                        <m:r>
                                          <a:rPr lang="en-US" sz="1800" i="1">
                                            <a:latin typeface="Cambria Math" panose="02040503050406030204" pitchFamily="18" charset="0"/>
                                          </a:rPr>
                                          <m:t>𝑇</m:t>
                                        </m:r>
                                      </m:e>
                                      <m:sub>
                                        <m:r>
                                          <a:rPr lang="en-US" sz="1800" i="1">
                                            <a:latin typeface="Cambria Math" panose="02040503050406030204" pitchFamily="18" charset="0"/>
                                          </a:rPr>
                                          <m:t>𝑗</m:t>
                                        </m:r>
                                      </m:sub>
                                    </m:sSub>
                                  </m:den>
                                </m:f>
                              </m:e>
                            </m:d>
                            <m:r>
                              <a:rPr lang="en-US" sz="1800" i="1">
                                <a:latin typeface="Cambria Math" panose="02040503050406030204" pitchFamily="18" charset="0"/>
                              </a:rPr>
                              <m:t>+1</m:t>
                            </m:r>
                          </m:e>
                        </m:d>
                      </m:e>
                    </m:nary>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𝑗</m:t>
                        </m:r>
                      </m:sub>
                    </m:sSub>
                  </m:oMath>
                </a14:m>
                <a:r>
                  <a:rPr lang="en-US" sz="1800" dirty="0"/>
                  <a:t>     	</a:t>
                </a:r>
                <a:r>
                  <a:rPr lang="en-US" sz="1800" dirty="0">
                    <a:latin typeface="+mj-lt"/>
                  </a:rPr>
                  <a:t>{ </a:t>
                </a:r>
                <a:r>
                  <a:rPr lang="en-US" sz="1800" i="1" dirty="0">
                    <a:latin typeface="+mj-lt"/>
                  </a:rPr>
                  <a:t>g=0 is the first job </a:t>
                </a:r>
                <a:r>
                  <a:rPr lang="en-US" sz="1800" dirty="0">
                    <a:latin typeface="+mj-lt"/>
                  </a:rPr>
                  <a:t>}</a:t>
                </a:r>
              </a:p>
              <a:p>
                <a:pPr marL="0" indent="0">
                  <a:lnSpc>
                    <a:spcPct val="100000"/>
                  </a:lnSpc>
                  <a:buNone/>
                </a:pPr>
                <a:endParaRPr lang="en-US" sz="1800" dirty="0"/>
              </a:p>
              <a:p>
                <a:pPr>
                  <a:lnSpc>
                    <a:spcPct val="100000"/>
                  </a:lnSpc>
                </a:pPr>
                <a:endParaRPr lang="en-US" sz="1800" dirty="0">
                  <a:latin typeface="+mj-lt"/>
                </a:endParaRPr>
              </a:p>
              <a:p>
                <a:pPr>
                  <a:lnSpc>
                    <a:spcPct val="100000"/>
                  </a:lnSpc>
                </a:pPr>
                <a:r>
                  <a:rPr lang="en-US" sz="1800" dirty="0">
                    <a:latin typeface="+mj-lt"/>
                  </a:rPr>
                  <a:t>Iteration starts with   </a:t>
                </a:r>
                <a14:m>
                  <m:oMath xmlns:m="http://schemas.openxmlformats.org/officeDocument/2006/math">
                    <m:sSubSup>
                      <m:sSubSupPr>
                        <m:ctrlPr>
                          <a:rPr lang="en-US" sz="1800" i="1" smtClean="0">
                            <a:latin typeface="Cambria Math" panose="02040503050406030204" pitchFamily="18" charset="0"/>
                          </a:rPr>
                        </m:ctrlPr>
                      </m:sSubSupPr>
                      <m:e>
                        <m:r>
                          <a:rPr lang="en-US" sz="1800" b="0" i="1" smtClean="0">
                            <a:latin typeface="Cambria Math" panose="02040503050406030204" pitchFamily="18" charset="0"/>
                          </a:rPr>
                          <m:t>𝑤</m:t>
                        </m:r>
                      </m:e>
                      <m:sub>
                        <m:r>
                          <a:rPr lang="en-US" sz="1800" b="0" i="1" smtClean="0">
                            <a:latin typeface="Cambria Math" panose="02040503050406030204" pitchFamily="18" charset="0"/>
                          </a:rPr>
                          <m:t>𝑖</m:t>
                        </m:r>
                        <m:r>
                          <a:rPr lang="en-US" sz="1800" b="0" i="1" smtClean="0">
                            <a:latin typeface="Cambria Math" panose="02040503050406030204" pitchFamily="18" charset="0"/>
                          </a:rPr>
                          <m:t>,</m:t>
                        </m:r>
                        <m:r>
                          <a:rPr lang="en-US" sz="1800" b="0" i="1" smtClean="0">
                            <a:latin typeface="Cambria Math" panose="02040503050406030204" pitchFamily="18" charset="0"/>
                          </a:rPr>
                          <m:t>𝑔</m:t>
                        </m:r>
                      </m:sub>
                      <m:sup>
                        <m:r>
                          <a:rPr lang="en-US" sz="1800" b="0" i="1" smtClean="0">
                            <a:latin typeface="Cambria Math" panose="02040503050406030204" pitchFamily="18" charset="0"/>
                          </a:rPr>
                          <m:t>0</m:t>
                        </m:r>
                      </m:sup>
                    </m:sSubSup>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𝐵</m:t>
                        </m:r>
                      </m:e>
                      <m:sub>
                        <m:r>
                          <a:rPr lang="en-US" sz="1800" b="0" i="1" smtClean="0">
                            <a:latin typeface="Cambria Math" panose="02040503050406030204" pitchFamily="18" charset="0"/>
                          </a:rPr>
                          <m:t>𝑖</m:t>
                        </m:r>
                      </m:sub>
                    </m:sSub>
                    <m:r>
                      <a:rPr lang="en-US" sz="1800" b="0" i="1" smtClean="0">
                        <a:latin typeface="Cambria Math" panose="02040503050406030204" pitchFamily="18" charset="0"/>
                      </a:rPr>
                      <m:t>+</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𝑔</m:t>
                        </m:r>
                        <m:r>
                          <a:rPr lang="en-US" sz="1800" b="0" i="1" smtClean="0">
                            <a:latin typeface="Cambria Math" panose="02040503050406030204" pitchFamily="18" charset="0"/>
                          </a:rPr>
                          <m:t>+1</m:t>
                        </m:r>
                      </m:e>
                    </m:d>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𝑖</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𝐹</m:t>
                        </m:r>
                      </m:e>
                      <m:sub>
                        <m:r>
                          <a:rPr lang="en-US" sz="1800" b="0" i="1" smtClean="0">
                            <a:latin typeface="Cambria Math" panose="02040503050406030204" pitchFamily="18" charset="0"/>
                          </a:rPr>
                          <m:t>𝑖</m:t>
                        </m:r>
                      </m:sub>
                    </m:sSub>
                  </m:oMath>
                </a14:m>
                <a:r>
                  <a:rPr lang="en-US" sz="1800" dirty="0">
                    <a:latin typeface="+mj-lt"/>
                  </a:rPr>
                  <a:t> </a:t>
                </a:r>
              </a:p>
              <a:p>
                <a:pPr marL="0" indent="0">
                  <a:lnSpc>
                    <a:spcPct val="100000"/>
                  </a:lnSpc>
                  <a:buNone/>
                </a:pPr>
                <a:r>
                  <a:rPr lang="en-US" sz="1800" dirty="0">
                    <a:latin typeface="+mj-lt"/>
                  </a:rPr>
                  <a:t>     and ends with  </a:t>
                </a:r>
                <a14:m>
                  <m:oMath xmlns:m="http://schemas.openxmlformats.org/officeDocument/2006/math">
                    <m:sSubSup>
                      <m:sSubSupPr>
                        <m:ctrlPr>
                          <a:rPr lang="en-US" sz="1800" i="1" smtClean="0">
                            <a:latin typeface="Cambria Math" panose="02040503050406030204" pitchFamily="18" charset="0"/>
                          </a:rPr>
                        </m:ctrlPr>
                      </m:sSubSupPr>
                      <m:e>
                        <m:r>
                          <a:rPr lang="en-US" sz="1800" b="0" i="1" smtClean="0">
                            <a:latin typeface="Cambria Math" panose="02040503050406030204" pitchFamily="18" charset="0"/>
                          </a:rPr>
                          <m:t>𝑤</m:t>
                        </m:r>
                      </m:e>
                      <m:sub>
                        <m:r>
                          <a:rPr lang="en-US" sz="1800" b="0" i="1" smtClean="0">
                            <a:latin typeface="Cambria Math" panose="02040503050406030204" pitchFamily="18" charset="0"/>
                          </a:rPr>
                          <m:t>𝑖</m:t>
                        </m:r>
                        <m:r>
                          <a:rPr lang="en-US" sz="1800" b="0" i="1" smtClean="0">
                            <a:latin typeface="Cambria Math" panose="02040503050406030204" pitchFamily="18" charset="0"/>
                          </a:rPr>
                          <m:t>,</m:t>
                        </m:r>
                        <m:r>
                          <a:rPr lang="en-US" sz="1800" b="0" i="1" smtClean="0">
                            <a:latin typeface="Cambria Math" panose="02040503050406030204" pitchFamily="18" charset="0"/>
                          </a:rPr>
                          <m:t>𝑔</m:t>
                        </m:r>
                      </m:sub>
                      <m:sup>
                        <m:r>
                          <a:rPr lang="en-US" sz="1800" b="0" i="1" smtClean="0">
                            <a:latin typeface="Cambria Math" panose="02040503050406030204" pitchFamily="18" charset="0"/>
                          </a:rPr>
                          <m:t>𝑚</m:t>
                        </m:r>
                        <m:r>
                          <a:rPr lang="en-US" sz="1800" b="0" i="1" smtClean="0">
                            <a:latin typeface="Cambria Math" panose="02040503050406030204" pitchFamily="18" charset="0"/>
                          </a:rPr>
                          <m:t>+1</m:t>
                        </m:r>
                      </m:sup>
                    </m:sSubSup>
                    <m:r>
                      <a:rPr lang="en-US" sz="1800" b="0" i="1" smtClean="0">
                        <a:latin typeface="Cambria Math" panose="02040503050406030204" pitchFamily="18" charset="0"/>
                      </a:rPr>
                      <m:t>=</m:t>
                    </m:r>
                    <m:sSubSup>
                      <m:sSubSupPr>
                        <m:ctrlPr>
                          <a:rPr lang="en-US" sz="1800" b="0" i="1" smtClean="0">
                            <a:latin typeface="Cambria Math" panose="02040503050406030204" pitchFamily="18" charset="0"/>
                          </a:rPr>
                        </m:ctrlPr>
                      </m:sSubSupPr>
                      <m:e>
                        <m:r>
                          <a:rPr lang="en-US" sz="1800" b="0" i="1" smtClean="0">
                            <a:latin typeface="Cambria Math" panose="02040503050406030204" pitchFamily="18" charset="0"/>
                          </a:rPr>
                          <m:t>𝑤</m:t>
                        </m:r>
                      </m:e>
                      <m:sub>
                        <m:r>
                          <a:rPr lang="en-US" sz="1800" b="0" i="1" smtClean="0">
                            <a:latin typeface="Cambria Math" panose="02040503050406030204" pitchFamily="18" charset="0"/>
                          </a:rPr>
                          <m:t>𝑖</m:t>
                        </m:r>
                        <m:r>
                          <a:rPr lang="en-US" sz="1800" b="0" i="1" smtClean="0">
                            <a:latin typeface="Cambria Math" panose="02040503050406030204" pitchFamily="18" charset="0"/>
                          </a:rPr>
                          <m:t>,</m:t>
                        </m:r>
                        <m:r>
                          <a:rPr lang="en-US" sz="1800" b="0" i="1" smtClean="0">
                            <a:latin typeface="Cambria Math" panose="02040503050406030204" pitchFamily="18" charset="0"/>
                          </a:rPr>
                          <m:t>𝑔</m:t>
                        </m:r>
                      </m:sub>
                      <m:sup>
                        <m:r>
                          <a:rPr lang="en-US" sz="1800" b="0" i="1" smtClean="0">
                            <a:latin typeface="Cambria Math" panose="02040503050406030204" pitchFamily="18" charset="0"/>
                          </a:rPr>
                          <m:t>𝑚</m:t>
                        </m:r>
                      </m:sup>
                    </m:sSubSup>
                  </m:oMath>
                </a14:m>
                <a:r>
                  <a:rPr lang="en-US" sz="1800" dirty="0">
                    <a:latin typeface="+mj-lt"/>
                  </a:rPr>
                  <a:t> ,    in which case we have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𝑊</m:t>
                        </m:r>
                      </m:e>
                      <m:sub>
                        <m:r>
                          <a:rPr lang="en-US" sz="1800" i="1">
                            <a:latin typeface="Cambria Math" panose="02040503050406030204" pitchFamily="18" charset="0"/>
                          </a:rPr>
                          <m:t>𝑖</m:t>
                        </m:r>
                        <m:r>
                          <a:rPr lang="en-US" sz="1800" i="1">
                            <a:latin typeface="Cambria Math" panose="02040503050406030204" pitchFamily="18" charset="0"/>
                          </a:rPr>
                          <m:t>,</m:t>
                        </m:r>
                        <m:r>
                          <a:rPr lang="en-US" sz="1800" i="1">
                            <a:latin typeface="Cambria Math" panose="02040503050406030204" pitchFamily="18" charset="0"/>
                          </a:rPr>
                          <m:t>𝑔</m:t>
                        </m:r>
                      </m:sub>
                    </m:sSub>
                    <m:r>
                      <a:rPr lang="en-US" sz="1800" b="0" i="1" smtClean="0">
                        <a:latin typeface="Cambria Math" panose="02040503050406030204" pitchFamily="18" charset="0"/>
                      </a:rPr>
                      <m:t>=</m:t>
                    </m:r>
                    <m:sSubSup>
                      <m:sSubSupPr>
                        <m:ctrlPr>
                          <a:rPr lang="en-US" sz="1800" b="0" i="1" smtClean="0">
                            <a:latin typeface="Cambria Math" panose="02040503050406030204" pitchFamily="18" charset="0"/>
                          </a:rPr>
                        </m:ctrlPr>
                      </m:sSubSupPr>
                      <m:e>
                        <m:r>
                          <a:rPr lang="en-US" sz="1800" b="0" i="1" smtClean="0">
                            <a:latin typeface="Cambria Math" panose="02040503050406030204" pitchFamily="18" charset="0"/>
                          </a:rPr>
                          <m:t>𝑤</m:t>
                        </m:r>
                      </m:e>
                      <m:sub>
                        <m:r>
                          <a:rPr lang="en-US" sz="1800" b="0" i="1" smtClean="0">
                            <a:latin typeface="Cambria Math" panose="02040503050406030204" pitchFamily="18" charset="0"/>
                          </a:rPr>
                          <m:t>𝑖</m:t>
                        </m:r>
                        <m:r>
                          <a:rPr lang="en-US" sz="1800" b="0" i="1" smtClean="0">
                            <a:latin typeface="Cambria Math" panose="02040503050406030204" pitchFamily="18" charset="0"/>
                          </a:rPr>
                          <m:t>,</m:t>
                        </m:r>
                        <m:r>
                          <a:rPr lang="en-US" sz="1800" b="0" i="1" smtClean="0">
                            <a:latin typeface="Cambria Math" panose="02040503050406030204" pitchFamily="18" charset="0"/>
                          </a:rPr>
                          <m:t>𝑔</m:t>
                        </m:r>
                      </m:sub>
                      <m:sup>
                        <m:r>
                          <a:rPr lang="en-US" sz="1800" b="0" i="1" smtClean="0">
                            <a:latin typeface="Cambria Math" panose="02040503050406030204" pitchFamily="18" charset="0"/>
                          </a:rPr>
                          <m:t>𝑚</m:t>
                        </m:r>
                        <m:r>
                          <a:rPr lang="en-US" sz="1800" b="0" i="1" smtClean="0">
                            <a:latin typeface="Cambria Math" panose="02040503050406030204" pitchFamily="18" charset="0"/>
                          </a:rPr>
                          <m:t>+1</m:t>
                        </m:r>
                      </m:sup>
                    </m:sSubSup>
                  </m:oMath>
                </a14:m>
                <a:endParaRPr lang="en-US" sz="1800" dirty="0">
                  <a:latin typeface="+mj-lt"/>
                </a:endParaRPr>
              </a:p>
              <a:p>
                <a:pPr marL="0" indent="0">
                  <a:lnSpc>
                    <a:spcPct val="100000"/>
                  </a:lnSpc>
                  <a:buNone/>
                </a:pPr>
                <a:r>
                  <a:rPr lang="en-US" sz="1800" dirty="0">
                    <a:latin typeface="+mj-lt"/>
                  </a:rPr>
                  <a:t>     or ends when  </a:t>
                </a:r>
                <a14:m>
                  <m:oMath xmlns:m="http://schemas.openxmlformats.org/officeDocument/2006/math">
                    <m:sSubSup>
                      <m:sSubSupPr>
                        <m:ctrlPr>
                          <a:rPr lang="en-US" sz="1800" i="1">
                            <a:latin typeface="Cambria Math" panose="02040503050406030204" pitchFamily="18" charset="0"/>
                          </a:rPr>
                        </m:ctrlPr>
                      </m:sSubSupPr>
                      <m:e>
                        <m:r>
                          <a:rPr lang="en-US" sz="1800" i="1">
                            <a:latin typeface="Cambria Math" panose="02040503050406030204" pitchFamily="18" charset="0"/>
                          </a:rPr>
                          <m:t>𝑤</m:t>
                        </m:r>
                      </m:e>
                      <m:sub>
                        <m:r>
                          <a:rPr lang="en-US" sz="1800" i="1">
                            <a:latin typeface="Cambria Math" panose="02040503050406030204" pitchFamily="18" charset="0"/>
                          </a:rPr>
                          <m:t>𝑖</m:t>
                        </m:r>
                        <m:r>
                          <a:rPr lang="en-US" sz="1800" i="1">
                            <a:latin typeface="Cambria Math" panose="02040503050406030204" pitchFamily="18" charset="0"/>
                          </a:rPr>
                          <m:t>,</m:t>
                        </m:r>
                        <m:r>
                          <a:rPr lang="en-US" sz="1800" i="1">
                            <a:latin typeface="Cambria Math" panose="02040503050406030204" pitchFamily="18" charset="0"/>
                          </a:rPr>
                          <m:t>𝑔</m:t>
                        </m:r>
                      </m:sub>
                      <m:sup>
                        <m:r>
                          <a:rPr lang="en-US" sz="1800" i="1">
                            <a:latin typeface="Cambria Math" panose="02040503050406030204" pitchFamily="18" charset="0"/>
                          </a:rPr>
                          <m:t>𝑚</m:t>
                        </m:r>
                        <m:r>
                          <a:rPr lang="en-US" sz="1800" i="1">
                            <a:latin typeface="Cambria Math" panose="02040503050406030204" pitchFamily="18" charset="0"/>
                          </a:rPr>
                          <m:t>+1</m:t>
                        </m:r>
                      </m:sup>
                    </m:sSubSup>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𝐹</m:t>
                        </m:r>
                      </m:e>
                      <m:sub>
                        <m:r>
                          <a:rPr lang="en-US" sz="1800" b="0" i="1" smtClean="0">
                            <a:latin typeface="Cambria Math" panose="02040503050406030204" pitchFamily="18" charset="0"/>
                          </a:rPr>
                          <m:t>𝑖</m:t>
                        </m:r>
                      </m:sub>
                    </m:sSub>
                    <m:r>
                      <a:rPr lang="en-US" sz="1800" b="0" i="1" smtClean="0">
                        <a:latin typeface="Cambria Math" panose="02040503050406030204" pitchFamily="18" charset="0"/>
                      </a:rPr>
                      <m:t>−</m:t>
                    </m:r>
                    <m:r>
                      <a:rPr lang="en-US" sz="1800" b="0" i="1" smtClean="0">
                        <a:latin typeface="Cambria Math" panose="02040503050406030204" pitchFamily="18" charset="0"/>
                      </a:rPr>
                      <m:t>𝑔</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𝑇</m:t>
                        </m:r>
                      </m:e>
                      <m:sub>
                        <m:r>
                          <a:rPr lang="en-US" sz="1800" b="0" i="1" smtClean="0">
                            <a:latin typeface="Cambria Math" panose="02040503050406030204" pitchFamily="18" charset="0"/>
                          </a:rPr>
                          <m:t>𝑖</m:t>
                        </m:r>
                      </m:sub>
                    </m:sSub>
                    <m:r>
                      <a:rPr lang="en-US" sz="1800" b="0" i="1" smtClean="0">
                        <a:latin typeface="Cambria Math" panose="02040503050406030204" pitchFamily="18" charset="0"/>
                      </a:rPr>
                      <m:t>&gt;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𝐷</m:t>
                        </m:r>
                      </m:e>
                      <m:sub>
                        <m:r>
                          <a:rPr lang="en-US" sz="1800" b="0" i="1" smtClean="0">
                            <a:latin typeface="Cambria Math" panose="02040503050406030204" pitchFamily="18" charset="0"/>
                          </a:rPr>
                          <m:t>𝑖</m:t>
                        </m:r>
                      </m:sub>
                    </m:sSub>
                  </m:oMath>
                </a14:m>
                <a:r>
                  <a:rPr lang="en-US" sz="1800" dirty="0">
                    <a:latin typeface="+mj-lt"/>
                  </a:rPr>
                  <a:t> ,  in which case job </a:t>
                </a:r>
                <a:r>
                  <a:rPr lang="en-US" sz="1800" b="1" dirty="0"/>
                  <a:t>g</a:t>
                </a:r>
                <a:r>
                  <a:rPr lang="en-US" sz="1800" dirty="0">
                    <a:latin typeface="+mj-lt"/>
                  </a:rPr>
                  <a:t> and task </a:t>
                </a:r>
                <a:r>
                  <a:rPr lang="en-US" sz="1800" b="1" dirty="0" err="1"/>
                  <a:t>t</a:t>
                </a:r>
                <a:r>
                  <a:rPr lang="en-US" sz="1800" b="1" baseline="-25000" dirty="0" err="1"/>
                  <a:t>i</a:t>
                </a:r>
                <a:r>
                  <a:rPr lang="en-US" sz="1800" dirty="0">
                    <a:latin typeface="+mj-lt"/>
                  </a:rPr>
                  <a:t> are </a:t>
                </a:r>
                <a:r>
                  <a:rPr lang="en-US" sz="1800" i="1" dirty="0" err="1">
                    <a:solidFill>
                      <a:srgbClr val="FF001C"/>
                    </a:solidFill>
                    <a:latin typeface="+mj-lt"/>
                  </a:rPr>
                  <a:t>unschedulable</a:t>
                </a:r>
                <a:endParaRPr lang="en-US" sz="1800" i="1" dirty="0">
                  <a:latin typeface="+mj-lt"/>
                </a:endParaRPr>
              </a:p>
              <a:p>
                <a:pPr>
                  <a:lnSpc>
                    <a:spcPct val="100000"/>
                  </a:lnSpc>
                </a:pPr>
                <a:endParaRPr lang="en-US" sz="1800" dirty="0">
                  <a:latin typeface="+mj-lt"/>
                </a:endParaRPr>
              </a:p>
              <a:p>
                <a:pPr>
                  <a:lnSpc>
                    <a:spcPct val="100000"/>
                  </a:lnSpc>
                </a:pPr>
                <a:endParaRPr lang="en-US" sz="1800" dirty="0"/>
              </a:p>
              <a:p>
                <a:pPr>
                  <a:lnSpc>
                    <a:spcPct val="100000"/>
                  </a:lnSpc>
                </a:pPr>
                <a:endParaRPr lang="en-US" sz="1800" dirty="0">
                  <a:latin typeface="+mj-lt"/>
                </a:endParaRPr>
              </a:p>
              <a:p>
                <a:pPr>
                  <a:lnSpc>
                    <a:spcPct val="100000"/>
                  </a:lnSpc>
                </a:pPr>
                <a:endParaRPr lang="en-US" sz="1800" i="1" dirty="0">
                  <a:latin typeface="+mj-lt"/>
                </a:endParaRPr>
              </a:p>
            </p:txBody>
          </p:sp>
        </mc:Choice>
        <mc:Fallback xmlns="">
          <p:sp>
            <p:nvSpPr>
              <p:cNvPr id="3" name="Content Placeholder 2">
                <a:extLst>
                  <a:ext uri="{FF2B5EF4-FFF2-40B4-BE49-F238E27FC236}">
                    <a16:creationId xmlns:a16="http://schemas.microsoft.com/office/drawing/2014/main" id="{B56E6535-6D59-0C49-A1F3-A6AE90E83611}"/>
                  </a:ext>
                </a:extLst>
              </p:cNvPr>
              <p:cNvSpPr>
                <a:spLocks noGrp="1" noRot="1" noChangeAspect="1" noMove="1" noResize="1" noEditPoints="1" noAdjustHandles="1" noChangeArrowheads="1" noChangeShapeType="1" noTextEdit="1"/>
              </p:cNvSpPr>
              <p:nvPr>
                <p:ph idx="1"/>
              </p:nvPr>
            </p:nvSpPr>
            <p:spPr>
              <a:xfrm>
                <a:off x="828040" y="1612265"/>
                <a:ext cx="10515600" cy="4890770"/>
              </a:xfrm>
              <a:blipFill>
                <a:blip r:embed="rId2"/>
                <a:stretch>
                  <a:fillRect l="-362" r="-844"/>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596C893D-2C0C-E144-9165-4D9980CD643D}"/>
              </a:ext>
            </a:extLst>
          </p:cNvPr>
          <p:cNvSpPr/>
          <p:nvPr/>
        </p:nvSpPr>
        <p:spPr>
          <a:xfrm>
            <a:off x="1777732" y="3569335"/>
            <a:ext cx="5872748" cy="1055052"/>
          </a:xfrm>
          <a:prstGeom prst="rect">
            <a:avLst/>
          </a:prstGeom>
          <a:solidFill>
            <a:schemeClr val="tx1">
              <a:alpha val="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D6F37055-15D1-2042-B2A0-6517D0586AEA}"/>
              </a:ext>
            </a:extLst>
          </p:cNvPr>
          <p:cNvSpPr txBox="1"/>
          <p:nvPr/>
        </p:nvSpPr>
        <p:spPr>
          <a:xfrm>
            <a:off x="10376688" y="1690688"/>
            <a:ext cx="966952" cy="378372"/>
          </a:xfrm>
          <a:prstGeom prst="rect">
            <a:avLst/>
          </a:prstGeom>
          <a:noFill/>
        </p:spPr>
        <p:txBody>
          <a:bodyPr wrap="square" rtlCol="0">
            <a:spAutoFit/>
          </a:bodyPr>
          <a:lstStyle/>
          <a:p>
            <a:r>
              <a:rPr lang="en-US" dirty="0"/>
              <a:t>(3)</a:t>
            </a:r>
          </a:p>
        </p:txBody>
      </p:sp>
    </p:spTree>
    <p:extLst>
      <p:ext uri="{BB962C8B-B14F-4D97-AF65-F5344CB8AC3E}">
        <p14:creationId xmlns:p14="http://schemas.microsoft.com/office/powerpoint/2010/main" val="6103693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BAAB96-C28A-7741-829A-74B84B52C563}"/>
              </a:ext>
            </a:extLst>
          </p:cNvPr>
          <p:cNvSpPr>
            <a:spLocks noGrp="1"/>
          </p:cNvSpPr>
          <p:nvPr>
            <p:ph type="title"/>
          </p:nvPr>
        </p:nvSpPr>
        <p:spPr/>
        <p:txBody>
          <a:bodyPr/>
          <a:lstStyle/>
          <a:p>
            <a:r>
              <a:rPr lang="en-US" dirty="0"/>
              <a:t>Summarizing Prior Work</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56E6535-6D59-0C49-A1F3-A6AE90E83611}"/>
                  </a:ext>
                </a:extLst>
              </p:cNvPr>
              <p:cNvSpPr>
                <a:spLocks noGrp="1"/>
              </p:cNvSpPr>
              <p:nvPr>
                <p:ph idx="1"/>
              </p:nvPr>
            </p:nvSpPr>
            <p:spPr>
              <a:xfrm>
                <a:off x="838200" y="1602105"/>
                <a:ext cx="10515600" cy="4890770"/>
              </a:xfrm>
            </p:spPr>
            <p:txBody>
              <a:bodyPr>
                <a:normAutofit/>
              </a:bodyPr>
              <a:lstStyle/>
              <a:p>
                <a:pPr marL="0" indent="0">
                  <a:lnSpc>
                    <a:spcPct val="100000"/>
                  </a:lnSpc>
                  <a:buNone/>
                </a:pPr>
                <a:r>
                  <a:rPr lang="en-US" sz="1800" dirty="0">
                    <a:latin typeface="+mj-lt"/>
                  </a:rPr>
                  <a:t>Thus the worst-case response time of the task </a:t>
                </a:r>
                <a:r>
                  <a:rPr lang="en-US" sz="1800" b="1" dirty="0" err="1"/>
                  <a:t>t</a:t>
                </a:r>
                <a:r>
                  <a:rPr lang="en-US" sz="1800" b="1" baseline="-25000" dirty="0" err="1"/>
                  <a:t>i</a:t>
                </a:r>
                <a:r>
                  <a:rPr lang="en-US" sz="1800" b="1" baseline="-25000" dirty="0"/>
                  <a:t> </a:t>
                </a:r>
                <a:r>
                  <a:rPr lang="en-US" sz="1800" dirty="0">
                    <a:latin typeface="+mj-lt"/>
                  </a:rPr>
                  <a:t>can be computed as:</a:t>
                </a:r>
              </a:p>
              <a:p>
                <a:pPr marL="0" indent="0" algn="ctr">
                  <a:lnSpc>
                    <a:spcPct val="100000"/>
                  </a:lnSpc>
                  <a:buNone/>
                </a:pPr>
                <a:endParaRPr lang="en-US" sz="1800" dirty="0">
                  <a:latin typeface="+mj-lt"/>
                </a:endParaRPr>
              </a:p>
              <a:p>
                <a:pPr marL="0" indent="0" algn="ctr">
                  <a:lnSpc>
                    <a:spcPct val="100000"/>
                  </a:lnSpc>
                  <a:buNone/>
                </a:pPr>
                <a:r>
                  <a:rPr lang="en-US" sz="1800" dirty="0">
                    <a:latin typeface="+mj-lt"/>
                  </a:rPr>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𝑖</m:t>
                        </m:r>
                      </m:sub>
                    </m:sSub>
                    <m:r>
                      <a:rPr lang="en-US" sz="1800" i="1">
                        <a:latin typeface="Cambria Math" panose="02040503050406030204" pitchFamily="18" charset="0"/>
                      </a:rPr>
                      <m:t>=</m:t>
                    </m:r>
                    <m:func>
                      <m:funcPr>
                        <m:ctrlPr>
                          <a:rPr lang="en-US" sz="1800" i="1">
                            <a:latin typeface="Cambria Math" panose="02040503050406030204" pitchFamily="18" charset="0"/>
                          </a:rPr>
                        </m:ctrlPr>
                      </m:funcPr>
                      <m:fName>
                        <m:limLow>
                          <m:limLowPr>
                            <m:ctrlPr>
                              <a:rPr lang="en-US" sz="1800" i="1">
                                <a:latin typeface="Cambria Math" panose="02040503050406030204" pitchFamily="18" charset="0"/>
                              </a:rPr>
                            </m:ctrlPr>
                          </m:limLowPr>
                          <m:e>
                            <m:r>
                              <m:rPr>
                                <m:sty m:val="p"/>
                              </m:rPr>
                              <a:rPr lang="en-US" sz="1800">
                                <a:latin typeface="Cambria Math" panose="02040503050406030204" pitchFamily="18" charset="0"/>
                              </a:rPr>
                              <m:t>max</m:t>
                            </m:r>
                          </m:e>
                          <m:lim>
                            <m:r>
                              <a:rPr lang="en-US" sz="1800" i="1">
                                <a:latin typeface="Cambria Math" panose="02040503050406030204" pitchFamily="18" charset="0"/>
                                <a:ea typeface="Cambria Math" panose="02040503050406030204" pitchFamily="18" charset="0"/>
                              </a:rPr>
                              <m:t>∀ </m:t>
                            </m:r>
                            <m:r>
                              <a:rPr lang="en-US" sz="1800" i="1">
                                <a:latin typeface="Cambria Math" panose="02040503050406030204" pitchFamily="18" charset="0"/>
                                <a:ea typeface="Cambria Math" panose="02040503050406030204" pitchFamily="18" charset="0"/>
                              </a:rPr>
                              <m:t>𝑔</m:t>
                            </m:r>
                            <m:r>
                              <a:rPr lang="en-US" sz="1800" i="1">
                                <a:latin typeface="Cambria Math" panose="02040503050406030204" pitchFamily="18" charset="0"/>
                                <a:ea typeface="Cambria Math" panose="02040503050406030204" pitchFamily="18" charset="0"/>
                              </a:rPr>
                              <m:t>=0,1,2…</m:t>
                            </m:r>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𝐺</m:t>
                                </m:r>
                              </m:e>
                              <m:sub>
                                <m:r>
                                  <a:rPr lang="en-US" sz="1800" i="1">
                                    <a:latin typeface="Cambria Math" panose="02040503050406030204" pitchFamily="18" charset="0"/>
                                    <a:ea typeface="Cambria Math" panose="02040503050406030204" pitchFamily="18" charset="0"/>
                                  </a:rPr>
                                  <m:t>𝑖</m:t>
                                </m:r>
                              </m:sub>
                            </m:sSub>
                            <m:r>
                              <a:rPr lang="en-US" sz="1800" i="1">
                                <a:latin typeface="Cambria Math" panose="02040503050406030204" pitchFamily="18" charset="0"/>
                                <a:ea typeface="Cambria Math" panose="02040503050406030204" pitchFamily="18" charset="0"/>
                              </a:rPr>
                              <m:t>−1</m:t>
                            </m:r>
                          </m:lim>
                        </m:limLow>
                      </m:fName>
                      <m:e>
                        <m:d>
                          <m:dPr>
                            <m:ctrlPr>
                              <a:rPr lang="en-US" sz="1800" i="1">
                                <a:latin typeface="Cambria Math" panose="02040503050406030204" pitchFamily="18" charset="0"/>
                              </a:rPr>
                            </m:ctrlPr>
                          </m:dPr>
                          <m:e>
                            <m:sSub>
                              <m:sSubPr>
                                <m:ctrlPr>
                                  <a:rPr lang="en-US" sz="1800" i="1">
                                    <a:latin typeface="Cambria Math" panose="02040503050406030204" pitchFamily="18" charset="0"/>
                                  </a:rPr>
                                </m:ctrlPr>
                              </m:sSubPr>
                              <m:e>
                                <m:r>
                                  <a:rPr lang="en-US" sz="1800" i="1">
                                    <a:latin typeface="Cambria Math" panose="02040503050406030204" pitchFamily="18" charset="0"/>
                                  </a:rPr>
                                  <m:t>𝑊</m:t>
                                </m:r>
                              </m:e>
                              <m:sub>
                                <m:r>
                                  <a:rPr lang="en-US" sz="1800" i="1">
                                    <a:latin typeface="Cambria Math" panose="02040503050406030204" pitchFamily="18" charset="0"/>
                                  </a:rPr>
                                  <m:t>𝑖</m:t>
                                </m:r>
                                <m:r>
                                  <a:rPr lang="en-US" sz="1800" i="1">
                                    <a:latin typeface="Cambria Math" panose="02040503050406030204" pitchFamily="18" charset="0"/>
                                  </a:rPr>
                                  <m:t>,</m:t>
                                </m:r>
                                <m:r>
                                  <a:rPr lang="en-US" sz="1800" i="1">
                                    <a:latin typeface="Cambria Math" panose="02040503050406030204" pitchFamily="18" charset="0"/>
                                  </a:rPr>
                                  <m:t>𝑔</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𝐹</m:t>
                                </m:r>
                              </m:e>
                              <m:sub>
                                <m:r>
                                  <a:rPr lang="en-US" sz="1800" i="1">
                                    <a:latin typeface="Cambria Math" panose="02040503050406030204" pitchFamily="18" charset="0"/>
                                  </a:rPr>
                                  <m:t>𝑖</m:t>
                                </m:r>
                              </m:sub>
                            </m:sSub>
                            <m:r>
                              <a:rPr lang="en-US" sz="1800" i="1">
                                <a:latin typeface="Cambria Math" panose="02040503050406030204" pitchFamily="18" charset="0"/>
                              </a:rPr>
                              <m:t>−</m:t>
                            </m:r>
                            <m:r>
                              <a:rPr lang="en-US" sz="1800" i="1">
                                <a:latin typeface="Cambria Math" panose="02040503050406030204" pitchFamily="18" charset="0"/>
                              </a:rPr>
                              <m:t>𝑔</m:t>
                            </m:r>
                            <m:sSub>
                              <m:sSubPr>
                                <m:ctrlPr>
                                  <a:rPr lang="en-US" sz="1800" i="1">
                                    <a:latin typeface="Cambria Math" panose="02040503050406030204" pitchFamily="18" charset="0"/>
                                  </a:rPr>
                                </m:ctrlPr>
                              </m:sSubPr>
                              <m:e>
                                <m:r>
                                  <a:rPr lang="en-US" sz="1800" i="1">
                                    <a:latin typeface="Cambria Math" panose="02040503050406030204" pitchFamily="18" charset="0"/>
                                  </a:rPr>
                                  <m:t>𝑇</m:t>
                                </m:r>
                              </m:e>
                              <m:sub>
                                <m:r>
                                  <a:rPr lang="en-US" sz="1800" i="1">
                                    <a:latin typeface="Cambria Math" panose="02040503050406030204" pitchFamily="18" charset="0"/>
                                  </a:rPr>
                                  <m:t>𝑖</m:t>
                                </m:r>
                              </m:sub>
                            </m:sSub>
                          </m:e>
                        </m:d>
                      </m:e>
                    </m:func>
                  </m:oMath>
                </a14:m>
                <a:endParaRPr lang="en-US" sz="1800" dirty="0">
                  <a:latin typeface="+mj-lt"/>
                </a:endParaRPr>
              </a:p>
              <a:p>
                <a:pPr marL="0" indent="0">
                  <a:lnSpc>
                    <a:spcPct val="100000"/>
                  </a:lnSpc>
                  <a:buNone/>
                </a:pPr>
                <a:endParaRPr lang="en-US" sz="1800" dirty="0">
                  <a:latin typeface="+mj-lt"/>
                </a:endParaRPr>
              </a:p>
              <a:p>
                <a:pPr>
                  <a:lnSpc>
                    <a:spcPct val="100000"/>
                  </a:lnSpc>
                </a:pPr>
                <a:r>
                  <a:rPr lang="en-US" sz="1800" dirty="0">
                    <a:latin typeface="+mj-lt"/>
                  </a:rPr>
                  <a:t>The task </a:t>
                </a:r>
                <a:r>
                  <a:rPr lang="en-US" sz="1800" b="1" dirty="0" err="1"/>
                  <a:t>t</a:t>
                </a:r>
                <a:r>
                  <a:rPr lang="en-US" sz="1800" b="1" baseline="-25000" dirty="0" err="1"/>
                  <a:t>i</a:t>
                </a:r>
                <a:r>
                  <a:rPr lang="en-US" sz="1800" dirty="0">
                    <a:latin typeface="+mj-lt"/>
                  </a:rPr>
                  <a:t> is </a:t>
                </a:r>
                <a:r>
                  <a:rPr lang="en-US" sz="1800" i="1" dirty="0">
                    <a:solidFill>
                      <a:srgbClr val="FF001C"/>
                    </a:solidFill>
                    <a:latin typeface="+mj-lt"/>
                  </a:rPr>
                  <a:t>schedulable</a:t>
                </a:r>
                <a:r>
                  <a:rPr lang="en-US" sz="1800" dirty="0">
                    <a:latin typeface="+mj-lt"/>
                  </a:rPr>
                  <a:t> when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𝑖</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𝐷</m:t>
                        </m:r>
                      </m:e>
                      <m:sub>
                        <m:r>
                          <a:rPr lang="en-US" sz="1800" b="0" i="1" smtClean="0">
                            <a:latin typeface="Cambria Math" panose="02040503050406030204" pitchFamily="18" charset="0"/>
                          </a:rPr>
                          <m:t>𝑖</m:t>
                        </m:r>
                      </m:sub>
                    </m:sSub>
                  </m:oMath>
                </a14:m>
                <a:endParaRPr lang="en-US" sz="1800" dirty="0">
                  <a:latin typeface="+mj-lt"/>
                </a:endParaRPr>
              </a:p>
            </p:txBody>
          </p:sp>
        </mc:Choice>
        <mc:Fallback xmlns="">
          <p:sp>
            <p:nvSpPr>
              <p:cNvPr id="3" name="Content Placeholder 2">
                <a:extLst>
                  <a:ext uri="{FF2B5EF4-FFF2-40B4-BE49-F238E27FC236}">
                    <a16:creationId xmlns:a16="http://schemas.microsoft.com/office/drawing/2014/main" id="{B56E6535-6D59-0C49-A1F3-A6AE90E83611}"/>
                  </a:ext>
                </a:extLst>
              </p:cNvPr>
              <p:cNvSpPr>
                <a:spLocks noGrp="1" noRot="1" noChangeAspect="1" noMove="1" noResize="1" noEditPoints="1" noAdjustHandles="1" noChangeArrowheads="1" noChangeShapeType="1" noTextEdit="1"/>
              </p:cNvSpPr>
              <p:nvPr>
                <p:ph idx="1"/>
              </p:nvPr>
            </p:nvSpPr>
            <p:spPr>
              <a:xfrm>
                <a:off x="838200" y="1602105"/>
                <a:ext cx="10515600" cy="4890770"/>
              </a:xfrm>
              <a:blipFill>
                <a:blip r:embed="rId2"/>
                <a:stretch>
                  <a:fillRect l="-603" t="-777"/>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F44BE4E1-3502-A048-ADE9-D6E41CC0C7DC}"/>
              </a:ext>
            </a:extLst>
          </p:cNvPr>
          <p:cNvSpPr/>
          <p:nvPr/>
        </p:nvSpPr>
        <p:spPr>
          <a:xfrm>
            <a:off x="4226426" y="2204720"/>
            <a:ext cx="3739148" cy="803275"/>
          </a:xfrm>
          <a:prstGeom prst="rect">
            <a:avLst/>
          </a:prstGeom>
          <a:solidFill>
            <a:schemeClr val="tx1">
              <a:alpha val="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1944093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BAAB96-C28A-7741-829A-74B84B52C563}"/>
              </a:ext>
            </a:extLst>
          </p:cNvPr>
          <p:cNvSpPr>
            <a:spLocks noGrp="1"/>
          </p:cNvSpPr>
          <p:nvPr>
            <p:ph type="title"/>
          </p:nvPr>
        </p:nvSpPr>
        <p:spPr/>
        <p:txBody>
          <a:bodyPr/>
          <a:lstStyle/>
          <a:p>
            <a:r>
              <a:rPr lang="en-US" dirty="0"/>
              <a:t>Problem Descriptions</a:t>
            </a:r>
          </a:p>
        </p:txBody>
      </p:sp>
      <p:sp>
        <p:nvSpPr>
          <p:cNvPr id="3" name="Content Placeholder 2">
            <a:extLst>
              <a:ext uri="{FF2B5EF4-FFF2-40B4-BE49-F238E27FC236}">
                <a16:creationId xmlns:a16="http://schemas.microsoft.com/office/drawing/2014/main" id="{B56E6535-6D59-0C49-A1F3-A6AE90E83611}"/>
              </a:ext>
            </a:extLst>
          </p:cNvPr>
          <p:cNvSpPr>
            <a:spLocks noGrp="1"/>
          </p:cNvSpPr>
          <p:nvPr>
            <p:ph idx="1"/>
          </p:nvPr>
        </p:nvSpPr>
        <p:spPr>
          <a:xfrm>
            <a:off x="838200" y="1602105"/>
            <a:ext cx="10515600" cy="4890770"/>
          </a:xfrm>
        </p:spPr>
        <p:txBody>
          <a:bodyPr>
            <a:normAutofit/>
          </a:bodyPr>
          <a:lstStyle/>
          <a:p>
            <a:pPr marL="0" indent="0">
              <a:lnSpc>
                <a:spcPct val="100000"/>
              </a:lnSpc>
              <a:buNone/>
            </a:pPr>
            <a:endParaRPr lang="en-US" sz="1800" b="1" dirty="0"/>
          </a:p>
          <a:p>
            <a:pPr marL="0" indent="0">
              <a:lnSpc>
                <a:spcPct val="100000"/>
              </a:lnSpc>
              <a:buNone/>
            </a:pPr>
            <a:r>
              <a:rPr lang="en-US" sz="1800" b="1" dirty="0"/>
              <a:t>Problem-1</a:t>
            </a:r>
          </a:p>
          <a:p>
            <a:pPr>
              <a:lnSpc>
                <a:spcPct val="100000"/>
              </a:lnSpc>
            </a:pPr>
            <a:r>
              <a:rPr lang="en-US" sz="1800" b="1" i="1" dirty="0">
                <a:solidFill>
                  <a:srgbClr val="7030A0"/>
                </a:solidFill>
                <a:latin typeface="+mj-lt"/>
              </a:rPr>
              <a:t>Final Non-pre-emptive Region length (</a:t>
            </a:r>
            <a:r>
              <a:rPr lang="en-US" sz="1800" b="1" i="1" dirty="0">
                <a:solidFill>
                  <a:srgbClr val="7030A0"/>
                </a:solidFill>
              </a:rPr>
              <a:t>FNR</a:t>
            </a:r>
            <a:r>
              <a:rPr lang="en-US" sz="1800" b="1" i="1" dirty="0">
                <a:solidFill>
                  <a:srgbClr val="7030A0"/>
                </a:solidFill>
                <a:latin typeface="+mj-lt"/>
              </a:rPr>
              <a:t>) Problem</a:t>
            </a:r>
          </a:p>
          <a:p>
            <a:pPr lvl="1">
              <a:lnSpc>
                <a:spcPct val="100000"/>
              </a:lnSpc>
            </a:pPr>
            <a:r>
              <a:rPr lang="en-US" sz="1800" dirty="0">
                <a:latin typeface="+mj-lt"/>
              </a:rPr>
              <a:t>For a given taskset complying with the task model described above and a </a:t>
            </a:r>
            <a:r>
              <a:rPr lang="en-US" sz="1800" i="1" dirty="0">
                <a:solidFill>
                  <a:srgbClr val="FF001C"/>
                </a:solidFill>
                <a:latin typeface="+mj-lt"/>
              </a:rPr>
              <a:t>given priority ordering X</a:t>
            </a:r>
            <a:r>
              <a:rPr lang="en-US" sz="1800" dirty="0">
                <a:latin typeface="+mj-lt"/>
              </a:rPr>
              <a:t>, find a value for the </a:t>
            </a:r>
            <a:r>
              <a:rPr lang="en-US" sz="1800" i="1" dirty="0">
                <a:solidFill>
                  <a:srgbClr val="FF001C"/>
                </a:solidFill>
                <a:latin typeface="+mj-lt"/>
              </a:rPr>
              <a:t>length of the final non-pre-emptive region </a:t>
            </a:r>
            <a:r>
              <a:rPr lang="en-US" sz="1800" dirty="0">
                <a:latin typeface="+mj-lt"/>
              </a:rPr>
              <a:t>of each task such that the taskset is schedulable under FPDS.</a:t>
            </a:r>
            <a:endParaRPr lang="en-US" sz="1400" b="1" i="1" dirty="0">
              <a:latin typeface="+mj-lt"/>
            </a:endParaRPr>
          </a:p>
          <a:p>
            <a:pPr marL="0" indent="0">
              <a:lnSpc>
                <a:spcPct val="100000"/>
              </a:lnSpc>
              <a:buNone/>
            </a:pPr>
            <a:endParaRPr lang="en-US" sz="1800" b="1" dirty="0"/>
          </a:p>
          <a:p>
            <a:pPr marL="0" indent="0">
              <a:lnSpc>
                <a:spcPct val="100000"/>
              </a:lnSpc>
              <a:buNone/>
            </a:pPr>
            <a:r>
              <a:rPr lang="en-US" sz="1800" b="1" dirty="0"/>
              <a:t>Problem-2</a:t>
            </a:r>
            <a:endParaRPr lang="en-US" sz="1800" b="1" i="1" dirty="0">
              <a:solidFill>
                <a:srgbClr val="7030A0"/>
              </a:solidFill>
              <a:latin typeface="+mj-lt"/>
            </a:endParaRPr>
          </a:p>
          <a:p>
            <a:pPr>
              <a:lnSpc>
                <a:spcPct val="100000"/>
              </a:lnSpc>
            </a:pPr>
            <a:r>
              <a:rPr lang="en-US" sz="1800" b="1" i="1" dirty="0">
                <a:solidFill>
                  <a:srgbClr val="7030A0"/>
                </a:solidFill>
                <a:latin typeface="+mj-lt"/>
              </a:rPr>
              <a:t>Final Non-pre-emptive Region length &amp; Priority Assignment (</a:t>
            </a:r>
            <a:r>
              <a:rPr lang="en-US" sz="1800" b="1" i="1" dirty="0">
                <a:solidFill>
                  <a:srgbClr val="7030A0"/>
                </a:solidFill>
              </a:rPr>
              <a:t>FNR-PA</a:t>
            </a:r>
            <a:r>
              <a:rPr lang="en-US" sz="1800" b="1" i="1" dirty="0">
                <a:solidFill>
                  <a:srgbClr val="7030A0"/>
                </a:solidFill>
                <a:latin typeface="+mj-lt"/>
              </a:rPr>
              <a:t>) Problem</a:t>
            </a:r>
          </a:p>
          <a:p>
            <a:pPr lvl="1">
              <a:lnSpc>
                <a:spcPct val="100000"/>
              </a:lnSpc>
            </a:pPr>
            <a:r>
              <a:rPr lang="en-IN" sz="1800" dirty="0">
                <a:latin typeface="+mj-lt"/>
              </a:rPr>
              <a:t>For a given taskset complying with the task model described above, find both</a:t>
            </a:r>
          </a:p>
          <a:p>
            <a:pPr lvl="1">
              <a:lnSpc>
                <a:spcPct val="100000"/>
              </a:lnSpc>
            </a:pPr>
            <a:r>
              <a:rPr lang="en-IN" sz="1800" dirty="0">
                <a:latin typeface="+mj-lt"/>
              </a:rPr>
              <a:t>A </a:t>
            </a:r>
            <a:r>
              <a:rPr lang="en-IN" sz="1800" i="1" dirty="0">
                <a:solidFill>
                  <a:srgbClr val="FF001C"/>
                </a:solidFill>
                <a:latin typeface="+mj-lt"/>
              </a:rPr>
              <a:t>priority assignment</a:t>
            </a:r>
            <a:r>
              <a:rPr lang="en-IN" sz="1800" dirty="0">
                <a:latin typeface="+mj-lt"/>
              </a:rPr>
              <a:t>, and</a:t>
            </a:r>
          </a:p>
          <a:p>
            <a:pPr lvl="1">
              <a:lnSpc>
                <a:spcPct val="100000"/>
              </a:lnSpc>
            </a:pPr>
            <a:r>
              <a:rPr lang="en-IN" sz="1800" dirty="0">
                <a:latin typeface="+mj-lt"/>
              </a:rPr>
              <a:t>A value for the </a:t>
            </a:r>
            <a:r>
              <a:rPr lang="en-IN" sz="1800" i="1" dirty="0">
                <a:solidFill>
                  <a:srgbClr val="FF001C"/>
                </a:solidFill>
                <a:latin typeface="+mj-lt"/>
              </a:rPr>
              <a:t>length of the final non-pre-emptive region</a:t>
            </a:r>
            <a:r>
              <a:rPr lang="en-IN" sz="1800" dirty="0">
                <a:latin typeface="+mj-lt"/>
              </a:rPr>
              <a:t> of each task that makes the taskset schedulable under FPDS.</a:t>
            </a:r>
          </a:p>
          <a:p>
            <a:pPr lvl="1">
              <a:lnSpc>
                <a:spcPct val="100000"/>
              </a:lnSpc>
            </a:pPr>
            <a:endParaRPr lang="en-US" sz="1400" b="1" i="1" dirty="0">
              <a:latin typeface="+mj-lt"/>
            </a:endParaRPr>
          </a:p>
          <a:p>
            <a:pPr>
              <a:lnSpc>
                <a:spcPct val="100000"/>
              </a:lnSpc>
            </a:pPr>
            <a:endParaRPr lang="en-US" sz="1800" b="1" i="1" dirty="0">
              <a:latin typeface="+mj-lt"/>
            </a:endParaRPr>
          </a:p>
          <a:p>
            <a:pPr>
              <a:lnSpc>
                <a:spcPct val="100000"/>
              </a:lnSpc>
            </a:pPr>
            <a:endParaRPr lang="en-US" sz="1800" b="1" i="1" dirty="0">
              <a:latin typeface="+mj-lt"/>
            </a:endParaRPr>
          </a:p>
        </p:txBody>
      </p:sp>
    </p:spTree>
    <p:extLst>
      <p:ext uri="{BB962C8B-B14F-4D97-AF65-F5344CB8AC3E}">
        <p14:creationId xmlns:p14="http://schemas.microsoft.com/office/powerpoint/2010/main" val="13185988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BAAB96-C28A-7741-829A-74B84B52C563}"/>
              </a:ext>
            </a:extLst>
          </p:cNvPr>
          <p:cNvSpPr>
            <a:spLocks noGrp="1"/>
          </p:cNvSpPr>
          <p:nvPr>
            <p:ph type="title"/>
          </p:nvPr>
        </p:nvSpPr>
        <p:spPr/>
        <p:txBody>
          <a:bodyPr/>
          <a:lstStyle/>
          <a:p>
            <a:r>
              <a:rPr lang="en-US" dirty="0"/>
              <a:t>An Example</a:t>
            </a:r>
          </a:p>
        </p:txBody>
      </p:sp>
      <p:sp>
        <p:nvSpPr>
          <p:cNvPr id="3" name="Content Placeholder 2">
            <a:extLst>
              <a:ext uri="{FF2B5EF4-FFF2-40B4-BE49-F238E27FC236}">
                <a16:creationId xmlns:a16="http://schemas.microsoft.com/office/drawing/2014/main" id="{B56E6535-6D59-0C49-A1F3-A6AE90E83611}"/>
              </a:ext>
            </a:extLst>
          </p:cNvPr>
          <p:cNvSpPr>
            <a:spLocks noGrp="1"/>
          </p:cNvSpPr>
          <p:nvPr>
            <p:ph idx="1"/>
          </p:nvPr>
        </p:nvSpPr>
        <p:spPr>
          <a:xfrm>
            <a:off x="838200" y="1602105"/>
            <a:ext cx="10515600" cy="4890770"/>
          </a:xfrm>
        </p:spPr>
        <p:txBody>
          <a:bodyPr>
            <a:normAutofit/>
          </a:bodyPr>
          <a:lstStyle/>
          <a:p>
            <a:pPr>
              <a:lnSpc>
                <a:spcPct val="100000"/>
              </a:lnSpc>
            </a:pPr>
            <a:r>
              <a:rPr lang="en-US" sz="1800" dirty="0">
                <a:latin typeface="+mj-lt"/>
              </a:rPr>
              <a:t>Let us consider an example to show the effectiveness of FPDS scheduling algorithm over other fixed-priority scheduling algorithms</a:t>
            </a:r>
          </a:p>
          <a:p>
            <a:pPr>
              <a:lnSpc>
                <a:spcPct val="100000"/>
              </a:lnSpc>
            </a:pPr>
            <a:r>
              <a:rPr lang="en-US" sz="1800" dirty="0">
                <a:latin typeface="+mj-lt"/>
              </a:rPr>
              <a:t>Consider the following taskset:</a:t>
            </a:r>
          </a:p>
          <a:p>
            <a:pPr>
              <a:lnSpc>
                <a:spcPct val="100000"/>
              </a:lnSpc>
            </a:pPr>
            <a:endParaRPr lang="en-US" sz="1800" dirty="0">
              <a:latin typeface="+mj-lt"/>
            </a:endParaRPr>
          </a:p>
          <a:p>
            <a:pPr marL="0" indent="0">
              <a:lnSpc>
                <a:spcPct val="100000"/>
              </a:lnSpc>
              <a:buNone/>
            </a:pPr>
            <a:endParaRPr lang="en-US" sz="1800" dirty="0">
              <a:latin typeface="+mj-lt"/>
            </a:endParaRPr>
          </a:p>
          <a:p>
            <a:pPr>
              <a:lnSpc>
                <a:spcPct val="100000"/>
              </a:lnSpc>
            </a:pPr>
            <a:endParaRPr lang="en-US" sz="1800" dirty="0">
              <a:latin typeface="+mj-lt"/>
            </a:endParaRPr>
          </a:p>
          <a:p>
            <a:pPr>
              <a:lnSpc>
                <a:spcPct val="100000"/>
              </a:lnSpc>
            </a:pPr>
            <a:endParaRPr lang="en-US" sz="1800" dirty="0">
              <a:latin typeface="+mj-lt"/>
            </a:endParaRPr>
          </a:p>
          <a:p>
            <a:pPr>
              <a:lnSpc>
                <a:spcPct val="100000"/>
              </a:lnSpc>
            </a:pPr>
            <a:endParaRPr lang="en-US" sz="1800" dirty="0">
              <a:latin typeface="+mj-lt"/>
            </a:endParaRPr>
          </a:p>
          <a:p>
            <a:pPr>
              <a:lnSpc>
                <a:spcPct val="100000"/>
              </a:lnSpc>
            </a:pPr>
            <a:r>
              <a:rPr lang="en-US" sz="1800" dirty="0">
                <a:latin typeface="+mj-lt"/>
              </a:rPr>
              <a:t>We can see that Task </a:t>
            </a:r>
            <a:r>
              <a:rPr lang="en-US" sz="1800" dirty="0" err="1">
                <a:latin typeface="+mj-lt"/>
              </a:rPr>
              <a:t>tA</a:t>
            </a:r>
            <a:r>
              <a:rPr lang="en-US" sz="1800" dirty="0">
                <a:latin typeface="+mj-lt"/>
              </a:rPr>
              <a:t> should be given the highest priority, irrespective of whether we use FPPS or FPNS or FPDS.</a:t>
            </a:r>
          </a:p>
          <a:p>
            <a:pPr>
              <a:lnSpc>
                <a:spcPct val="100000"/>
              </a:lnSpc>
            </a:pPr>
            <a:r>
              <a:rPr lang="en-US" sz="1800" dirty="0">
                <a:latin typeface="+mj-lt"/>
              </a:rPr>
              <a:t> Considering deadline monotonic scheduling we get the priority order as:</a:t>
            </a:r>
          </a:p>
          <a:p>
            <a:pPr marL="0" indent="0">
              <a:lnSpc>
                <a:spcPct val="100000"/>
              </a:lnSpc>
              <a:buNone/>
            </a:pPr>
            <a:r>
              <a:rPr lang="en-US" sz="1800" dirty="0">
                <a:latin typeface="+mj-lt"/>
              </a:rPr>
              <a:t>				</a:t>
            </a:r>
            <a:r>
              <a:rPr lang="en-US" sz="1800" b="1" dirty="0"/>
              <a:t>P</a:t>
            </a:r>
            <a:r>
              <a:rPr lang="en-US" sz="1800" b="1" baseline="-25000" dirty="0"/>
              <a:t>A</a:t>
            </a:r>
            <a:r>
              <a:rPr lang="en-US" sz="1800" b="1" dirty="0"/>
              <a:t>  &gt;  P</a:t>
            </a:r>
            <a:r>
              <a:rPr lang="en-US" sz="1800" b="1" baseline="-25000" dirty="0"/>
              <a:t>B</a:t>
            </a:r>
            <a:r>
              <a:rPr lang="en-US" sz="1800" b="1" dirty="0"/>
              <a:t>  &gt;  P</a:t>
            </a:r>
            <a:r>
              <a:rPr lang="en-US" sz="1800" b="1" baseline="-25000" dirty="0"/>
              <a:t>C</a:t>
            </a:r>
          </a:p>
        </p:txBody>
      </p:sp>
      <p:graphicFrame>
        <p:nvGraphicFramePr>
          <p:cNvPr id="4" name="Table 4">
            <a:extLst>
              <a:ext uri="{FF2B5EF4-FFF2-40B4-BE49-F238E27FC236}">
                <a16:creationId xmlns:a16="http://schemas.microsoft.com/office/drawing/2014/main" id="{798A784B-3D70-3940-9EE4-3DB5E0331266}"/>
              </a:ext>
            </a:extLst>
          </p:cNvPr>
          <p:cNvGraphicFramePr>
            <a:graphicFrameLocks noGrp="1"/>
          </p:cNvGraphicFramePr>
          <p:nvPr>
            <p:extLst>
              <p:ext uri="{D42A27DB-BD31-4B8C-83A1-F6EECF244321}">
                <p14:modId xmlns:p14="http://schemas.microsoft.com/office/powerpoint/2010/main" val="458532946"/>
              </p:ext>
            </p:extLst>
          </p:nvPr>
        </p:nvGraphicFramePr>
        <p:xfrm>
          <a:off x="1920240" y="2927668"/>
          <a:ext cx="8128000" cy="148336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3324441016"/>
                    </a:ext>
                  </a:extLst>
                </a:gridCol>
                <a:gridCol w="2032000">
                  <a:extLst>
                    <a:ext uri="{9D8B030D-6E8A-4147-A177-3AD203B41FA5}">
                      <a16:colId xmlns:a16="http://schemas.microsoft.com/office/drawing/2014/main" val="3227840377"/>
                    </a:ext>
                  </a:extLst>
                </a:gridCol>
                <a:gridCol w="2032000">
                  <a:extLst>
                    <a:ext uri="{9D8B030D-6E8A-4147-A177-3AD203B41FA5}">
                      <a16:colId xmlns:a16="http://schemas.microsoft.com/office/drawing/2014/main" val="3983844935"/>
                    </a:ext>
                  </a:extLst>
                </a:gridCol>
                <a:gridCol w="2032000">
                  <a:extLst>
                    <a:ext uri="{9D8B030D-6E8A-4147-A177-3AD203B41FA5}">
                      <a16:colId xmlns:a16="http://schemas.microsoft.com/office/drawing/2014/main" val="836826431"/>
                    </a:ext>
                  </a:extLst>
                </a:gridCol>
              </a:tblGrid>
              <a:tr h="370840">
                <a:tc>
                  <a:txBody>
                    <a:bodyPr/>
                    <a:lstStyle/>
                    <a:p>
                      <a:pPr algn="ctr"/>
                      <a:r>
                        <a:rPr lang="en-US" dirty="0"/>
                        <a:t>Task</a:t>
                      </a:r>
                    </a:p>
                  </a:txBody>
                  <a:tcPr/>
                </a:tc>
                <a:tc>
                  <a:txBody>
                    <a:bodyPr/>
                    <a:lstStyle/>
                    <a:p>
                      <a:pPr algn="ctr"/>
                      <a:r>
                        <a:rPr lang="en-US" dirty="0"/>
                        <a:t>Period</a:t>
                      </a:r>
                    </a:p>
                  </a:txBody>
                  <a:tcPr/>
                </a:tc>
                <a:tc>
                  <a:txBody>
                    <a:bodyPr/>
                    <a:lstStyle/>
                    <a:p>
                      <a:pPr algn="ctr"/>
                      <a:r>
                        <a:rPr lang="en-US" dirty="0"/>
                        <a:t>Execution Time</a:t>
                      </a:r>
                    </a:p>
                  </a:txBody>
                  <a:tcPr/>
                </a:tc>
                <a:tc>
                  <a:txBody>
                    <a:bodyPr/>
                    <a:lstStyle/>
                    <a:p>
                      <a:pPr algn="ctr"/>
                      <a:r>
                        <a:rPr lang="en-US" dirty="0"/>
                        <a:t>Deadline</a:t>
                      </a:r>
                    </a:p>
                  </a:txBody>
                  <a:tcPr/>
                </a:tc>
                <a:extLst>
                  <a:ext uri="{0D108BD9-81ED-4DB2-BD59-A6C34878D82A}">
                    <a16:rowId xmlns:a16="http://schemas.microsoft.com/office/drawing/2014/main" val="2980357262"/>
                  </a:ext>
                </a:extLst>
              </a:tr>
              <a:tr h="370840">
                <a:tc>
                  <a:txBody>
                    <a:bodyPr/>
                    <a:lstStyle/>
                    <a:p>
                      <a:pPr algn="ctr"/>
                      <a:r>
                        <a:rPr lang="en-US" b="1" dirty="0" err="1"/>
                        <a:t>t</a:t>
                      </a:r>
                      <a:r>
                        <a:rPr lang="en-US" b="1" baseline="-25000" dirty="0" err="1"/>
                        <a:t>A</a:t>
                      </a:r>
                      <a:endParaRPr lang="en-US" b="1" baseline="-25000" dirty="0"/>
                    </a:p>
                  </a:txBody>
                  <a:tcPr/>
                </a:tc>
                <a:tc>
                  <a:txBody>
                    <a:bodyPr/>
                    <a:lstStyle/>
                    <a:p>
                      <a:pPr algn="ctr"/>
                      <a:r>
                        <a:rPr lang="en-US" dirty="0"/>
                        <a:t>250</a:t>
                      </a:r>
                    </a:p>
                  </a:txBody>
                  <a:tcPr/>
                </a:tc>
                <a:tc>
                  <a:txBody>
                    <a:bodyPr/>
                    <a:lstStyle/>
                    <a:p>
                      <a:pPr algn="ctr"/>
                      <a:r>
                        <a:rPr lang="en-US" dirty="0"/>
                        <a:t>100</a:t>
                      </a:r>
                    </a:p>
                  </a:txBody>
                  <a:tcPr/>
                </a:tc>
                <a:tc>
                  <a:txBody>
                    <a:bodyPr/>
                    <a:lstStyle/>
                    <a:p>
                      <a:pPr algn="ctr"/>
                      <a:r>
                        <a:rPr lang="en-US" dirty="0"/>
                        <a:t>175</a:t>
                      </a:r>
                    </a:p>
                  </a:txBody>
                  <a:tcPr/>
                </a:tc>
                <a:extLst>
                  <a:ext uri="{0D108BD9-81ED-4DB2-BD59-A6C34878D82A}">
                    <a16:rowId xmlns:a16="http://schemas.microsoft.com/office/drawing/2014/main" val="2413506299"/>
                  </a:ext>
                </a:extLst>
              </a:tr>
              <a:tr h="370840">
                <a:tc>
                  <a:txBody>
                    <a:bodyPr/>
                    <a:lstStyle/>
                    <a:p>
                      <a:pPr algn="ctr"/>
                      <a:r>
                        <a:rPr lang="en-US" b="1" dirty="0" err="1"/>
                        <a:t>t</a:t>
                      </a:r>
                      <a:r>
                        <a:rPr lang="en-US" b="1" baseline="-25000" dirty="0" err="1"/>
                        <a:t>B</a:t>
                      </a:r>
                      <a:endParaRPr lang="en-US" b="1" baseline="-25000" dirty="0"/>
                    </a:p>
                  </a:txBody>
                  <a:tcPr/>
                </a:tc>
                <a:tc>
                  <a:txBody>
                    <a:bodyPr/>
                    <a:lstStyle/>
                    <a:p>
                      <a:pPr algn="ctr"/>
                      <a:r>
                        <a:rPr lang="en-US" dirty="0"/>
                        <a:t>400</a:t>
                      </a:r>
                    </a:p>
                  </a:txBody>
                  <a:tcPr/>
                </a:tc>
                <a:tc>
                  <a:txBody>
                    <a:bodyPr/>
                    <a:lstStyle/>
                    <a:p>
                      <a:pPr algn="ctr"/>
                      <a:r>
                        <a:rPr lang="en-US" dirty="0"/>
                        <a:t>100</a:t>
                      </a:r>
                    </a:p>
                  </a:txBody>
                  <a:tcPr/>
                </a:tc>
                <a:tc>
                  <a:txBody>
                    <a:bodyPr/>
                    <a:lstStyle/>
                    <a:p>
                      <a:pPr algn="ctr"/>
                      <a:r>
                        <a:rPr lang="en-US" dirty="0"/>
                        <a:t>300</a:t>
                      </a:r>
                    </a:p>
                  </a:txBody>
                  <a:tcPr/>
                </a:tc>
                <a:extLst>
                  <a:ext uri="{0D108BD9-81ED-4DB2-BD59-A6C34878D82A}">
                    <a16:rowId xmlns:a16="http://schemas.microsoft.com/office/drawing/2014/main" val="151166417"/>
                  </a:ext>
                </a:extLst>
              </a:tr>
              <a:tr h="370840">
                <a:tc>
                  <a:txBody>
                    <a:bodyPr/>
                    <a:lstStyle/>
                    <a:p>
                      <a:pPr algn="ctr"/>
                      <a:r>
                        <a:rPr lang="en-US" b="1" dirty="0" err="1"/>
                        <a:t>t</a:t>
                      </a:r>
                      <a:r>
                        <a:rPr lang="en-US" b="1" baseline="-25000" dirty="0" err="1"/>
                        <a:t>C</a:t>
                      </a:r>
                      <a:endParaRPr lang="en-US" b="1" baseline="-25000" dirty="0"/>
                    </a:p>
                  </a:txBody>
                  <a:tcPr/>
                </a:tc>
                <a:tc>
                  <a:txBody>
                    <a:bodyPr/>
                    <a:lstStyle/>
                    <a:p>
                      <a:pPr algn="ctr"/>
                      <a:r>
                        <a:rPr lang="en-US" dirty="0"/>
                        <a:t>350</a:t>
                      </a:r>
                    </a:p>
                  </a:txBody>
                  <a:tcPr/>
                </a:tc>
                <a:tc>
                  <a:txBody>
                    <a:bodyPr/>
                    <a:lstStyle/>
                    <a:p>
                      <a:pPr algn="ctr"/>
                      <a:r>
                        <a:rPr lang="en-US" dirty="0"/>
                        <a:t>100</a:t>
                      </a:r>
                    </a:p>
                  </a:txBody>
                  <a:tcPr/>
                </a:tc>
                <a:tc>
                  <a:txBody>
                    <a:bodyPr/>
                    <a:lstStyle/>
                    <a:p>
                      <a:pPr algn="ctr"/>
                      <a:r>
                        <a:rPr lang="en-US" dirty="0"/>
                        <a:t>325</a:t>
                      </a:r>
                    </a:p>
                  </a:txBody>
                  <a:tcPr/>
                </a:tc>
                <a:extLst>
                  <a:ext uri="{0D108BD9-81ED-4DB2-BD59-A6C34878D82A}">
                    <a16:rowId xmlns:a16="http://schemas.microsoft.com/office/drawing/2014/main" val="2226209811"/>
                  </a:ext>
                </a:extLst>
              </a:tr>
            </a:tbl>
          </a:graphicData>
        </a:graphic>
      </p:graphicFrame>
    </p:spTree>
    <p:extLst>
      <p:ext uri="{BB962C8B-B14F-4D97-AF65-F5344CB8AC3E}">
        <p14:creationId xmlns:p14="http://schemas.microsoft.com/office/powerpoint/2010/main" val="31149603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 name="Straight Connector 17">
            <a:extLst>
              <a:ext uri="{FF2B5EF4-FFF2-40B4-BE49-F238E27FC236}">
                <a16:creationId xmlns:a16="http://schemas.microsoft.com/office/drawing/2014/main" id="{DF2B5802-76FD-5347-BCE9-8E1220C88993}"/>
              </a:ext>
            </a:extLst>
          </p:cNvPr>
          <p:cNvCxnSpPr>
            <a:cxnSpLocks/>
          </p:cNvCxnSpPr>
          <p:nvPr/>
        </p:nvCxnSpPr>
        <p:spPr>
          <a:xfrm>
            <a:off x="3478494" y="902373"/>
            <a:ext cx="0" cy="5266395"/>
          </a:xfrm>
          <a:prstGeom prst="line">
            <a:avLst/>
          </a:prstGeom>
        </p:spPr>
        <p:style>
          <a:lnRef idx="3">
            <a:schemeClr val="dk1"/>
          </a:lnRef>
          <a:fillRef idx="0">
            <a:schemeClr val="dk1"/>
          </a:fillRef>
          <a:effectRef idx="2">
            <a:schemeClr val="dk1"/>
          </a:effectRef>
          <a:fontRef idx="minor">
            <a:schemeClr val="tx1"/>
          </a:fontRef>
        </p:style>
      </p:cxnSp>
      <p:cxnSp>
        <p:nvCxnSpPr>
          <p:cNvPr id="5" name="Straight Connector 4">
            <a:extLst>
              <a:ext uri="{FF2B5EF4-FFF2-40B4-BE49-F238E27FC236}">
                <a16:creationId xmlns:a16="http://schemas.microsoft.com/office/drawing/2014/main" id="{D56D3608-5CA8-6E4B-9A61-6023FCEAE746}"/>
              </a:ext>
            </a:extLst>
          </p:cNvPr>
          <p:cNvCxnSpPr>
            <a:cxnSpLocks/>
          </p:cNvCxnSpPr>
          <p:nvPr/>
        </p:nvCxnSpPr>
        <p:spPr>
          <a:xfrm>
            <a:off x="3478494" y="902373"/>
            <a:ext cx="937835" cy="0"/>
          </a:xfrm>
          <a:prstGeom prst="line">
            <a:avLst/>
          </a:prstGeom>
          <a:ln w="15875">
            <a:tailEnd type="oval" w="sm" len="sm"/>
          </a:ln>
        </p:spPr>
        <p:style>
          <a:lnRef idx="3">
            <a:schemeClr val="dk1"/>
          </a:lnRef>
          <a:fillRef idx="0">
            <a:schemeClr val="dk1"/>
          </a:fillRef>
          <a:effectRef idx="2">
            <a:schemeClr val="dk1"/>
          </a:effectRef>
          <a:fontRef idx="minor">
            <a:schemeClr val="tx1"/>
          </a:fontRef>
        </p:style>
      </p:cxnSp>
      <p:cxnSp>
        <p:nvCxnSpPr>
          <p:cNvPr id="16" name="Straight Connector 15">
            <a:extLst>
              <a:ext uri="{FF2B5EF4-FFF2-40B4-BE49-F238E27FC236}">
                <a16:creationId xmlns:a16="http://schemas.microsoft.com/office/drawing/2014/main" id="{ED21F14D-F7A8-5847-A9A4-A636E40015F1}"/>
              </a:ext>
            </a:extLst>
          </p:cNvPr>
          <p:cNvCxnSpPr>
            <a:cxnSpLocks/>
          </p:cNvCxnSpPr>
          <p:nvPr/>
        </p:nvCxnSpPr>
        <p:spPr>
          <a:xfrm>
            <a:off x="4416329" y="902373"/>
            <a:ext cx="937835" cy="0"/>
          </a:xfrm>
          <a:prstGeom prst="line">
            <a:avLst/>
          </a:prstGeom>
          <a:ln w="15875">
            <a:tailEnd type="oval" w="sm" len="sm"/>
          </a:ln>
        </p:spPr>
        <p:style>
          <a:lnRef idx="3">
            <a:schemeClr val="dk1"/>
          </a:lnRef>
          <a:fillRef idx="0">
            <a:schemeClr val="dk1"/>
          </a:fillRef>
          <a:effectRef idx="2">
            <a:schemeClr val="dk1"/>
          </a:effectRef>
          <a:fontRef idx="minor">
            <a:schemeClr val="tx1"/>
          </a:fontRef>
        </p:style>
      </p:cxnSp>
      <p:cxnSp>
        <p:nvCxnSpPr>
          <p:cNvPr id="17" name="Straight Connector 16">
            <a:extLst>
              <a:ext uri="{FF2B5EF4-FFF2-40B4-BE49-F238E27FC236}">
                <a16:creationId xmlns:a16="http://schemas.microsoft.com/office/drawing/2014/main" id="{FA1DA274-B391-DE4A-88B1-3EE4E5E1562B}"/>
              </a:ext>
            </a:extLst>
          </p:cNvPr>
          <p:cNvCxnSpPr>
            <a:cxnSpLocks/>
          </p:cNvCxnSpPr>
          <p:nvPr/>
        </p:nvCxnSpPr>
        <p:spPr>
          <a:xfrm>
            <a:off x="5354164" y="904077"/>
            <a:ext cx="937835" cy="0"/>
          </a:xfrm>
          <a:prstGeom prst="line">
            <a:avLst/>
          </a:prstGeom>
          <a:ln w="15875">
            <a:tailEnd type="oval" w="sm" len="sm"/>
          </a:ln>
        </p:spPr>
        <p:style>
          <a:lnRef idx="3">
            <a:schemeClr val="dk1"/>
          </a:lnRef>
          <a:fillRef idx="0">
            <a:schemeClr val="dk1"/>
          </a:fillRef>
          <a:effectRef idx="2">
            <a:schemeClr val="dk1"/>
          </a:effectRef>
          <a:fontRef idx="minor">
            <a:schemeClr val="tx1"/>
          </a:fontRef>
        </p:style>
      </p:cxnSp>
      <p:cxnSp>
        <p:nvCxnSpPr>
          <p:cNvPr id="20" name="Straight Connector 19">
            <a:extLst>
              <a:ext uri="{FF2B5EF4-FFF2-40B4-BE49-F238E27FC236}">
                <a16:creationId xmlns:a16="http://schemas.microsoft.com/office/drawing/2014/main" id="{78B4926C-4830-BD46-A60B-6B0D42F79C0A}"/>
              </a:ext>
            </a:extLst>
          </p:cNvPr>
          <p:cNvCxnSpPr>
            <a:cxnSpLocks/>
          </p:cNvCxnSpPr>
          <p:nvPr/>
        </p:nvCxnSpPr>
        <p:spPr>
          <a:xfrm>
            <a:off x="6291999" y="904077"/>
            <a:ext cx="937835" cy="0"/>
          </a:xfrm>
          <a:prstGeom prst="line">
            <a:avLst/>
          </a:prstGeom>
          <a:ln w="15875">
            <a:tailEnd type="oval" w="sm" len="sm"/>
          </a:ln>
        </p:spPr>
        <p:style>
          <a:lnRef idx="3">
            <a:schemeClr val="dk1"/>
          </a:lnRef>
          <a:fillRef idx="0">
            <a:schemeClr val="dk1"/>
          </a:fillRef>
          <a:effectRef idx="2">
            <a:schemeClr val="dk1"/>
          </a:effectRef>
          <a:fontRef idx="minor">
            <a:schemeClr val="tx1"/>
          </a:fontRef>
        </p:style>
      </p:cxnSp>
      <p:cxnSp>
        <p:nvCxnSpPr>
          <p:cNvPr id="21" name="Straight Connector 20">
            <a:extLst>
              <a:ext uri="{FF2B5EF4-FFF2-40B4-BE49-F238E27FC236}">
                <a16:creationId xmlns:a16="http://schemas.microsoft.com/office/drawing/2014/main" id="{170AE190-6A55-D445-AD2B-EA3144FD9483}"/>
              </a:ext>
            </a:extLst>
          </p:cNvPr>
          <p:cNvCxnSpPr>
            <a:cxnSpLocks/>
          </p:cNvCxnSpPr>
          <p:nvPr/>
        </p:nvCxnSpPr>
        <p:spPr>
          <a:xfrm>
            <a:off x="7251424" y="904077"/>
            <a:ext cx="937835" cy="0"/>
          </a:xfrm>
          <a:prstGeom prst="line">
            <a:avLst/>
          </a:prstGeom>
          <a:ln w="15875">
            <a:tailEnd type="oval" w="sm" len="sm"/>
          </a:ln>
        </p:spPr>
        <p:style>
          <a:lnRef idx="3">
            <a:schemeClr val="dk1"/>
          </a:lnRef>
          <a:fillRef idx="0">
            <a:schemeClr val="dk1"/>
          </a:fillRef>
          <a:effectRef idx="2">
            <a:schemeClr val="dk1"/>
          </a:effectRef>
          <a:fontRef idx="minor">
            <a:schemeClr val="tx1"/>
          </a:fontRef>
        </p:style>
      </p:cxnSp>
      <p:cxnSp>
        <p:nvCxnSpPr>
          <p:cNvPr id="26" name="Straight Connector 25">
            <a:extLst>
              <a:ext uri="{FF2B5EF4-FFF2-40B4-BE49-F238E27FC236}">
                <a16:creationId xmlns:a16="http://schemas.microsoft.com/office/drawing/2014/main" id="{14F84DE8-C379-E449-BB38-AB072180F75E}"/>
              </a:ext>
            </a:extLst>
          </p:cNvPr>
          <p:cNvCxnSpPr>
            <a:cxnSpLocks/>
          </p:cNvCxnSpPr>
          <p:nvPr/>
        </p:nvCxnSpPr>
        <p:spPr>
          <a:xfrm>
            <a:off x="3478494" y="2562298"/>
            <a:ext cx="937835" cy="0"/>
          </a:xfrm>
          <a:prstGeom prst="line">
            <a:avLst/>
          </a:prstGeom>
          <a:ln w="15875">
            <a:tailEnd type="oval" w="sm" len="sm"/>
          </a:ln>
        </p:spPr>
        <p:style>
          <a:lnRef idx="3">
            <a:schemeClr val="dk1"/>
          </a:lnRef>
          <a:fillRef idx="0">
            <a:schemeClr val="dk1"/>
          </a:fillRef>
          <a:effectRef idx="2">
            <a:schemeClr val="dk1"/>
          </a:effectRef>
          <a:fontRef idx="minor">
            <a:schemeClr val="tx1"/>
          </a:fontRef>
        </p:style>
      </p:cxnSp>
      <p:cxnSp>
        <p:nvCxnSpPr>
          <p:cNvPr id="27" name="Straight Connector 26">
            <a:extLst>
              <a:ext uri="{FF2B5EF4-FFF2-40B4-BE49-F238E27FC236}">
                <a16:creationId xmlns:a16="http://schemas.microsoft.com/office/drawing/2014/main" id="{45F498FF-B016-6741-9716-5BADA04EF833}"/>
              </a:ext>
            </a:extLst>
          </p:cNvPr>
          <p:cNvCxnSpPr>
            <a:cxnSpLocks/>
          </p:cNvCxnSpPr>
          <p:nvPr/>
        </p:nvCxnSpPr>
        <p:spPr>
          <a:xfrm>
            <a:off x="4416329" y="2562298"/>
            <a:ext cx="937835" cy="0"/>
          </a:xfrm>
          <a:prstGeom prst="line">
            <a:avLst/>
          </a:prstGeom>
          <a:ln w="15875">
            <a:tailEnd type="oval" w="sm" len="sm"/>
          </a:ln>
        </p:spPr>
        <p:style>
          <a:lnRef idx="3">
            <a:schemeClr val="dk1"/>
          </a:lnRef>
          <a:fillRef idx="0">
            <a:schemeClr val="dk1"/>
          </a:fillRef>
          <a:effectRef idx="2">
            <a:schemeClr val="dk1"/>
          </a:effectRef>
          <a:fontRef idx="minor">
            <a:schemeClr val="tx1"/>
          </a:fontRef>
        </p:style>
      </p:cxnSp>
      <p:cxnSp>
        <p:nvCxnSpPr>
          <p:cNvPr id="28" name="Straight Connector 27">
            <a:extLst>
              <a:ext uri="{FF2B5EF4-FFF2-40B4-BE49-F238E27FC236}">
                <a16:creationId xmlns:a16="http://schemas.microsoft.com/office/drawing/2014/main" id="{CE5874F9-2EA7-5345-BB77-AC9AF1DD7225}"/>
              </a:ext>
            </a:extLst>
          </p:cNvPr>
          <p:cNvCxnSpPr>
            <a:cxnSpLocks/>
          </p:cNvCxnSpPr>
          <p:nvPr/>
        </p:nvCxnSpPr>
        <p:spPr>
          <a:xfrm>
            <a:off x="5354164" y="2564002"/>
            <a:ext cx="937835" cy="0"/>
          </a:xfrm>
          <a:prstGeom prst="line">
            <a:avLst/>
          </a:prstGeom>
          <a:ln w="15875">
            <a:tailEnd type="oval" w="sm" len="sm"/>
          </a:ln>
        </p:spPr>
        <p:style>
          <a:lnRef idx="3">
            <a:schemeClr val="dk1"/>
          </a:lnRef>
          <a:fillRef idx="0">
            <a:schemeClr val="dk1"/>
          </a:fillRef>
          <a:effectRef idx="2">
            <a:schemeClr val="dk1"/>
          </a:effectRef>
          <a:fontRef idx="minor">
            <a:schemeClr val="tx1"/>
          </a:fontRef>
        </p:style>
      </p:cxnSp>
      <p:cxnSp>
        <p:nvCxnSpPr>
          <p:cNvPr id="29" name="Straight Connector 28">
            <a:extLst>
              <a:ext uri="{FF2B5EF4-FFF2-40B4-BE49-F238E27FC236}">
                <a16:creationId xmlns:a16="http://schemas.microsoft.com/office/drawing/2014/main" id="{A7E7811B-AD76-754E-95B2-F9D36A107C1F}"/>
              </a:ext>
            </a:extLst>
          </p:cNvPr>
          <p:cNvCxnSpPr>
            <a:cxnSpLocks/>
          </p:cNvCxnSpPr>
          <p:nvPr/>
        </p:nvCxnSpPr>
        <p:spPr>
          <a:xfrm>
            <a:off x="6291999" y="2564002"/>
            <a:ext cx="937835" cy="0"/>
          </a:xfrm>
          <a:prstGeom prst="line">
            <a:avLst/>
          </a:prstGeom>
          <a:ln w="15875">
            <a:tailEnd type="oval" w="sm" len="sm"/>
          </a:ln>
        </p:spPr>
        <p:style>
          <a:lnRef idx="3">
            <a:schemeClr val="dk1"/>
          </a:lnRef>
          <a:fillRef idx="0">
            <a:schemeClr val="dk1"/>
          </a:fillRef>
          <a:effectRef idx="2">
            <a:schemeClr val="dk1"/>
          </a:effectRef>
          <a:fontRef idx="minor">
            <a:schemeClr val="tx1"/>
          </a:fontRef>
        </p:style>
      </p:cxnSp>
      <p:cxnSp>
        <p:nvCxnSpPr>
          <p:cNvPr id="30" name="Straight Connector 29">
            <a:extLst>
              <a:ext uri="{FF2B5EF4-FFF2-40B4-BE49-F238E27FC236}">
                <a16:creationId xmlns:a16="http://schemas.microsoft.com/office/drawing/2014/main" id="{084A6FF6-66E2-9F44-8F9E-F28BC74C3CB3}"/>
              </a:ext>
            </a:extLst>
          </p:cNvPr>
          <p:cNvCxnSpPr>
            <a:cxnSpLocks/>
          </p:cNvCxnSpPr>
          <p:nvPr/>
        </p:nvCxnSpPr>
        <p:spPr>
          <a:xfrm>
            <a:off x="7251424" y="2564002"/>
            <a:ext cx="937835" cy="0"/>
          </a:xfrm>
          <a:prstGeom prst="line">
            <a:avLst/>
          </a:prstGeom>
          <a:ln w="15875">
            <a:tailEnd type="oval" w="sm" len="sm"/>
          </a:ln>
        </p:spPr>
        <p:style>
          <a:lnRef idx="3">
            <a:schemeClr val="dk1"/>
          </a:lnRef>
          <a:fillRef idx="0">
            <a:schemeClr val="dk1"/>
          </a:fillRef>
          <a:effectRef idx="2">
            <a:schemeClr val="dk1"/>
          </a:effectRef>
          <a:fontRef idx="minor">
            <a:schemeClr val="tx1"/>
          </a:fontRef>
        </p:style>
      </p:cxnSp>
      <p:cxnSp>
        <p:nvCxnSpPr>
          <p:cNvPr id="35" name="Straight Connector 34">
            <a:extLst>
              <a:ext uri="{FF2B5EF4-FFF2-40B4-BE49-F238E27FC236}">
                <a16:creationId xmlns:a16="http://schemas.microsoft.com/office/drawing/2014/main" id="{B220496B-931C-724A-9A51-01E814AFF9BB}"/>
              </a:ext>
            </a:extLst>
          </p:cNvPr>
          <p:cNvCxnSpPr>
            <a:cxnSpLocks/>
          </p:cNvCxnSpPr>
          <p:nvPr/>
        </p:nvCxnSpPr>
        <p:spPr>
          <a:xfrm>
            <a:off x="3478494" y="3888590"/>
            <a:ext cx="937835" cy="0"/>
          </a:xfrm>
          <a:prstGeom prst="line">
            <a:avLst/>
          </a:prstGeom>
          <a:ln w="15875">
            <a:tailEnd type="oval" w="sm" len="sm"/>
          </a:ln>
        </p:spPr>
        <p:style>
          <a:lnRef idx="3">
            <a:schemeClr val="dk1"/>
          </a:lnRef>
          <a:fillRef idx="0">
            <a:schemeClr val="dk1"/>
          </a:fillRef>
          <a:effectRef idx="2">
            <a:schemeClr val="dk1"/>
          </a:effectRef>
          <a:fontRef idx="minor">
            <a:schemeClr val="tx1"/>
          </a:fontRef>
        </p:style>
      </p:cxnSp>
      <p:cxnSp>
        <p:nvCxnSpPr>
          <p:cNvPr id="36" name="Straight Connector 35">
            <a:extLst>
              <a:ext uri="{FF2B5EF4-FFF2-40B4-BE49-F238E27FC236}">
                <a16:creationId xmlns:a16="http://schemas.microsoft.com/office/drawing/2014/main" id="{4FE8505B-6442-0641-A7DC-DA0F3B14AEDA}"/>
              </a:ext>
            </a:extLst>
          </p:cNvPr>
          <p:cNvCxnSpPr>
            <a:cxnSpLocks/>
          </p:cNvCxnSpPr>
          <p:nvPr/>
        </p:nvCxnSpPr>
        <p:spPr>
          <a:xfrm>
            <a:off x="4416329" y="3888590"/>
            <a:ext cx="937835" cy="0"/>
          </a:xfrm>
          <a:prstGeom prst="line">
            <a:avLst/>
          </a:prstGeom>
          <a:ln w="15875">
            <a:tailEnd type="oval" w="sm" len="sm"/>
          </a:ln>
        </p:spPr>
        <p:style>
          <a:lnRef idx="3">
            <a:schemeClr val="dk1"/>
          </a:lnRef>
          <a:fillRef idx="0">
            <a:schemeClr val="dk1"/>
          </a:fillRef>
          <a:effectRef idx="2">
            <a:schemeClr val="dk1"/>
          </a:effectRef>
          <a:fontRef idx="minor">
            <a:schemeClr val="tx1"/>
          </a:fontRef>
        </p:style>
      </p:cxnSp>
      <p:cxnSp>
        <p:nvCxnSpPr>
          <p:cNvPr id="37" name="Straight Connector 36">
            <a:extLst>
              <a:ext uri="{FF2B5EF4-FFF2-40B4-BE49-F238E27FC236}">
                <a16:creationId xmlns:a16="http://schemas.microsoft.com/office/drawing/2014/main" id="{670572E7-5857-D446-8C05-AF41F3583AB5}"/>
              </a:ext>
            </a:extLst>
          </p:cNvPr>
          <p:cNvCxnSpPr>
            <a:cxnSpLocks/>
          </p:cNvCxnSpPr>
          <p:nvPr/>
        </p:nvCxnSpPr>
        <p:spPr>
          <a:xfrm>
            <a:off x="5354164" y="3890294"/>
            <a:ext cx="937835" cy="0"/>
          </a:xfrm>
          <a:prstGeom prst="line">
            <a:avLst/>
          </a:prstGeom>
          <a:ln w="15875">
            <a:tailEnd type="oval" w="sm" len="sm"/>
          </a:ln>
        </p:spPr>
        <p:style>
          <a:lnRef idx="3">
            <a:schemeClr val="dk1"/>
          </a:lnRef>
          <a:fillRef idx="0">
            <a:schemeClr val="dk1"/>
          </a:fillRef>
          <a:effectRef idx="2">
            <a:schemeClr val="dk1"/>
          </a:effectRef>
          <a:fontRef idx="minor">
            <a:schemeClr val="tx1"/>
          </a:fontRef>
        </p:style>
      </p:cxnSp>
      <p:cxnSp>
        <p:nvCxnSpPr>
          <p:cNvPr id="38" name="Straight Connector 37">
            <a:extLst>
              <a:ext uri="{FF2B5EF4-FFF2-40B4-BE49-F238E27FC236}">
                <a16:creationId xmlns:a16="http://schemas.microsoft.com/office/drawing/2014/main" id="{D73FDE4B-F9E0-1249-9CA8-E7C912D4E49D}"/>
              </a:ext>
            </a:extLst>
          </p:cNvPr>
          <p:cNvCxnSpPr>
            <a:cxnSpLocks/>
          </p:cNvCxnSpPr>
          <p:nvPr/>
        </p:nvCxnSpPr>
        <p:spPr>
          <a:xfrm>
            <a:off x="6291999" y="3890294"/>
            <a:ext cx="937835" cy="0"/>
          </a:xfrm>
          <a:prstGeom prst="line">
            <a:avLst/>
          </a:prstGeom>
          <a:ln w="15875">
            <a:tailEnd type="oval" w="sm" len="sm"/>
          </a:ln>
        </p:spPr>
        <p:style>
          <a:lnRef idx="3">
            <a:schemeClr val="dk1"/>
          </a:lnRef>
          <a:fillRef idx="0">
            <a:schemeClr val="dk1"/>
          </a:fillRef>
          <a:effectRef idx="2">
            <a:schemeClr val="dk1"/>
          </a:effectRef>
          <a:fontRef idx="minor">
            <a:schemeClr val="tx1"/>
          </a:fontRef>
        </p:style>
      </p:cxnSp>
      <p:cxnSp>
        <p:nvCxnSpPr>
          <p:cNvPr id="39" name="Straight Connector 38">
            <a:extLst>
              <a:ext uri="{FF2B5EF4-FFF2-40B4-BE49-F238E27FC236}">
                <a16:creationId xmlns:a16="http://schemas.microsoft.com/office/drawing/2014/main" id="{81BD3316-89BB-A74B-BE1B-99D874A4A545}"/>
              </a:ext>
            </a:extLst>
          </p:cNvPr>
          <p:cNvCxnSpPr>
            <a:cxnSpLocks/>
          </p:cNvCxnSpPr>
          <p:nvPr/>
        </p:nvCxnSpPr>
        <p:spPr>
          <a:xfrm>
            <a:off x="7251424" y="3890294"/>
            <a:ext cx="937835" cy="0"/>
          </a:xfrm>
          <a:prstGeom prst="line">
            <a:avLst/>
          </a:prstGeom>
          <a:ln w="15875">
            <a:tailEnd type="oval" w="sm" len="sm"/>
          </a:ln>
        </p:spPr>
        <p:style>
          <a:lnRef idx="3">
            <a:schemeClr val="dk1"/>
          </a:lnRef>
          <a:fillRef idx="0">
            <a:schemeClr val="dk1"/>
          </a:fillRef>
          <a:effectRef idx="2">
            <a:schemeClr val="dk1"/>
          </a:effectRef>
          <a:fontRef idx="minor">
            <a:schemeClr val="tx1"/>
          </a:fontRef>
        </p:style>
      </p:cxnSp>
      <p:cxnSp>
        <p:nvCxnSpPr>
          <p:cNvPr id="44" name="Straight Connector 43">
            <a:extLst>
              <a:ext uri="{FF2B5EF4-FFF2-40B4-BE49-F238E27FC236}">
                <a16:creationId xmlns:a16="http://schemas.microsoft.com/office/drawing/2014/main" id="{059015D3-52D8-684C-88AA-75293CD58FE1}"/>
              </a:ext>
            </a:extLst>
          </p:cNvPr>
          <p:cNvCxnSpPr>
            <a:cxnSpLocks/>
          </p:cNvCxnSpPr>
          <p:nvPr/>
        </p:nvCxnSpPr>
        <p:spPr>
          <a:xfrm>
            <a:off x="3478494" y="5210763"/>
            <a:ext cx="937835" cy="0"/>
          </a:xfrm>
          <a:prstGeom prst="line">
            <a:avLst/>
          </a:prstGeom>
          <a:ln w="15875">
            <a:tailEnd type="oval" w="sm" len="sm"/>
          </a:ln>
        </p:spPr>
        <p:style>
          <a:lnRef idx="3">
            <a:schemeClr val="dk1"/>
          </a:lnRef>
          <a:fillRef idx="0">
            <a:schemeClr val="dk1"/>
          </a:fillRef>
          <a:effectRef idx="2">
            <a:schemeClr val="dk1"/>
          </a:effectRef>
          <a:fontRef idx="minor">
            <a:schemeClr val="tx1"/>
          </a:fontRef>
        </p:style>
      </p:cxnSp>
      <p:cxnSp>
        <p:nvCxnSpPr>
          <p:cNvPr id="45" name="Straight Connector 44">
            <a:extLst>
              <a:ext uri="{FF2B5EF4-FFF2-40B4-BE49-F238E27FC236}">
                <a16:creationId xmlns:a16="http://schemas.microsoft.com/office/drawing/2014/main" id="{ECE7383D-4A7E-BC4B-8C30-C926E1507C9F}"/>
              </a:ext>
            </a:extLst>
          </p:cNvPr>
          <p:cNvCxnSpPr>
            <a:cxnSpLocks/>
          </p:cNvCxnSpPr>
          <p:nvPr/>
        </p:nvCxnSpPr>
        <p:spPr>
          <a:xfrm>
            <a:off x="4416329" y="5210763"/>
            <a:ext cx="937835" cy="0"/>
          </a:xfrm>
          <a:prstGeom prst="line">
            <a:avLst/>
          </a:prstGeom>
          <a:ln w="15875">
            <a:tailEnd type="oval" w="sm" len="sm"/>
          </a:ln>
        </p:spPr>
        <p:style>
          <a:lnRef idx="3">
            <a:schemeClr val="dk1"/>
          </a:lnRef>
          <a:fillRef idx="0">
            <a:schemeClr val="dk1"/>
          </a:fillRef>
          <a:effectRef idx="2">
            <a:schemeClr val="dk1"/>
          </a:effectRef>
          <a:fontRef idx="minor">
            <a:schemeClr val="tx1"/>
          </a:fontRef>
        </p:style>
      </p:cxnSp>
      <p:cxnSp>
        <p:nvCxnSpPr>
          <p:cNvPr id="46" name="Straight Connector 45">
            <a:extLst>
              <a:ext uri="{FF2B5EF4-FFF2-40B4-BE49-F238E27FC236}">
                <a16:creationId xmlns:a16="http://schemas.microsoft.com/office/drawing/2014/main" id="{ABA769A6-324D-474E-BB17-ADDDAC03481C}"/>
              </a:ext>
            </a:extLst>
          </p:cNvPr>
          <p:cNvCxnSpPr>
            <a:cxnSpLocks/>
          </p:cNvCxnSpPr>
          <p:nvPr/>
        </p:nvCxnSpPr>
        <p:spPr>
          <a:xfrm>
            <a:off x="5354164" y="5212467"/>
            <a:ext cx="937835" cy="0"/>
          </a:xfrm>
          <a:prstGeom prst="line">
            <a:avLst/>
          </a:prstGeom>
          <a:ln w="15875">
            <a:tailEnd type="oval" w="sm" len="sm"/>
          </a:ln>
        </p:spPr>
        <p:style>
          <a:lnRef idx="3">
            <a:schemeClr val="dk1"/>
          </a:lnRef>
          <a:fillRef idx="0">
            <a:schemeClr val="dk1"/>
          </a:fillRef>
          <a:effectRef idx="2">
            <a:schemeClr val="dk1"/>
          </a:effectRef>
          <a:fontRef idx="minor">
            <a:schemeClr val="tx1"/>
          </a:fontRef>
        </p:style>
      </p:cxnSp>
      <p:cxnSp>
        <p:nvCxnSpPr>
          <p:cNvPr id="47" name="Straight Connector 46">
            <a:extLst>
              <a:ext uri="{FF2B5EF4-FFF2-40B4-BE49-F238E27FC236}">
                <a16:creationId xmlns:a16="http://schemas.microsoft.com/office/drawing/2014/main" id="{DD0B2943-540B-984E-B71A-7C107A9B8B9B}"/>
              </a:ext>
            </a:extLst>
          </p:cNvPr>
          <p:cNvCxnSpPr>
            <a:cxnSpLocks/>
          </p:cNvCxnSpPr>
          <p:nvPr/>
        </p:nvCxnSpPr>
        <p:spPr>
          <a:xfrm>
            <a:off x="6291999" y="5212467"/>
            <a:ext cx="937835" cy="0"/>
          </a:xfrm>
          <a:prstGeom prst="line">
            <a:avLst/>
          </a:prstGeom>
          <a:ln w="15875">
            <a:tailEnd type="oval" w="sm" len="sm"/>
          </a:ln>
        </p:spPr>
        <p:style>
          <a:lnRef idx="3">
            <a:schemeClr val="dk1"/>
          </a:lnRef>
          <a:fillRef idx="0">
            <a:schemeClr val="dk1"/>
          </a:fillRef>
          <a:effectRef idx="2">
            <a:schemeClr val="dk1"/>
          </a:effectRef>
          <a:fontRef idx="minor">
            <a:schemeClr val="tx1"/>
          </a:fontRef>
        </p:style>
      </p:cxnSp>
      <p:cxnSp>
        <p:nvCxnSpPr>
          <p:cNvPr id="48" name="Straight Connector 47">
            <a:extLst>
              <a:ext uri="{FF2B5EF4-FFF2-40B4-BE49-F238E27FC236}">
                <a16:creationId xmlns:a16="http://schemas.microsoft.com/office/drawing/2014/main" id="{AAC77801-99D1-5B4E-8C55-D83A91D65FFD}"/>
              </a:ext>
            </a:extLst>
          </p:cNvPr>
          <p:cNvCxnSpPr>
            <a:cxnSpLocks/>
          </p:cNvCxnSpPr>
          <p:nvPr/>
        </p:nvCxnSpPr>
        <p:spPr>
          <a:xfrm>
            <a:off x="7251424" y="5212467"/>
            <a:ext cx="937835" cy="0"/>
          </a:xfrm>
          <a:prstGeom prst="line">
            <a:avLst/>
          </a:prstGeom>
          <a:ln w="15875">
            <a:tailEnd type="oval" w="sm" len="sm"/>
          </a:ln>
        </p:spPr>
        <p:style>
          <a:lnRef idx="3">
            <a:schemeClr val="dk1"/>
          </a:lnRef>
          <a:fillRef idx="0">
            <a:schemeClr val="dk1"/>
          </a:fillRef>
          <a:effectRef idx="2">
            <a:schemeClr val="dk1"/>
          </a:effectRef>
          <a:fontRef idx="minor">
            <a:schemeClr val="tx1"/>
          </a:fontRef>
        </p:style>
      </p:cxnSp>
      <p:sp>
        <p:nvSpPr>
          <p:cNvPr id="15" name="TextBox 14">
            <a:extLst>
              <a:ext uri="{FF2B5EF4-FFF2-40B4-BE49-F238E27FC236}">
                <a16:creationId xmlns:a16="http://schemas.microsoft.com/office/drawing/2014/main" id="{337D933A-4A03-F644-AA20-CABE761F8524}"/>
              </a:ext>
            </a:extLst>
          </p:cNvPr>
          <p:cNvSpPr txBox="1"/>
          <p:nvPr/>
        </p:nvSpPr>
        <p:spPr>
          <a:xfrm>
            <a:off x="4169193" y="991285"/>
            <a:ext cx="556054" cy="307777"/>
          </a:xfrm>
          <a:prstGeom prst="rect">
            <a:avLst/>
          </a:prstGeom>
          <a:noFill/>
        </p:spPr>
        <p:txBody>
          <a:bodyPr wrap="square" rtlCol="0">
            <a:spAutoFit/>
          </a:bodyPr>
          <a:lstStyle/>
          <a:p>
            <a:r>
              <a:rPr lang="en-US" sz="1400" dirty="0"/>
              <a:t>100</a:t>
            </a:r>
          </a:p>
        </p:txBody>
      </p:sp>
      <p:sp>
        <p:nvSpPr>
          <p:cNvPr id="53" name="TextBox 52">
            <a:extLst>
              <a:ext uri="{FF2B5EF4-FFF2-40B4-BE49-F238E27FC236}">
                <a16:creationId xmlns:a16="http://schemas.microsoft.com/office/drawing/2014/main" id="{7101A284-E52D-974D-8E46-8E170F5D39DD}"/>
              </a:ext>
            </a:extLst>
          </p:cNvPr>
          <p:cNvSpPr txBox="1"/>
          <p:nvPr/>
        </p:nvSpPr>
        <p:spPr>
          <a:xfrm>
            <a:off x="5113208" y="991284"/>
            <a:ext cx="556054" cy="307777"/>
          </a:xfrm>
          <a:prstGeom prst="rect">
            <a:avLst/>
          </a:prstGeom>
          <a:noFill/>
        </p:spPr>
        <p:txBody>
          <a:bodyPr wrap="square" rtlCol="0">
            <a:spAutoFit/>
          </a:bodyPr>
          <a:lstStyle/>
          <a:p>
            <a:r>
              <a:rPr lang="en-US" sz="1400" dirty="0"/>
              <a:t>200</a:t>
            </a:r>
          </a:p>
        </p:txBody>
      </p:sp>
      <p:sp>
        <p:nvSpPr>
          <p:cNvPr id="54" name="TextBox 53">
            <a:extLst>
              <a:ext uri="{FF2B5EF4-FFF2-40B4-BE49-F238E27FC236}">
                <a16:creationId xmlns:a16="http://schemas.microsoft.com/office/drawing/2014/main" id="{5DB3FB82-1EB4-E946-B2AC-12ED30254EF7}"/>
              </a:ext>
            </a:extLst>
          </p:cNvPr>
          <p:cNvSpPr txBox="1"/>
          <p:nvPr/>
        </p:nvSpPr>
        <p:spPr>
          <a:xfrm>
            <a:off x="6057223" y="1009245"/>
            <a:ext cx="556054" cy="307777"/>
          </a:xfrm>
          <a:prstGeom prst="rect">
            <a:avLst/>
          </a:prstGeom>
          <a:noFill/>
        </p:spPr>
        <p:txBody>
          <a:bodyPr wrap="square" rtlCol="0">
            <a:spAutoFit/>
          </a:bodyPr>
          <a:lstStyle/>
          <a:p>
            <a:r>
              <a:rPr lang="en-US" sz="1400" dirty="0"/>
              <a:t>300</a:t>
            </a:r>
          </a:p>
        </p:txBody>
      </p:sp>
      <p:sp>
        <p:nvSpPr>
          <p:cNvPr id="55" name="TextBox 54">
            <a:extLst>
              <a:ext uri="{FF2B5EF4-FFF2-40B4-BE49-F238E27FC236}">
                <a16:creationId xmlns:a16="http://schemas.microsoft.com/office/drawing/2014/main" id="{B54EED0D-CB65-9E45-B22C-9697AA930FDC}"/>
              </a:ext>
            </a:extLst>
          </p:cNvPr>
          <p:cNvSpPr txBox="1"/>
          <p:nvPr/>
        </p:nvSpPr>
        <p:spPr>
          <a:xfrm>
            <a:off x="7001238" y="995744"/>
            <a:ext cx="556054" cy="307777"/>
          </a:xfrm>
          <a:prstGeom prst="rect">
            <a:avLst/>
          </a:prstGeom>
          <a:noFill/>
        </p:spPr>
        <p:txBody>
          <a:bodyPr wrap="square" rtlCol="0">
            <a:spAutoFit/>
          </a:bodyPr>
          <a:lstStyle/>
          <a:p>
            <a:r>
              <a:rPr lang="en-US" sz="1400" dirty="0"/>
              <a:t>400</a:t>
            </a:r>
          </a:p>
        </p:txBody>
      </p:sp>
      <p:sp>
        <p:nvSpPr>
          <p:cNvPr id="63" name="Rectangle 62">
            <a:extLst>
              <a:ext uri="{FF2B5EF4-FFF2-40B4-BE49-F238E27FC236}">
                <a16:creationId xmlns:a16="http://schemas.microsoft.com/office/drawing/2014/main" id="{3645AE58-15F0-5F40-B1F0-4BAF1E515491}"/>
              </a:ext>
            </a:extLst>
          </p:cNvPr>
          <p:cNvSpPr/>
          <p:nvPr/>
        </p:nvSpPr>
        <p:spPr>
          <a:xfrm>
            <a:off x="4416329" y="2993081"/>
            <a:ext cx="937835" cy="895509"/>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25789120-A3F5-9E48-88C3-569CAC57876D}"/>
              </a:ext>
            </a:extLst>
          </p:cNvPr>
          <p:cNvSpPr/>
          <p:nvPr/>
        </p:nvSpPr>
        <p:spPr>
          <a:xfrm>
            <a:off x="5354165" y="4313549"/>
            <a:ext cx="468916" cy="895509"/>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5D64BA99-332F-9A49-BDB3-7768D601D6A1}"/>
              </a:ext>
            </a:extLst>
          </p:cNvPr>
          <p:cNvSpPr/>
          <p:nvPr/>
        </p:nvSpPr>
        <p:spPr>
          <a:xfrm>
            <a:off x="3484671" y="1666789"/>
            <a:ext cx="937835" cy="895509"/>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7" name="Straight Connector 66">
            <a:extLst>
              <a:ext uri="{FF2B5EF4-FFF2-40B4-BE49-F238E27FC236}">
                <a16:creationId xmlns:a16="http://schemas.microsoft.com/office/drawing/2014/main" id="{220077FC-93E9-AF40-967B-6D4052B00991}"/>
              </a:ext>
            </a:extLst>
          </p:cNvPr>
          <p:cNvCxnSpPr>
            <a:cxnSpLocks/>
          </p:cNvCxnSpPr>
          <p:nvPr/>
        </p:nvCxnSpPr>
        <p:spPr>
          <a:xfrm flipV="1">
            <a:off x="5823081" y="1314725"/>
            <a:ext cx="0" cy="1247573"/>
          </a:xfrm>
          <a:prstGeom prst="line">
            <a:avLst/>
          </a:prstGeom>
          <a:ln>
            <a:solidFill>
              <a:srgbClr val="FF0000"/>
            </a:solidFill>
          </a:ln>
        </p:spPr>
        <p:style>
          <a:lnRef idx="2">
            <a:schemeClr val="dk1"/>
          </a:lnRef>
          <a:fillRef idx="0">
            <a:schemeClr val="dk1"/>
          </a:fillRef>
          <a:effectRef idx="1">
            <a:schemeClr val="dk1"/>
          </a:effectRef>
          <a:fontRef idx="minor">
            <a:schemeClr val="tx1"/>
          </a:fontRef>
        </p:style>
      </p:cxnSp>
      <p:cxnSp>
        <p:nvCxnSpPr>
          <p:cNvPr id="72" name="Straight Connector 71">
            <a:extLst>
              <a:ext uri="{FF2B5EF4-FFF2-40B4-BE49-F238E27FC236}">
                <a16:creationId xmlns:a16="http://schemas.microsoft.com/office/drawing/2014/main" id="{E3924409-CCD7-464D-83F6-29F554CF3C22}"/>
              </a:ext>
            </a:extLst>
          </p:cNvPr>
          <p:cNvCxnSpPr>
            <a:cxnSpLocks/>
          </p:cNvCxnSpPr>
          <p:nvPr/>
        </p:nvCxnSpPr>
        <p:spPr>
          <a:xfrm flipV="1">
            <a:off x="6756620" y="3964131"/>
            <a:ext cx="0" cy="1247573"/>
          </a:xfrm>
          <a:prstGeom prst="line">
            <a:avLst/>
          </a:prstGeom>
          <a:ln>
            <a:solidFill>
              <a:srgbClr val="FF0000"/>
            </a:solidFill>
          </a:ln>
        </p:spPr>
        <p:style>
          <a:lnRef idx="2">
            <a:schemeClr val="dk1"/>
          </a:lnRef>
          <a:fillRef idx="0">
            <a:schemeClr val="dk1"/>
          </a:fillRef>
          <a:effectRef idx="1">
            <a:schemeClr val="dk1"/>
          </a:effectRef>
          <a:fontRef idx="minor">
            <a:schemeClr val="tx1"/>
          </a:fontRef>
        </p:style>
      </p:cxnSp>
      <p:sp>
        <p:nvSpPr>
          <p:cNvPr id="74" name="Rectangle 73">
            <a:extLst>
              <a:ext uri="{FF2B5EF4-FFF2-40B4-BE49-F238E27FC236}">
                <a16:creationId xmlns:a16="http://schemas.microsoft.com/office/drawing/2014/main" id="{1CDBE0B4-712E-5D4E-89EF-1ED03BCC8FC6}"/>
              </a:ext>
            </a:extLst>
          </p:cNvPr>
          <p:cNvSpPr/>
          <p:nvPr/>
        </p:nvSpPr>
        <p:spPr>
          <a:xfrm>
            <a:off x="5825455" y="1664158"/>
            <a:ext cx="937835" cy="895509"/>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TextBox 77">
            <a:extLst>
              <a:ext uri="{FF2B5EF4-FFF2-40B4-BE49-F238E27FC236}">
                <a16:creationId xmlns:a16="http://schemas.microsoft.com/office/drawing/2014/main" id="{5A6FD1FF-A663-8246-92C9-8577A87FA9A8}"/>
              </a:ext>
            </a:extLst>
          </p:cNvPr>
          <p:cNvSpPr txBox="1"/>
          <p:nvPr/>
        </p:nvSpPr>
        <p:spPr>
          <a:xfrm>
            <a:off x="2946400" y="2271684"/>
            <a:ext cx="741405" cy="369332"/>
          </a:xfrm>
          <a:prstGeom prst="rect">
            <a:avLst/>
          </a:prstGeom>
          <a:noFill/>
        </p:spPr>
        <p:txBody>
          <a:bodyPr wrap="square" rtlCol="0">
            <a:spAutoFit/>
          </a:bodyPr>
          <a:lstStyle/>
          <a:p>
            <a:r>
              <a:rPr lang="en-US" b="1" dirty="0" err="1">
                <a:latin typeface="Bookman Old Style" panose="02050604050505020204" pitchFamily="18" charset="0"/>
              </a:rPr>
              <a:t>t</a:t>
            </a:r>
            <a:r>
              <a:rPr lang="en-US" b="1" baseline="-25000" dirty="0" err="1">
                <a:latin typeface="Bookman Old Style" panose="02050604050505020204" pitchFamily="18" charset="0"/>
              </a:rPr>
              <a:t>A</a:t>
            </a:r>
            <a:endParaRPr lang="en-US" b="1" baseline="-25000" dirty="0">
              <a:latin typeface="Bookman Old Style" panose="02050604050505020204" pitchFamily="18" charset="0"/>
            </a:endParaRPr>
          </a:p>
        </p:txBody>
      </p:sp>
      <p:sp>
        <p:nvSpPr>
          <p:cNvPr id="79" name="TextBox 78">
            <a:extLst>
              <a:ext uri="{FF2B5EF4-FFF2-40B4-BE49-F238E27FC236}">
                <a16:creationId xmlns:a16="http://schemas.microsoft.com/office/drawing/2014/main" id="{09F8C08B-2142-9F4D-AE96-2E236C33B402}"/>
              </a:ext>
            </a:extLst>
          </p:cNvPr>
          <p:cNvSpPr txBox="1"/>
          <p:nvPr/>
        </p:nvSpPr>
        <p:spPr>
          <a:xfrm>
            <a:off x="3009577" y="3589651"/>
            <a:ext cx="741405" cy="369332"/>
          </a:xfrm>
          <a:prstGeom prst="rect">
            <a:avLst/>
          </a:prstGeom>
          <a:noFill/>
        </p:spPr>
        <p:txBody>
          <a:bodyPr wrap="square" rtlCol="0">
            <a:spAutoFit/>
          </a:bodyPr>
          <a:lstStyle/>
          <a:p>
            <a:r>
              <a:rPr lang="en-US" b="1" dirty="0" err="1">
                <a:latin typeface="Bookman Old Style" panose="02050604050505020204" pitchFamily="18" charset="0"/>
              </a:rPr>
              <a:t>t</a:t>
            </a:r>
            <a:r>
              <a:rPr lang="en-US" b="1" baseline="-25000" dirty="0" err="1">
                <a:latin typeface="Bookman Old Style" panose="02050604050505020204" pitchFamily="18" charset="0"/>
              </a:rPr>
              <a:t>B</a:t>
            </a:r>
            <a:endParaRPr lang="en-US" b="1" baseline="-25000" dirty="0">
              <a:latin typeface="Bookman Old Style" panose="02050604050505020204" pitchFamily="18" charset="0"/>
            </a:endParaRPr>
          </a:p>
        </p:txBody>
      </p:sp>
      <p:sp>
        <p:nvSpPr>
          <p:cNvPr id="80" name="TextBox 79">
            <a:extLst>
              <a:ext uri="{FF2B5EF4-FFF2-40B4-BE49-F238E27FC236}">
                <a16:creationId xmlns:a16="http://schemas.microsoft.com/office/drawing/2014/main" id="{001727D8-5898-F54E-9E17-51C1F4F28F19}"/>
              </a:ext>
            </a:extLst>
          </p:cNvPr>
          <p:cNvSpPr txBox="1"/>
          <p:nvPr/>
        </p:nvSpPr>
        <p:spPr>
          <a:xfrm>
            <a:off x="3009577" y="4915942"/>
            <a:ext cx="741405" cy="369332"/>
          </a:xfrm>
          <a:prstGeom prst="rect">
            <a:avLst/>
          </a:prstGeom>
          <a:noFill/>
        </p:spPr>
        <p:txBody>
          <a:bodyPr wrap="square" rtlCol="0">
            <a:spAutoFit/>
          </a:bodyPr>
          <a:lstStyle/>
          <a:p>
            <a:r>
              <a:rPr lang="en-US" b="1" dirty="0" err="1">
                <a:latin typeface="Bookman Old Style" panose="02050604050505020204" pitchFamily="18" charset="0"/>
              </a:rPr>
              <a:t>t</a:t>
            </a:r>
            <a:r>
              <a:rPr lang="en-US" b="1" baseline="-25000" dirty="0" err="1">
                <a:latin typeface="Bookman Old Style" panose="02050604050505020204" pitchFamily="18" charset="0"/>
              </a:rPr>
              <a:t>C</a:t>
            </a:r>
            <a:endParaRPr lang="en-US" b="1" baseline="-25000" dirty="0">
              <a:latin typeface="Bookman Old Style" panose="02050604050505020204" pitchFamily="18" charset="0"/>
            </a:endParaRPr>
          </a:p>
        </p:txBody>
      </p:sp>
      <p:cxnSp>
        <p:nvCxnSpPr>
          <p:cNvPr id="128" name="Straight Connector 127">
            <a:extLst>
              <a:ext uri="{FF2B5EF4-FFF2-40B4-BE49-F238E27FC236}">
                <a16:creationId xmlns:a16="http://schemas.microsoft.com/office/drawing/2014/main" id="{AEC955A6-3DB5-094C-A3B7-5638199CBD63}"/>
              </a:ext>
            </a:extLst>
          </p:cNvPr>
          <p:cNvCxnSpPr>
            <a:cxnSpLocks/>
          </p:cNvCxnSpPr>
          <p:nvPr/>
        </p:nvCxnSpPr>
        <p:spPr>
          <a:xfrm flipV="1">
            <a:off x="7224190" y="2641017"/>
            <a:ext cx="0" cy="1247573"/>
          </a:xfrm>
          <a:prstGeom prst="line">
            <a:avLst/>
          </a:prstGeom>
          <a:ln>
            <a:solidFill>
              <a:srgbClr val="FF0000"/>
            </a:solidFill>
          </a:ln>
        </p:spPr>
        <p:style>
          <a:lnRef idx="2">
            <a:schemeClr val="dk1"/>
          </a:lnRef>
          <a:fillRef idx="0">
            <a:schemeClr val="dk1"/>
          </a:fillRef>
          <a:effectRef idx="1">
            <a:schemeClr val="dk1"/>
          </a:effectRef>
          <a:fontRef idx="minor">
            <a:schemeClr val="tx1"/>
          </a:fontRef>
        </p:style>
      </p:cxnSp>
      <p:cxnSp>
        <p:nvCxnSpPr>
          <p:cNvPr id="130" name="Straight Connector 129">
            <a:extLst>
              <a:ext uri="{FF2B5EF4-FFF2-40B4-BE49-F238E27FC236}">
                <a16:creationId xmlns:a16="http://schemas.microsoft.com/office/drawing/2014/main" id="{5BA135D3-C87E-4345-8EA2-679866B3ACD8}"/>
              </a:ext>
            </a:extLst>
          </p:cNvPr>
          <p:cNvCxnSpPr>
            <a:cxnSpLocks/>
          </p:cNvCxnSpPr>
          <p:nvPr/>
        </p:nvCxnSpPr>
        <p:spPr>
          <a:xfrm>
            <a:off x="6594358" y="325120"/>
            <a:ext cx="0" cy="5583234"/>
          </a:xfrm>
          <a:prstGeom prst="line">
            <a:avLst/>
          </a:prstGeom>
          <a:ln>
            <a:solidFill>
              <a:srgbClr val="7030A0"/>
            </a:solidFill>
            <a:prstDash val="lgDash"/>
          </a:ln>
        </p:spPr>
        <p:style>
          <a:lnRef idx="3">
            <a:schemeClr val="dk1"/>
          </a:lnRef>
          <a:fillRef idx="0">
            <a:schemeClr val="dk1"/>
          </a:fillRef>
          <a:effectRef idx="2">
            <a:schemeClr val="dk1"/>
          </a:effectRef>
          <a:fontRef idx="minor">
            <a:schemeClr val="tx1"/>
          </a:fontRef>
        </p:style>
      </p:cxnSp>
      <p:sp>
        <p:nvSpPr>
          <p:cNvPr id="131" name="TextBox 130">
            <a:extLst>
              <a:ext uri="{FF2B5EF4-FFF2-40B4-BE49-F238E27FC236}">
                <a16:creationId xmlns:a16="http://schemas.microsoft.com/office/drawing/2014/main" id="{28588288-5B37-0843-8E42-7613A748195D}"/>
              </a:ext>
            </a:extLst>
          </p:cNvPr>
          <p:cNvSpPr txBox="1"/>
          <p:nvPr/>
        </p:nvSpPr>
        <p:spPr>
          <a:xfrm>
            <a:off x="6646217" y="221710"/>
            <a:ext cx="1015478" cy="369332"/>
          </a:xfrm>
          <a:prstGeom prst="rect">
            <a:avLst/>
          </a:prstGeom>
          <a:noFill/>
        </p:spPr>
        <p:txBody>
          <a:bodyPr wrap="square" rtlCol="0">
            <a:spAutoFit/>
          </a:bodyPr>
          <a:lstStyle/>
          <a:p>
            <a:r>
              <a:rPr lang="en-US" sz="1400" b="1" dirty="0">
                <a:latin typeface="Bookman Old Style" panose="02050604050505020204" pitchFamily="18" charset="0"/>
              </a:rPr>
              <a:t>D</a:t>
            </a:r>
            <a:r>
              <a:rPr lang="en-US" sz="1400" b="1" baseline="-25000" dirty="0">
                <a:latin typeface="Bookman Old Style" panose="02050604050505020204" pitchFamily="18" charset="0"/>
              </a:rPr>
              <a:t>C</a:t>
            </a:r>
            <a:r>
              <a:rPr lang="en-US" sz="1400" b="1" dirty="0">
                <a:latin typeface="Bookman Old Style" panose="02050604050505020204" pitchFamily="18" charset="0"/>
              </a:rPr>
              <a:t> = 325</a:t>
            </a:r>
            <a:r>
              <a:rPr lang="en-US" b="1" dirty="0">
                <a:latin typeface="Bookman Old Style" panose="02050604050505020204" pitchFamily="18" charset="0"/>
              </a:rPr>
              <a:t> </a:t>
            </a:r>
            <a:endParaRPr lang="en-US" b="1" baseline="-25000" dirty="0">
              <a:latin typeface="Bookman Old Style" panose="02050604050505020204" pitchFamily="18" charset="0"/>
            </a:endParaRPr>
          </a:p>
        </p:txBody>
      </p:sp>
      <p:sp>
        <p:nvSpPr>
          <p:cNvPr id="133" name="TextBox 132">
            <a:extLst>
              <a:ext uri="{FF2B5EF4-FFF2-40B4-BE49-F238E27FC236}">
                <a16:creationId xmlns:a16="http://schemas.microsoft.com/office/drawing/2014/main" id="{56024E4D-B4F3-7A42-8F8F-CF2D631C85C7}"/>
              </a:ext>
            </a:extLst>
          </p:cNvPr>
          <p:cNvSpPr txBox="1"/>
          <p:nvPr/>
        </p:nvSpPr>
        <p:spPr>
          <a:xfrm>
            <a:off x="6594358" y="5600577"/>
            <a:ext cx="1426950" cy="307777"/>
          </a:xfrm>
          <a:prstGeom prst="rect">
            <a:avLst/>
          </a:prstGeom>
          <a:noFill/>
        </p:spPr>
        <p:txBody>
          <a:bodyPr wrap="square" rtlCol="0">
            <a:spAutoFit/>
          </a:bodyPr>
          <a:lstStyle/>
          <a:p>
            <a:r>
              <a:rPr lang="en-US" sz="1400" dirty="0">
                <a:latin typeface="Bookman Old Style" panose="02050604050505020204" pitchFamily="18" charset="0"/>
              </a:rPr>
              <a:t>Deadline Miss</a:t>
            </a:r>
          </a:p>
        </p:txBody>
      </p:sp>
      <p:sp>
        <p:nvSpPr>
          <p:cNvPr id="139" name="Rectangle 138">
            <a:extLst>
              <a:ext uri="{FF2B5EF4-FFF2-40B4-BE49-F238E27FC236}">
                <a16:creationId xmlns:a16="http://schemas.microsoft.com/office/drawing/2014/main" id="{340B9566-DAD2-E94B-B9AE-BD7F92BDABC6}"/>
              </a:ext>
            </a:extLst>
          </p:cNvPr>
          <p:cNvSpPr/>
          <p:nvPr/>
        </p:nvSpPr>
        <p:spPr>
          <a:xfrm>
            <a:off x="6756620" y="4313549"/>
            <a:ext cx="468916" cy="895509"/>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9" name="TextBox 238">
            <a:extLst>
              <a:ext uri="{FF2B5EF4-FFF2-40B4-BE49-F238E27FC236}">
                <a16:creationId xmlns:a16="http://schemas.microsoft.com/office/drawing/2014/main" id="{E005F2E4-E8BE-974F-8EB5-71BF6BF38F48}"/>
              </a:ext>
            </a:extLst>
          </p:cNvPr>
          <p:cNvSpPr txBox="1"/>
          <p:nvPr/>
        </p:nvSpPr>
        <p:spPr>
          <a:xfrm>
            <a:off x="568960" y="313150"/>
            <a:ext cx="731517" cy="369332"/>
          </a:xfrm>
          <a:prstGeom prst="rect">
            <a:avLst/>
          </a:prstGeom>
          <a:noFill/>
        </p:spPr>
        <p:txBody>
          <a:bodyPr wrap="square" rtlCol="0">
            <a:spAutoFit/>
          </a:bodyPr>
          <a:lstStyle/>
          <a:p>
            <a:r>
              <a:rPr lang="en-US" dirty="0">
                <a:latin typeface="+mj-lt"/>
              </a:rPr>
              <a:t>FPPS</a:t>
            </a:r>
          </a:p>
        </p:txBody>
      </p:sp>
    </p:spTree>
    <p:extLst>
      <p:ext uri="{BB962C8B-B14F-4D97-AF65-F5344CB8AC3E}">
        <p14:creationId xmlns:p14="http://schemas.microsoft.com/office/powerpoint/2010/main" val="6325037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 name="Straight Connector 17">
            <a:extLst>
              <a:ext uri="{FF2B5EF4-FFF2-40B4-BE49-F238E27FC236}">
                <a16:creationId xmlns:a16="http://schemas.microsoft.com/office/drawing/2014/main" id="{DF2B5802-76FD-5347-BCE9-8E1220C88993}"/>
              </a:ext>
            </a:extLst>
          </p:cNvPr>
          <p:cNvCxnSpPr>
            <a:cxnSpLocks/>
          </p:cNvCxnSpPr>
          <p:nvPr/>
        </p:nvCxnSpPr>
        <p:spPr>
          <a:xfrm>
            <a:off x="1964654" y="993813"/>
            <a:ext cx="0" cy="5266395"/>
          </a:xfrm>
          <a:prstGeom prst="line">
            <a:avLst/>
          </a:prstGeom>
        </p:spPr>
        <p:style>
          <a:lnRef idx="3">
            <a:schemeClr val="dk1"/>
          </a:lnRef>
          <a:fillRef idx="0">
            <a:schemeClr val="dk1"/>
          </a:fillRef>
          <a:effectRef idx="2">
            <a:schemeClr val="dk1"/>
          </a:effectRef>
          <a:fontRef idx="minor">
            <a:schemeClr val="tx1"/>
          </a:fontRef>
        </p:style>
      </p:cxnSp>
      <p:cxnSp>
        <p:nvCxnSpPr>
          <p:cNvPr id="5" name="Straight Connector 4">
            <a:extLst>
              <a:ext uri="{FF2B5EF4-FFF2-40B4-BE49-F238E27FC236}">
                <a16:creationId xmlns:a16="http://schemas.microsoft.com/office/drawing/2014/main" id="{D56D3608-5CA8-6E4B-9A61-6023FCEAE746}"/>
              </a:ext>
            </a:extLst>
          </p:cNvPr>
          <p:cNvCxnSpPr>
            <a:cxnSpLocks/>
          </p:cNvCxnSpPr>
          <p:nvPr/>
        </p:nvCxnSpPr>
        <p:spPr>
          <a:xfrm>
            <a:off x="1964654" y="993813"/>
            <a:ext cx="937835" cy="0"/>
          </a:xfrm>
          <a:prstGeom prst="line">
            <a:avLst/>
          </a:prstGeom>
          <a:ln w="15875">
            <a:tailEnd type="oval" w="sm" len="sm"/>
          </a:ln>
        </p:spPr>
        <p:style>
          <a:lnRef idx="3">
            <a:schemeClr val="dk1"/>
          </a:lnRef>
          <a:fillRef idx="0">
            <a:schemeClr val="dk1"/>
          </a:fillRef>
          <a:effectRef idx="2">
            <a:schemeClr val="dk1"/>
          </a:effectRef>
          <a:fontRef idx="minor">
            <a:schemeClr val="tx1"/>
          </a:fontRef>
        </p:style>
      </p:cxnSp>
      <p:cxnSp>
        <p:nvCxnSpPr>
          <p:cNvPr id="16" name="Straight Connector 15">
            <a:extLst>
              <a:ext uri="{FF2B5EF4-FFF2-40B4-BE49-F238E27FC236}">
                <a16:creationId xmlns:a16="http://schemas.microsoft.com/office/drawing/2014/main" id="{ED21F14D-F7A8-5847-A9A4-A636E40015F1}"/>
              </a:ext>
            </a:extLst>
          </p:cNvPr>
          <p:cNvCxnSpPr>
            <a:cxnSpLocks/>
          </p:cNvCxnSpPr>
          <p:nvPr/>
        </p:nvCxnSpPr>
        <p:spPr>
          <a:xfrm>
            <a:off x="2902489" y="993813"/>
            <a:ext cx="937835" cy="0"/>
          </a:xfrm>
          <a:prstGeom prst="line">
            <a:avLst/>
          </a:prstGeom>
          <a:ln w="15875">
            <a:tailEnd type="oval" w="sm" len="sm"/>
          </a:ln>
        </p:spPr>
        <p:style>
          <a:lnRef idx="3">
            <a:schemeClr val="dk1"/>
          </a:lnRef>
          <a:fillRef idx="0">
            <a:schemeClr val="dk1"/>
          </a:fillRef>
          <a:effectRef idx="2">
            <a:schemeClr val="dk1"/>
          </a:effectRef>
          <a:fontRef idx="minor">
            <a:schemeClr val="tx1"/>
          </a:fontRef>
        </p:style>
      </p:cxnSp>
      <p:cxnSp>
        <p:nvCxnSpPr>
          <p:cNvPr id="17" name="Straight Connector 16">
            <a:extLst>
              <a:ext uri="{FF2B5EF4-FFF2-40B4-BE49-F238E27FC236}">
                <a16:creationId xmlns:a16="http://schemas.microsoft.com/office/drawing/2014/main" id="{FA1DA274-B391-DE4A-88B1-3EE4E5E1562B}"/>
              </a:ext>
            </a:extLst>
          </p:cNvPr>
          <p:cNvCxnSpPr>
            <a:cxnSpLocks/>
          </p:cNvCxnSpPr>
          <p:nvPr/>
        </p:nvCxnSpPr>
        <p:spPr>
          <a:xfrm>
            <a:off x="3840324" y="995517"/>
            <a:ext cx="937835" cy="0"/>
          </a:xfrm>
          <a:prstGeom prst="line">
            <a:avLst/>
          </a:prstGeom>
          <a:ln w="15875">
            <a:tailEnd type="oval" w="sm" len="sm"/>
          </a:ln>
        </p:spPr>
        <p:style>
          <a:lnRef idx="3">
            <a:schemeClr val="dk1"/>
          </a:lnRef>
          <a:fillRef idx="0">
            <a:schemeClr val="dk1"/>
          </a:fillRef>
          <a:effectRef idx="2">
            <a:schemeClr val="dk1"/>
          </a:effectRef>
          <a:fontRef idx="minor">
            <a:schemeClr val="tx1"/>
          </a:fontRef>
        </p:style>
      </p:cxnSp>
      <p:cxnSp>
        <p:nvCxnSpPr>
          <p:cNvPr id="20" name="Straight Connector 19">
            <a:extLst>
              <a:ext uri="{FF2B5EF4-FFF2-40B4-BE49-F238E27FC236}">
                <a16:creationId xmlns:a16="http://schemas.microsoft.com/office/drawing/2014/main" id="{78B4926C-4830-BD46-A60B-6B0D42F79C0A}"/>
              </a:ext>
            </a:extLst>
          </p:cNvPr>
          <p:cNvCxnSpPr>
            <a:cxnSpLocks/>
          </p:cNvCxnSpPr>
          <p:nvPr/>
        </p:nvCxnSpPr>
        <p:spPr>
          <a:xfrm>
            <a:off x="4778159" y="995517"/>
            <a:ext cx="937835" cy="0"/>
          </a:xfrm>
          <a:prstGeom prst="line">
            <a:avLst/>
          </a:prstGeom>
          <a:ln w="15875">
            <a:tailEnd type="oval" w="sm" len="sm"/>
          </a:ln>
        </p:spPr>
        <p:style>
          <a:lnRef idx="3">
            <a:schemeClr val="dk1"/>
          </a:lnRef>
          <a:fillRef idx="0">
            <a:schemeClr val="dk1"/>
          </a:fillRef>
          <a:effectRef idx="2">
            <a:schemeClr val="dk1"/>
          </a:effectRef>
          <a:fontRef idx="minor">
            <a:schemeClr val="tx1"/>
          </a:fontRef>
        </p:style>
      </p:cxnSp>
      <p:cxnSp>
        <p:nvCxnSpPr>
          <p:cNvPr id="21" name="Straight Connector 20">
            <a:extLst>
              <a:ext uri="{FF2B5EF4-FFF2-40B4-BE49-F238E27FC236}">
                <a16:creationId xmlns:a16="http://schemas.microsoft.com/office/drawing/2014/main" id="{170AE190-6A55-D445-AD2B-EA3144FD9483}"/>
              </a:ext>
            </a:extLst>
          </p:cNvPr>
          <p:cNvCxnSpPr>
            <a:cxnSpLocks/>
          </p:cNvCxnSpPr>
          <p:nvPr/>
        </p:nvCxnSpPr>
        <p:spPr>
          <a:xfrm>
            <a:off x="5737584" y="995517"/>
            <a:ext cx="937835" cy="0"/>
          </a:xfrm>
          <a:prstGeom prst="line">
            <a:avLst/>
          </a:prstGeom>
          <a:ln w="15875">
            <a:tailEnd type="oval" w="sm" len="sm"/>
          </a:ln>
        </p:spPr>
        <p:style>
          <a:lnRef idx="3">
            <a:schemeClr val="dk1"/>
          </a:lnRef>
          <a:fillRef idx="0">
            <a:schemeClr val="dk1"/>
          </a:fillRef>
          <a:effectRef idx="2">
            <a:schemeClr val="dk1"/>
          </a:effectRef>
          <a:fontRef idx="minor">
            <a:schemeClr val="tx1"/>
          </a:fontRef>
        </p:style>
      </p:cxnSp>
      <p:cxnSp>
        <p:nvCxnSpPr>
          <p:cNvPr id="22" name="Straight Connector 21">
            <a:extLst>
              <a:ext uri="{FF2B5EF4-FFF2-40B4-BE49-F238E27FC236}">
                <a16:creationId xmlns:a16="http://schemas.microsoft.com/office/drawing/2014/main" id="{833605E2-822E-BC4A-A648-52E2B677247A}"/>
              </a:ext>
            </a:extLst>
          </p:cNvPr>
          <p:cNvCxnSpPr>
            <a:cxnSpLocks/>
          </p:cNvCxnSpPr>
          <p:nvPr/>
        </p:nvCxnSpPr>
        <p:spPr>
          <a:xfrm>
            <a:off x="6675419" y="995517"/>
            <a:ext cx="937835" cy="0"/>
          </a:xfrm>
          <a:prstGeom prst="line">
            <a:avLst/>
          </a:prstGeom>
          <a:ln w="15875">
            <a:tailEnd type="oval" w="sm" len="sm"/>
          </a:ln>
        </p:spPr>
        <p:style>
          <a:lnRef idx="3">
            <a:schemeClr val="dk1"/>
          </a:lnRef>
          <a:fillRef idx="0">
            <a:schemeClr val="dk1"/>
          </a:fillRef>
          <a:effectRef idx="2">
            <a:schemeClr val="dk1"/>
          </a:effectRef>
          <a:fontRef idx="minor">
            <a:schemeClr val="tx1"/>
          </a:fontRef>
        </p:style>
      </p:cxnSp>
      <p:cxnSp>
        <p:nvCxnSpPr>
          <p:cNvPr id="23" name="Straight Connector 22">
            <a:extLst>
              <a:ext uri="{FF2B5EF4-FFF2-40B4-BE49-F238E27FC236}">
                <a16:creationId xmlns:a16="http://schemas.microsoft.com/office/drawing/2014/main" id="{ED939077-C033-344C-A701-BFC7FE8EB5D8}"/>
              </a:ext>
            </a:extLst>
          </p:cNvPr>
          <p:cNvCxnSpPr>
            <a:cxnSpLocks/>
          </p:cNvCxnSpPr>
          <p:nvPr/>
        </p:nvCxnSpPr>
        <p:spPr>
          <a:xfrm>
            <a:off x="7619930" y="993813"/>
            <a:ext cx="937835" cy="0"/>
          </a:xfrm>
          <a:prstGeom prst="line">
            <a:avLst/>
          </a:prstGeom>
          <a:ln w="15875">
            <a:tailEnd type="oval" w="sm" len="sm"/>
          </a:ln>
        </p:spPr>
        <p:style>
          <a:lnRef idx="3">
            <a:schemeClr val="dk1"/>
          </a:lnRef>
          <a:fillRef idx="0">
            <a:schemeClr val="dk1"/>
          </a:fillRef>
          <a:effectRef idx="2">
            <a:schemeClr val="dk1"/>
          </a:effectRef>
          <a:fontRef idx="minor">
            <a:schemeClr val="tx1"/>
          </a:fontRef>
        </p:style>
      </p:cxnSp>
      <p:cxnSp>
        <p:nvCxnSpPr>
          <p:cNvPr id="24" name="Straight Connector 23">
            <a:extLst>
              <a:ext uri="{FF2B5EF4-FFF2-40B4-BE49-F238E27FC236}">
                <a16:creationId xmlns:a16="http://schemas.microsoft.com/office/drawing/2014/main" id="{82BB598D-9112-0F44-918D-DE278ED9C54E}"/>
              </a:ext>
            </a:extLst>
          </p:cNvPr>
          <p:cNvCxnSpPr>
            <a:cxnSpLocks/>
          </p:cNvCxnSpPr>
          <p:nvPr/>
        </p:nvCxnSpPr>
        <p:spPr>
          <a:xfrm>
            <a:off x="8557765" y="993813"/>
            <a:ext cx="937835" cy="0"/>
          </a:xfrm>
          <a:prstGeom prst="line">
            <a:avLst/>
          </a:prstGeom>
          <a:ln w="15875">
            <a:tailEnd type="oval" w="sm" len="sm"/>
          </a:ln>
        </p:spPr>
        <p:style>
          <a:lnRef idx="3">
            <a:schemeClr val="dk1"/>
          </a:lnRef>
          <a:fillRef idx="0">
            <a:schemeClr val="dk1"/>
          </a:fillRef>
          <a:effectRef idx="2">
            <a:schemeClr val="dk1"/>
          </a:effectRef>
          <a:fontRef idx="minor">
            <a:schemeClr val="tx1"/>
          </a:fontRef>
        </p:style>
      </p:cxnSp>
      <p:cxnSp>
        <p:nvCxnSpPr>
          <p:cNvPr id="25" name="Straight Connector 24">
            <a:extLst>
              <a:ext uri="{FF2B5EF4-FFF2-40B4-BE49-F238E27FC236}">
                <a16:creationId xmlns:a16="http://schemas.microsoft.com/office/drawing/2014/main" id="{C584B49D-F81D-2942-8C08-96F22658041E}"/>
              </a:ext>
            </a:extLst>
          </p:cNvPr>
          <p:cNvCxnSpPr>
            <a:cxnSpLocks/>
          </p:cNvCxnSpPr>
          <p:nvPr/>
        </p:nvCxnSpPr>
        <p:spPr>
          <a:xfrm>
            <a:off x="9495600" y="993813"/>
            <a:ext cx="937835" cy="0"/>
          </a:xfrm>
          <a:prstGeom prst="line">
            <a:avLst/>
          </a:prstGeom>
          <a:ln w="15875">
            <a:tailEnd type="oval" w="sm" len="sm"/>
          </a:ln>
        </p:spPr>
        <p:style>
          <a:lnRef idx="3">
            <a:schemeClr val="dk1"/>
          </a:lnRef>
          <a:fillRef idx="0">
            <a:schemeClr val="dk1"/>
          </a:fillRef>
          <a:effectRef idx="2">
            <a:schemeClr val="dk1"/>
          </a:effectRef>
          <a:fontRef idx="minor">
            <a:schemeClr val="tx1"/>
          </a:fontRef>
        </p:style>
      </p:cxnSp>
      <p:cxnSp>
        <p:nvCxnSpPr>
          <p:cNvPr id="26" name="Straight Connector 25">
            <a:extLst>
              <a:ext uri="{FF2B5EF4-FFF2-40B4-BE49-F238E27FC236}">
                <a16:creationId xmlns:a16="http://schemas.microsoft.com/office/drawing/2014/main" id="{14F84DE8-C379-E449-BB38-AB072180F75E}"/>
              </a:ext>
            </a:extLst>
          </p:cNvPr>
          <p:cNvCxnSpPr>
            <a:cxnSpLocks/>
          </p:cNvCxnSpPr>
          <p:nvPr/>
        </p:nvCxnSpPr>
        <p:spPr>
          <a:xfrm>
            <a:off x="1964654" y="2653738"/>
            <a:ext cx="937835" cy="0"/>
          </a:xfrm>
          <a:prstGeom prst="line">
            <a:avLst/>
          </a:prstGeom>
          <a:ln w="15875">
            <a:tailEnd type="oval" w="sm" len="sm"/>
          </a:ln>
        </p:spPr>
        <p:style>
          <a:lnRef idx="3">
            <a:schemeClr val="dk1"/>
          </a:lnRef>
          <a:fillRef idx="0">
            <a:schemeClr val="dk1"/>
          </a:fillRef>
          <a:effectRef idx="2">
            <a:schemeClr val="dk1"/>
          </a:effectRef>
          <a:fontRef idx="minor">
            <a:schemeClr val="tx1"/>
          </a:fontRef>
        </p:style>
      </p:cxnSp>
      <p:cxnSp>
        <p:nvCxnSpPr>
          <p:cNvPr id="27" name="Straight Connector 26">
            <a:extLst>
              <a:ext uri="{FF2B5EF4-FFF2-40B4-BE49-F238E27FC236}">
                <a16:creationId xmlns:a16="http://schemas.microsoft.com/office/drawing/2014/main" id="{45F498FF-B016-6741-9716-5BADA04EF833}"/>
              </a:ext>
            </a:extLst>
          </p:cNvPr>
          <p:cNvCxnSpPr>
            <a:cxnSpLocks/>
          </p:cNvCxnSpPr>
          <p:nvPr/>
        </p:nvCxnSpPr>
        <p:spPr>
          <a:xfrm>
            <a:off x="2902489" y="2653738"/>
            <a:ext cx="937835" cy="0"/>
          </a:xfrm>
          <a:prstGeom prst="line">
            <a:avLst/>
          </a:prstGeom>
          <a:ln w="15875">
            <a:tailEnd type="oval" w="sm" len="sm"/>
          </a:ln>
        </p:spPr>
        <p:style>
          <a:lnRef idx="3">
            <a:schemeClr val="dk1"/>
          </a:lnRef>
          <a:fillRef idx="0">
            <a:schemeClr val="dk1"/>
          </a:fillRef>
          <a:effectRef idx="2">
            <a:schemeClr val="dk1"/>
          </a:effectRef>
          <a:fontRef idx="minor">
            <a:schemeClr val="tx1"/>
          </a:fontRef>
        </p:style>
      </p:cxnSp>
      <p:cxnSp>
        <p:nvCxnSpPr>
          <p:cNvPr id="28" name="Straight Connector 27">
            <a:extLst>
              <a:ext uri="{FF2B5EF4-FFF2-40B4-BE49-F238E27FC236}">
                <a16:creationId xmlns:a16="http://schemas.microsoft.com/office/drawing/2014/main" id="{CE5874F9-2EA7-5345-BB77-AC9AF1DD7225}"/>
              </a:ext>
            </a:extLst>
          </p:cNvPr>
          <p:cNvCxnSpPr>
            <a:cxnSpLocks/>
          </p:cNvCxnSpPr>
          <p:nvPr/>
        </p:nvCxnSpPr>
        <p:spPr>
          <a:xfrm>
            <a:off x="3840324" y="2655442"/>
            <a:ext cx="937835" cy="0"/>
          </a:xfrm>
          <a:prstGeom prst="line">
            <a:avLst/>
          </a:prstGeom>
          <a:ln w="15875">
            <a:tailEnd type="oval" w="sm" len="sm"/>
          </a:ln>
        </p:spPr>
        <p:style>
          <a:lnRef idx="3">
            <a:schemeClr val="dk1"/>
          </a:lnRef>
          <a:fillRef idx="0">
            <a:schemeClr val="dk1"/>
          </a:fillRef>
          <a:effectRef idx="2">
            <a:schemeClr val="dk1"/>
          </a:effectRef>
          <a:fontRef idx="minor">
            <a:schemeClr val="tx1"/>
          </a:fontRef>
        </p:style>
      </p:cxnSp>
      <p:cxnSp>
        <p:nvCxnSpPr>
          <p:cNvPr id="29" name="Straight Connector 28">
            <a:extLst>
              <a:ext uri="{FF2B5EF4-FFF2-40B4-BE49-F238E27FC236}">
                <a16:creationId xmlns:a16="http://schemas.microsoft.com/office/drawing/2014/main" id="{A7E7811B-AD76-754E-95B2-F9D36A107C1F}"/>
              </a:ext>
            </a:extLst>
          </p:cNvPr>
          <p:cNvCxnSpPr>
            <a:cxnSpLocks/>
          </p:cNvCxnSpPr>
          <p:nvPr/>
        </p:nvCxnSpPr>
        <p:spPr>
          <a:xfrm>
            <a:off x="4778159" y="2655442"/>
            <a:ext cx="937835" cy="0"/>
          </a:xfrm>
          <a:prstGeom prst="line">
            <a:avLst/>
          </a:prstGeom>
          <a:ln w="15875">
            <a:tailEnd type="oval" w="sm" len="sm"/>
          </a:ln>
        </p:spPr>
        <p:style>
          <a:lnRef idx="3">
            <a:schemeClr val="dk1"/>
          </a:lnRef>
          <a:fillRef idx="0">
            <a:schemeClr val="dk1"/>
          </a:fillRef>
          <a:effectRef idx="2">
            <a:schemeClr val="dk1"/>
          </a:effectRef>
          <a:fontRef idx="minor">
            <a:schemeClr val="tx1"/>
          </a:fontRef>
        </p:style>
      </p:cxnSp>
      <p:cxnSp>
        <p:nvCxnSpPr>
          <p:cNvPr id="30" name="Straight Connector 29">
            <a:extLst>
              <a:ext uri="{FF2B5EF4-FFF2-40B4-BE49-F238E27FC236}">
                <a16:creationId xmlns:a16="http://schemas.microsoft.com/office/drawing/2014/main" id="{084A6FF6-66E2-9F44-8F9E-F28BC74C3CB3}"/>
              </a:ext>
            </a:extLst>
          </p:cNvPr>
          <p:cNvCxnSpPr>
            <a:cxnSpLocks/>
          </p:cNvCxnSpPr>
          <p:nvPr/>
        </p:nvCxnSpPr>
        <p:spPr>
          <a:xfrm>
            <a:off x="5737584" y="2655442"/>
            <a:ext cx="937835" cy="0"/>
          </a:xfrm>
          <a:prstGeom prst="line">
            <a:avLst/>
          </a:prstGeom>
          <a:ln w="15875">
            <a:tailEnd type="oval" w="sm" len="sm"/>
          </a:ln>
        </p:spPr>
        <p:style>
          <a:lnRef idx="3">
            <a:schemeClr val="dk1"/>
          </a:lnRef>
          <a:fillRef idx="0">
            <a:schemeClr val="dk1"/>
          </a:fillRef>
          <a:effectRef idx="2">
            <a:schemeClr val="dk1"/>
          </a:effectRef>
          <a:fontRef idx="minor">
            <a:schemeClr val="tx1"/>
          </a:fontRef>
        </p:style>
      </p:cxnSp>
      <p:cxnSp>
        <p:nvCxnSpPr>
          <p:cNvPr id="31" name="Straight Connector 30">
            <a:extLst>
              <a:ext uri="{FF2B5EF4-FFF2-40B4-BE49-F238E27FC236}">
                <a16:creationId xmlns:a16="http://schemas.microsoft.com/office/drawing/2014/main" id="{B6D55836-2F3D-1F40-A19A-859DD5578BA4}"/>
              </a:ext>
            </a:extLst>
          </p:cNvPr>
          <p:cNvCxnSpPr>
            <a:cxnSpLocks/>
          </p:cNvCxnSpPr>
          <p:nvPr/>
        </p:nvCxnSpPr>
        <p:spPr>
          <a:xfrm>
            <a:off x="6675419" y="2655442"/>
            <a:ext cx="937835" cy="0"/>
          </a:xfrm>
          <a:prstGeom prst="line">
            <a:avLst/>
          </a:prstGeom>
          <a:ln w="15875">
            <a:tailEnd type="oval" w="sm" len="sm"/>
          </a:ln>
        </p:spPr>
        <p:style>
          <a:lnRef idx="3">
            <a:schemeClr val="dk1"/>
          </a:lnRef>
          <a:fillRef idx="0">
            <a:schemeClr val="dk1"/>
          </a:fillRef>
          <a:effectRef idx="2">
            <a:schemeClr val="dk1"/>
          </a:effectRef>
          <a:fontRef idx="minor">
            <a:schemeClr val="tx1"/>
          </a:fontRef>
        </p:style>
      </p:cxnSp>
      <p:cxnSp>
        <p:nvCxnSpPr>
          <p:cNvPr id="32" name="Straight Connector 31">
            <a:extLst>
              <a:ext uri="{FF2B5EF4-FFF2-40B4-BE49-F238E27FC236}">
                <a16:creationId xmlns:a16="http://schemas.microsoft.com/office/drawing/2014/main" id="{17E4CF99-4140-344B-B126-F446C57F9318}"/>
              </a:ext>
            </a:extLst>
          </p:cNvPr>
          <p:cNvCxnSpPr>
            <a:cxnSpLocks/>
          </p:cNvCxnSpPr>
          <p:nvPr/>
        </p:nvCxnSpPr>
        <p:spPr>
          <a:xfrm>
            <a:off x="7619930" y="2653738"/>
            <a:ext cx="937835" cy="0"/>
          </a:xfrm>
          <a:prstGeom prst="line">
            <a:avLst/>
          </a:prstGeom>
          <a:ln w="15875">
            <a:tailEnd type="oval" w="sm" len="sm"/>
          </a:ln>
        </p:spPr>
        <p:style>
          <a:lnRef idx="3">
            <a:schemeClr val="dk1"/>
          </a:lnRef>
          <a:fillRef idx="0">
            <a:schemeClr val="dk1"/>
          </a:fillRef>
          <a:effectRef idx="2">
            <a:schemeClr val="dk1"/>
          </a:effectRef>
          <a:fontRef idx="minor">
            <a:schemeClr val="tx1"/>
          </a:fontRef>
        </p:style>
      </p:cxnSp>
      <p:cxnSp>
        <p:nvCxnSpPr>
          <p:cNvPr id="33" name="Straight Connector 32">
            <a:extLst>
              <a:ext uri="{FF2B5EF4-FFF2-40B4-BE49-F238E27FC236}">
                <a16:creationId xmlns:a16="http://schemas.microsoft.com/office/drawing/2014/main" id="{BB361C88-F341-6D4D-A3A9-39E791A3D665}"/>
              </a:ext>
            </a:extLst>
          </p:cNvPr>
          <p:cNvCxnSpPr>
            <a:cxnSpLocks/>
          </p:cNvCxnSpPr>
          <p:nvPr/>
        </p:nvCxnSpPr>
        <p:spPr>
          <a:xfrm>
            <a:off x="8557765" y="2653738"/>
            <a:ext cx="937835" cy="0"/>
          </a:xfrm>
          <a:prstGeom prst="line">
            <a:avLst/>
          </a:prstGeom>
          <a:ln w="15875">
            <a:tailEnd type="oval" w="sm" len="sm"/>
          </a:ln>
        </p:spPr>
        <p:style>
          <a:lnRef idx="3">
            <a:schemeClr val="dk1"/>
          </a:lnRef>
          <a:fillRef idx="0">
            <a:schemeClr val="dk1"/>
          </a:fillRef>
          <a:effectRef idx="2">
            <a:schemeClr val="dk1"/>
          </a:effectRef>
          <a:fontRef idx="minor">
            <a:schemeClr val="tx1"/>
          </a:fontRef>
        </p:style>
      </p:cxnSp>
      <p:cxnSp>
        <p:nvCxnSpPr>
          <p:cNvPr id="34" name="Straight Connector 33">
            <a:extLst>
              <a:ext uri="{FF2B5EF4-FFF2-40B4-BE49-F238E27FC236}">
                <a16:creationId xmlns:a16="http://schemas.microsoft.com/office/drawing/2014/main" id="{1C59494C-85B1-D94A-AA69-5E61F03B9CD4}"/>
              </a:ext>
            </a:extLst>
          </p:cNvPr>
          <p:cNvCxnSpPr>
            <a:cxnSpLocks/>
          </p:cNvCxnSpPr>
          <p:nvPr/>
        </p:nvCxnSpPr>
        <p:spPr>
          <a:xfrm>
            <a:off x="9495600" y="2653738"/>
            <a:ext cx="937835" cy="0"/>
          </a:xfrm>
          <a:prstGeom prst="line">
            <a:avLst/>
          </a:prstGeom>
          <a:ln w="15875">
            <a:tailEnd type="oval" w="sm" len="sm"/>
          </a:ln>
        </p:spPr>
        <p:style>
          <a:lnRef idx="3">
            <a:schemeClr val="dk1"/>
          </a:lnRef>
          <a:fillRef idx="0">
            <a:schemeClr val="dk1"/>
          </a:fillRef>
          <a:effectRef idx="2">
            <a:schemeClr val="dk1"/>
          </a:effectRef>
          <a:fontRef idx="minor">
            <a:schemeClr val="tx1"/>
          </a:fontRef>
        </p:style>
      </p:cxnSp>
      <p:cxnSp>
        <p:nvCxnSpPr>
          <p:cNvPr id="35" name="Straight Connector 34">
            <a:extLst>
              <a:ext uri="{FF2B5EF4-FFF2-40B4-BE49-F238E27FC236}">
                <a16:creationId xmlns:a16="http://schemas.microsoft.com/office/drawing/2014/main" id="{B220496B-931C-724A-9A51-01E814AFF9BB}"/>
              </a:ext>
            </a:extLst>
          </p:cNvPr>
          <p:cNvCxnSpPr>
            <a:cxnSpLocks/>
          </p:cNvCxnSpPr>
          <p:nvPr/>
        </p:nvCxnSpPr>
        <p:spPr>
          <a:xfrm>
            <a:off x="1964654" y="3980030"/>
            <a:ext cx="937835" cy="0"/>
          </a:xfrm>
          <a:prstGeom prst="line">
            <a:avLst/>
          </a:prstGeom>
          <a:ln w="15875">
            <a:tailEnd type="oval" w="sm" len="sm"/>
          </a:ln>
        </p:spPr>
        <p:style>
          <a:lnRef idx="3">
            <a:schemeClr val="dk1"/>
          </a:lnRef>
          <a:fillRef idx="0">
            <a:schemeClr val="dk1"/>
          </a:fillRef>
          <a:effectRef idx="2">
            <a:schemeClr val="dk1"/>
          </a:effectRef>
          <a:fontRef idx="minor">
            <a:schemeClr val="tx1"/>
          </a:fontRef>
        </p:style>
      </p:cxnSp>
      <p:cxnSp>
        <p:nvCxnSpPr>
          <p:cNvPr id="36" name="Straight Connector 35">
            <a:extLst>
              <a:ext uri="{FF2B5EF4-FFF2-40B4-BE49-F238E27FC236}">
                <a16:creationId xmlns:a16="http://schemas.microsoft.com/office/drawing/2014/main" id="{4FE8505B-6442-0641-A7DC-DA0F3B14AEDA}"/>
              </a:ext>
            </a:extLst>
          </p:cNvPr>
          <p:cNvCxnSpPr>
            <a:cxnSpLocks/>
          </p:cNvCxnSpPr>
          <p:nvPr/>
        </p:nvCxnSpPr>
        <p:spPr>
          <a:xfrm>
            <a:off x="2902489" y="3980030"/>
            <a:ext cx="937835" cy="0"/>
          </a:xfrm>
          <a:prstGeom prst="line">
            <a:avLst/>
          </a:prstGeom>
          <a:ln w="15875">
            <a:tailEnd type="oval" w="sm" len="sm"/>
          </a:ln>
        </p:spPr>
        <p:style>
          <a:lnRef idx="3">
            <a:schemeClr val="dk1"/>
          </a:lnRef>
          <a:fillRef idx="0">
            <a:schemeClr val="dk1"/>
          </a:fillRef>
          <a:effectRef idx="2">
            <a:schemeClr val="dk1"/>
          </a:effectRef>
          <a:fontRef idx="minor">
            <a:schemeClr val="tx1"/>
          </a:fontRef>
        </p:style>
      </p:cxnSp>
      <p:cxnSp>
        <p:nvCxnSpPr>
          <p:cNvPr id="37" name="Straight Connector 36">
            <a:extLst>
              <a:ext uri="{FF2B5EF4-FFF2-40B4-BE49-F238E27FC236}">
                <a16:creationId xmlns:a16="http://schemas.microsoft.com/office/drawing/2014/main" id="{670572E7-5857-D446-8C05-AF41F3583AB5}"/>
              </a:ext>
            </a:extLst>
          </p:cNvPr>
          <p:cNvCxnSpPr>
            <a:cxnSpLocks/>
          </p:cNvCxnSpPr>
          <p:nvPr/>
        </p:nvCxnSpPr>
        <p:spPr>
          <a:xfrm>
            <a:off x="3840324" y="3981734"/>
            <a:ext cx="937835" cy="0"/>
          </a:xfrm>
          <a:prstGeom prst="line">
            <a:avLst/>
          </a:prstGeom>
          <a:ln w="15875">
            <a:tailEnd type="oval" w="sm" len="sm"/>
          </a:ln>
        </p:spPr>
        <p:style>
          <a:lnRef idx="3">
            <a:schemeClr val="dk1"/>
          </a:lnRef>
          <a:fillRef idx="0">
            <a:schemeClr val="dk1"/>
          </a:fillRef>
          <a:effectRef idx="2">
            <a:schemeClr val="dk1"/>
          </a:effectRef>
          <a:fontRef idx="minor">
            <a:schemeClr val="tx1"/>
          </a:fontRef>
        </p:style>
      </p:cxnSp>
      <p:cxnSp>
        <p:nvCxnSpPr>
          <p:cNvPr id="38" name="Straight Connector 37">
            <a:extLst>
              <a:ext uri="{FF2B5EF4-FFF2-40B4-BE49-F238E27FC236}">
                <a16:creationId xmlns:a16="http://schemas.microsoft.com/office/drawing/2014/main" id="{D73FDE4B-F9E0-1249-9CA8-E7C912D4E49D}"/>
              </a:ext>
            </a:extLst>
          </p:cNvPr>
          <p:cNvCxnSpPr>
            <a:cxnSpLocks/>
          </p:cNvCxnSpPr>
          <p:nvPr/>
        </p:nvCxnSpPr>
        <p:spPr>
          <a:xfrm>
            <a:off x="4778159" y="3981734"/>
            <a:ext cx="937835" cy="0"/>
          </a:xfrm>
          <a:prstGeom prst="line">
            <a:avLst/>
          </a:prstGeom>
          <a:ln w="15875">
            <a:tailEnd type="oval" w="sm" len="sm"/>
          </a:ln>
        </p:spPr>
        <p:style>
          <a:lnRef idx="3">
            <a:schemeClr val="dk1"/>
          </a:lnRef>
          <a:fillRef idx="0">
            <a:schemeClr val="dk1"/>
          </a:fillRef>
          <a:effectRef idx="2">
            <a:schemeClr val="dk1"/>
          </a:effectRef>
          <a:fontRef idx="minor">
            <a:schemeClr val="tx1"/>
          </a:fontRef>
        </p:style>
      </p:cxnSp>
      <p:cxnSp>
        <p:nvCxnSpPr>
          <p:cNvPr id="39" name="Straight Connector 38">
            <a:extLst>
              <a:ext uri="{FF2B5EF4-FFF2-40B4-BE49-F238E27FC236}">
                <a16:creationId xmlns:a16="http://schemas.microsoft.com/office/drawing/2014/main" id="{81BD3316-89BB-A74B-BE1B-99D874A4A545}"/>
              </a:ext>
            </a:extLst>
          </p:cNvPr>
          <p:cNvCxnSpPr>
            <a:cxnSpLocks/>
          </p:cNvCxnSpPr>
          <p:nvPr/>
        </p:nvCxnSpPr>
        <p:spPr>
          <a:xfrm>
            <a:off x="5737584" y="3981734"/>
            <a:ext cx="937835" cy="0"/>
          </a:xfrm>
          <a:prstGeom prst="line">
            <a:avLst/>
          </a:prstGeom>
          <a:ln w="15875">
            <a:tailEnd type="oval" w="sm" len="sm"/>
          </a:ln>
        </p:spPr>
        <p:style>
          <a:lnRef idx="3">
            <a:schemeClr val="dk1"/>
          </a:lnRef>
          <a:fillRef idx="0">
            <a:schemeClr val="dk1"/>
          </a:fillRef>
          <a:effectRef idx="2">
            <a:schemeClr val="dk1"/>
          </a:effectRef>
          <a:fontRef idx="minor">
            <a:schemeClr val="tx1"/>
          </a:fontRef>
        </p:style>
      </p:cxnSp>
      <p:cxnSp>
        <p:nvCxnSpPr>
          <p:cNvPr id="40" name="Straight Connector 39">
            <a:extLst>
              <a:ext uri="{FF2B5EF4-FFF2-40B4-BE49-F238E27FC236}">
                <a16:creationId xmlns:a16="http://schemas.microsoft.com/office/drawing/2014/main" id="{A10025CF-D251-484E-9C2C-EC09CB51CDEE}"/>
              </a:ext>
            </a:extLst>
          </p:cNvPr>
          <p:cNvCxnSpPr>
            <a:cxnSpLocks/>
          </p:cNvCxnSpPr>
          <p:nvPr/>
        </p:nvCxnSpPr>
        <p:spPr>
          <a:xfrm>
            <a:off x="6675419" y="3981734"/>
            <a:ext cx="937835" cy="0"/>
          </a:xfrm>
          <a:prstGeom prst="line">
            <a:avLst/>
          </a:prstGeom>
          <a:ln w="15875">
            <a:tailEnd type="oval" w="sm" len="sm"/>
          </a:ln>
        </p:spPr>
        <p:style>
          <a:lnRef idx="3">
            <a:schemeClr val="dk1"/>
          </a:lnRef>
          <a:fillRef idx="0">
            <a:schemeClr val="dk1"/>
          </a:fillRef>
          <a:effectRef idx="2">
            <a:schemeClr val="dk1"/>
          </a:effectRef>
          <a:fontRef idx="minor">
            <a:schemeClr val="tx1"/>
          </a:fontRef>
        </p:style>
      </p:cxnSp>
      <p:cxnSp>
        <p:nvCxnSpPr>
          <p:cNvPr id="41" name="Straight Connector 40">
            <a:extLst>
              <a:ext uri="{FF2B5EF4-FFF2-40B4-BE49-F238E27FC236}">
                <a16:creationId xmlns:a16="http://schemas.microsoft.com/office/drawing/2014/main" id="{C67E248A-9294-154B-83A5-7CABA9DCC2CC}"/>
              </a:ext>
            </a:extLst>
          </p:cNvPr>
          <p:cNvCxnSpPr>
            <a:cxnSpLocks/>
          </p:cNvCxnSpPr>
          <p:nvPr/>
        </p:nvCxnSpPr>
        <p:spPr>
          <a:xfrm>
            <a:off x="7619930" y="3980030"/>
            <a:ext cx="937835" cy="0"/>
          </a:xfrm>
          <a:prstGeom prst="line">
            <a:avLst/>
          </a:prstGeom>
          <a:ln w="15875">
            <a:tailEnd type="oval" w="sm" len="sm"/>
          </a:ln>
        </p:spPr>
        <p:style>
          <a:lnRef idx="3">
            <a:schemeClr val="dk1"/>
          </a:lnRef>
          <a:fillRef idx="0">
            <a:schemeClr val="dk1"/>
          </a:fillRef>
          <a:effectRef idx="2">
            <a:schemeClr val="dk1"/>
          </a:effectRef>
          <a:fontRef idx="minor">
            <a:schemeClr val="tx1"/>
          </a:fontRef>
        </p:style>
      </p:cxnSp>
      <p:cxnSp>
        <p:nvCxnSpPr>
          <p:cNvPr id="42" name="Straight Connector 41">
            <a:extLst>
              <a:ext uri="{FF2B5EF4-FFF2-40B4-BE49-F238E27FC236}">
                <a16:creationId xmlns:a16="http://schemas.microsoft.com/office/drawing/2014/main" id="{6AD08466-478C-0F47-B3D8-6EFA121AD33A}"/>
              </a:ext>
            </a:extLst>
          </p:cNvPr>
          <p:cNvCxnSpPr>
            <a:cxnSpLocks/>
          </p:cNvCxnSpPr>
          <p:nvPr/>
        </p:nvCxnSpPr>
        <p:spPr>
          <a:xfrm>
            <a:off x="8557765" y="3980030"/>
            <a:ext cx="937835" cy="0"/>
          </a:xfrm>
          <a:prstGeom prst="line">
            <a:avLst/>
          </a:prstGeom>
          <a:ln w="15875">
            <a:tailEnd type="oval" w="sm" len="sm"/>
          </a:ln>
        </p:spPr>
        <p:style>
          <a:lnRef idx="3">
            <a:schemeClr val="dk1"/>
          </a:lnRef>
          <a:fillRef idx="0">
            <a:schemeClr val="dk1"/>
          </a:fillRef>
          <a:effectRef idx="2">
            <a:schemeClr val="dk1"/>
          </a:effectRef>
          <a:fontRef idx="minor">
            <a:schemeClr val="tx1"/>
          </a:fontRef>
        </p:style>
      </p:cxnSp>
      <p:cxnSp>
        <p:nvCxnSpPr>
          <p:cNvPr id="43" name="Straight Connector 42">
            <a:extLst>
              <a:ext uri="{FF2B5EF4-FFF2-40B4-BE49-F238E27FC236}">
                <a16:creationId xmlns:a16="http://schemas.microsoft.com/office/drawing/2014/main" id="{838CA2B2-67BB-EC4A-B192-AC5D99FA0958}"/>
              </a:ext>
            </a:extLst>
          </p:cNvPr>
          <p:cNvCxnSpPr>
            <a:cxnSpLocks/>
          </p:cNvCxnSpPr>
          <p:nvPr/>
        </p:nvCxnSpPr>
        <p:spPr>
          <a:xfrm>
            <a:off x="9495600" y="3980030"/>
            <a:ext cx="937835" cy="0"/>
          </a:xfrm>
          <a:prstGeom prst="line">
            <a:avLst/>
          </a:prstGeom>
          <a:ln w="15875">
            <a:tailEnd type="oval" w="sm" len="sm"/>
          </a:ln>
        </p:spPr>
        <p:style>
          <a:lnRef idx="3">
            <a:schemeClr val="dk1"/>
          </a:lnRef>
          <a:fillRef idx="0">
            <a:schemeClr val="dk1"/>
          </a:fillRef>
          <a:effectRef idx="2">
            <a:schemeClr val="dk1"/>
          </a:effectRef>
          <a:fontRef idx="minor">
            <a:schemeClr val="tx1"/>
          </a:fontRef>
        </p:style>
      </p:cxnSp>
      <p:cxnSp>
        <p:nvCxnSpPr>
          <p:cNvPr id="44" name="Straight Connector 43">
            <a:extLst>
              <a:ext uri="{FF2B5EF4-FFF2-40B4-BE49-F238E27FC236}">
                <a16:creationId xmlns:a16="http://schemas.microsoft.com/office/drawing/2014/main" id="{059015D3-52D8-684C-88AA-75293CD58FE1}"/>
              </a:ext>
            </a:extLst>
          </p:cNvPr>
          <p:cNvCxnSpPr>
            <a:cxnSpLocks/>
          </p:cNvCxnSpPr>
          <p:nvPr/>
        </p:nvCxnSpPr>
        <p:spPr>
          <a:xfrm>
            <a:off x="1964654" y="5302203"/>
            <a:ext cx="937835" cy="0"/>
          </a:xfrm>
          <a:prstGeom prst="line">
            <a:avLst/>
          </a:prstGeom>
          <a:ln w="15875">
            <a:tailEnd type="oval" w="sm" len="sm"/>
          </a:ln>
        </p:spPr>
        <p:style>
          <a:lnRef idx="3">
            <a:schemeClr val="dk1"/>
          </a:lnRef>
          <a:fillRef idx="0">
            <a:schemeClr val="dk1"/>
          </a:fillRef>
          <a:effectRef idx="2">
            <a:schemeClr val="dk1"/>
          </a:effectRef>
          <a:fontRef idx="minor">
            <a:schemeClr val="tx1"/>
          </a:fontRef>
        </p:style>
      </p:cxnSp>
      <p:cxnSp>
        <p:nvCxnSpPr>
          <p:cNvPr id="45" name="Straight Connector 44">
            <a:extLst>
              <a:ext uri="{FF2B5EF4-FFF2-40B4-BE49-F238E27FC236}">
                <a16:creationId xmlns:a16="http://schemas.microsoft.com/office/drawing/2014/main" id="{ECE7383D-4A7E-BC4B-8C30-C926E1507C9F}"/>
              </a:ext>
            </a:extLst>
          </p:cNvPr>
          <p:cNvCxnSpPr>
            <a:cxnSpLocks/>
          </p:cNvCxnSpPr>
          <p:nvPr/>
        </p:nvCxnSpPr>
        <p:spPr>
          <a:xfrm>
            <a:off x="2902489" y="5302203"/>
            <a:ext cx="937835" cy="0"/>
          </a:xfrm>
          <a:prstGeom prst="line">
            <a:avLst/>
          </a:prstGeom>
          <a:ln w="15875">
            <a:tailEnd type="oval" w="sm" len="sm"/>
          </a:ln>
        </p:spPr>
        <p:style>
          <a:lnRef idx="3">
            <a:schemeClr val="dk1"/>
          </a:lnRef>
          <a:fillRef idx="0">
            <a:schemeClr val="dk1"/>
          </a:fillRef>
          <a:effectRef idx="2">
            <a:schemeClr val="dk1"/>
          </a:effectRef>
          <a:fontRef idx="minor">
            <a:schemeClr val="tx1"/>
          </a:fontRef>
        </p:style>
      </p:cxnSp>
      <p:cxnSp>
        <p:nvCxnSpPr>
          <p:cNvPr id="46" name="Straight Connector 45">
            <a:extLst>
              <a:ext uri="{FF2B5EF4-FFF2-40B4-BE49-F238E27FC236}">
                <a16:creationId xmlns:a16="http://schemas.microsoft.com/office/drawing/2014/main" id="{ABA769A6-324D-474E-BB17-ADDDAC03481C}"/>
              </a:ext>
            </a:extLst>
          </p:cNvPr>
          <p:cNvCxnSpPr>
            <a:cxnSpLocks/>
          </p:cNvCxnSpPr>
          <p:nvPr/>
        </p:nvCxnSpPr>
        <p:spPr>
          <a:xfrm>
            <a:off x="3840324" y="5303907"/>
            <a:ext cx="937835" cy="0"/>
          </a:xfrm>
          <a:prstGeom prst="line">
            <a:avLst/>
          </a:prstGeom>
          <a:ln w="15875">
            <a:tailEnd type="oval" w="sm" len="sm"/>
          </a:ln>
        </p:spPr>
        <p:style>
          <a:lnRef idx="3">
            <a:schemeClr val="dk1"/>
          </a:lnRef>
          <a:fillRef idx="0">
            <a:schemeClr val="dk1"/>
          </a:fillRef>
          <a:effectRef idx="2">
            <a:schemeClr val="dk1"/>
          </a:effectRef>
          <a:fontRef idx="minor">
            <a:schemeClr val="tx1"/>
          </a:fontRef>
        </p:style>
      </p:cxnSp>
      <p:cxnSp>
        <p:nvCxnSpPr>
          <p:cNvPr id="47" name="Straight Connector 46">
            <a:extLst>
              <a:ext uri="{FF2B5EF4-FFF2-40B4-BE49-F238E27FC236}">
                <a16:creationId xmlns:a16="http://schemas.microsoft.com/office/drawing/2014/main" id="{DD0B2943-540B-984E-B71A-7C107A9B8B9B}"/>
              </a:ext>
            </a:extLst>
          </p:cNvPr>
          <p:cNvCxnSpPr>
            <a:cxnSpLocks/>
          </p:cNvCxnSpPr>
          <p:nvPr/>
        </p:nvCxnSpPr>
        <p:spPr>
          <a:xfrm>
            <a:off x="4778159" y="5303907"/>
            <a:ext cx="937835" cy="0"/>
          </a:xfrm>
          <a:prstGeom prst="line">
            <a:avLst/>
          </a:prstGeom>
          <a:ln w="15875">
            <a:tailEnd type="oval" w="sm" len="sm"/>
          </a:ln>
        </p:spPr>
        <p:style>
          <a:lnRef idx="3">
            <a:schemeClr val="dk1"/>
          </a:lnRef>
          <a:fillRef idx="0">
            <a:schemeClr val="dk1"/>
          </a:fillRef>
          <a:effectRef idx="2">
            <a:schemeClr val="dk1"/>
          </a:effectRef>
          <a:fontRef idx="minor">
            <a:schemeClr val="tx1"/>
          </a:fontRef>
        </p:style>
      </p:cxnSp>
      <p:cxnSp>
        <p:nvCxnSpPr>
          <p:cNvPr id="48" name="Straight Connector 47">
            <a:extLst>
              <a:ext uri="{FF2B5EF4-FFF2-40B4-BE49-F238E27FC236}">
                <a16:creationId xmlns:a16="http://schemas.microsoft.com/office/drawing/2014/main" id="{AAC77801-99D1-5B4E-8C55-D83A91D65FFD}"/>
              </a:ext>
            </a:extLst>
          </p:cNvPr>
          <p:cNvCxnSpPr>
            <a:cxnSpLocks/>
          </p:cNvCxnSpPr>
          <p:nvPr/>
        </p:nvCxnSpPr>
        <p:spPr>
          <a:xfrm>
            <a:off x="5737584" y="5303907"/>
            <a:ext cx="937835" cy="0"/>
          </a:xfrm>
          <a:prstGeom prst="line">
            <a:avLst/>
          </a:prstGeom>
          <a:ln w="15875">
            <a:tailEnd type="oval" w="sm" len="sm"/>
          </a:ln>
        </p:spPr>
        <p:style>
          <a:lnRef idx="3">
            <a:schemeClr val="dk1"/>
          </a:lnRef>
          <a:fillRef idx="0">
            <a:schemeClr val="dk1"/>
          </a:fillRef>
          <a:effectRef idx="2">
            <a:schemeClr val="dk1"/>
          </a:effectRef>
          <a:fontRef idx="minor">
            <a:schemeClr val="tx1"/>
          </a:fontRef>
        </p:style>
      </p:cxnSp>
      <p:cxnSp>
        <p:nvCxnSpPr>
          <p:cNvPr id="49" name="Straight Connector 48">
            <a:extLst>
              <a:ext uri="{FF2B5EF4-FFF2-40B4-BE49-F238E27FC236}">
                <a16:creationId xmlns:a16="http://schemas.microsoft.com/office/drawing/2014/main" id="{BB39F1B0-57DB-3C4D-A5CB-EA3A42FB46C7}"/>
              </a:ext>
            </a:extLst>
          </p:cNvPr>
          <p:cNvCxnSpPr>
            <a:cxnSpLocks/>
          </p:cNvCxnSpPr>
          <p:nvPr/>
        </p:nvCxnSpPr>
        <p:spPr>
          <a:xfrm>
            <a:off x="6675419" y="5303907"/>
            <a:ext cx="937835" cy="0"/>
          </a:xfrm>
          <a:prstGeom prst="line">
            <a:avLst/>
          </a:prstGeom>
          <a:ln w="15875">
            <a:tailEnd type="oval" w="sm" len="sm"/>
          </a:ln>
        </p:spPr>
        <p:style>
          <a:lnRef idx="3">
            <a:schemeClr val="dk1"/>
          </a:lnRef>
          <a:fillRef idx="0">
            <a:schemeClr val="dk1"/>
          </a:fillRef>
          <a:effectRef idx="2">
            <a:schemeClr val="dk1"/>
          </a:effectRef>
          <a:fontRef idx="minor">
            <a:schemeClr val="tx1"/>
          </a:fontRef>
        </p:style>
      </p:cxnSp>
      <p:cxnSp>
        <p:nvCxnSpPr>
          <p:cNvPr id="50" name="Straight Connector 49">
            <a:extLst>
              <a:ext uri="{FF2B5EF4-FFF2-40B4-BE49-F238E27FC236}">
                <a16:creationId xmlns:a16="http://schemas.microsoft.com/office/drawing/2014/main" id="{0D4D507B-68DA-9345-BD76-D6736F2A3334}"/>
              </a:ext>
            </a:extLst>
          </p:cNvPr>
          <p:cNvCxnSpPr>
            <a:cxnSpLocks/>
          </p:cNvCxnSpPr>
          <p:nvPr/>
        </p:nvCxnSpPr>
        <p:spPr>
          <a:xfrm>
            <a:off x="7619930" y="5302203"/>
            <a:ext cx="937835" cy="0"/>
          </a:xfrm>
          <a:prstGeom prst="line">
            <a:avLst/>
          </a:prstGeom>
          <a:ln w="15875">
            <a:tailEnd type="oval" w="sm" len="sm"/>
          </a:ln>
        </p:spPr>
        <p:style>
          <a:lnRef idx="3">
            <a:schemeClr val="dk1"/>
          </a:lnRef>
          <a:fillRef idx="0">
            <a:schemeClr val="dk1"/>
          </a:fillRef>
          <a:effectRef idx="2">
            <a:schemeClr val="dk1"/>
          </a:effectRef>
          <a:fontRef idx="minor">
            <a:schemeClr val="tx1"/>
          </a:fontRef>
        </p:style>
      </p:cxnSp>
      <p:cxnSp>
        <p:nvCxnSpPr>
          <p:cNvPr id="51" name="Straight Connector 50">
            <a:extLst>
              <a:ext uri="{FF2B5EF4-FFF2-40B4-BE49-F238E27FC236}">
                <a16:creationId xmlns:a16="http://schemas.microsoft.com/office/drawing/2014/main" id="{37DC5A85-F804-034B-9092-817CF81F4515}"/>
              </a:ext>
            </a:extLst>
          </p:cNvPr>
          <p:cNvCxnSpPr>
            <a:cxnSpLocks/>
          </p:cNvCxnSpPr>
          <p:nvPr/>
        </p:nvCxnSpPr>
        <p:spPr>
          <a:xfrm>
            <a:off x="8557765" y="5302203"/>
            <a:ext cx="937835" cy="0"/>
          </a:xfrm>
          <a:prstGeom prst="line">
            <a:avLst/>
          </a:prstGeom>
          <a:ln w="15875">
            <a:tailEnd type="oval" w="sm" len="sm"/>
          </a:ln>
        </p:spPr>
        <p:style>
          <a:lnRef idx="3">
            <a:schemeClr val="dk1"/>
          </a:lnRef>
          <a:fillRef idx="0">
            <a:schemeClr val="dk1"/>
          </a:fillRef>
          <a:effectRef idx="2">
            <a:schemeClr val="dk1"/>
          </a:effectRef>
          <a:fontRef idx="minor">
            <a:schemeClr val="tx1"/>
          </a:fontRef>
        </p:style>
      </p:cxnSp>
      <p:cxnSp>
        <p:nvCxnSpPr>
          <p:cNvPr id="52" name="Straight Connector 51">
            <a:extLst>
              <a:ext uri="{FF2B5EF4-FFF2-40B4-BE49-F238E27FC236}">
                <a16:creationId xmlns:a16="http://schemas.microsoft.com/office/drawing/2014/main" id="{B18C7365-A431-994B-9660-95877514529B}"/>
              </a:ext>
            </a:extLst>
          </p:cNvPr>
          <p:cNvCxnSpPr>
            <a:cxnSpLocks/>
          </p:cNvCxnSpPr>
          <p:nvPr/>
        </p:nvCxnSpPr>
        <p:spPr>
          <a:xfrm>
            <a:off x="9495600" y="5302203"/>
            <a:ext cx="937835" cy="0"/>
          </a:xfrm>
          <a:prstGeom prst="line">
            <a:avLst/>
          </a:prstGeom>
          <a:ln w="15875">
            <a:tailEnd type="oval" w="sm" len="sm"/>
          </a:ln>
        </p:spPr>
        <p:style>
          <a:lnRef idx="3">
            <a:schemeClr val="dk1"/>
          </a:lnRef>
          <a:fillRef idx="0">
            <a:schemeClr val="dk1"/>
          </a:fillRef>
          <a:effectRef idx="2">
            <a:schemeClr val="dk1"/>
          </a:effectRef>
          <a:fontRef idx="minor">
            <a:schemeClr val="tx1"/>
          </a:fontRef>
        </p:style>
      </p:cxnSp>
      <p:sp>
        <p:nvSpPr>
          <p:cNvPr id="15" name="TextBox 14">
            <a:extLst>
              <a:ext uri="{FF2B5EF4-FFF2-40B4-BE49-F238E27FC236}">
                <a16:creationId xmlns:a16="http://schemas.microsoft.com/office/drawing/2014/main" id="{337D933A-4A03-F644-AA20-CABE761F8524}"/>
              </a:ext>
            </a:extLst>
          </p:cNvPr>
          <p:cNvSpPr txBox="1"/>
          <p:nvPr/>
        </p:nvSpPr>
        <p:spPr>
          <a:xfrm>
            <a:off x="2655353" y="1082725"/>
            <a:ext cx="556054" cy="307777"/>
          </a:xfrm>
          <a:prstGeom prst="rect">
            <a:avLst/>
          </a:prstGeom>
          <a:noFill/>
        </p:spPr>
        <p:txBody>
          <a:bodyPr wrap="square" rtlCol="0">
            <a:spAutoFit/>
          </a:bodyPr>
          <a:lstStyle/>
          <a:p>
            <a:r>
              <a:rPr lang="en-US" sz="1400" dirty="0"/>
              <a:t>100</a:t>
            </a:r>
          </a:p>
        </p:txBody>
      </p:sp>
      <p:sp>
        <p:nvSpPr>
          <p:cNvPr id="53" name="TextBox 52">
            <a:extLst>
              <a:ext uri="{FF2B5EF4-FFF2-40B4-BE49-F238E27FC236}">
                <a16:creationId xmlns:a16="http://schemas.microsoft.com/office/drawing/2014/main" id="{7101A284-E52D-974D-8E46-8E170F5D39DD}"/>
              </a:ext>
            </a:extLst>
          </p:cNvPr>
          <p:cNvSpPr txBox="1"/>
          <p:nvPr/>
        </p:nvSpPr>
        <p:spPr>
          <a:xfrm>
            <a:off x="3599368" y="1082724"/>
            <a:ext cx="556054" cy="307777"/>
          </a:xfrm>
          <a:prstGeom prst="rect">
            <a:avLst/>
          </a:prstGeom>
          <a:noFill/>
        </p:spPr>
        <p:txBody>
          <a:bodyPr wrap="square" rtlCol="0">
            <a:spAutoFit/>
          </a:bodyPr>
          <a:lstStyle/>
          <a:p>
            <a:r>
              <a:rPr lang="en-US" sz="1400" dirty="0"/>
              <a:t>200</a:t>
            </a:r>
          </a:p>
        </p:txBody>
      </p:sp>
      <p:sp>
        <p:nvSpPr>
          <p:cNvPr id="54" name="TextBox 53">
            <a:extLst>
              <a:ext uri="{FF2B5EF4-FFF2-40B4-BE49-F238E27FC236}">
                <a16:creationId xmlns:a16="http://schemas.microsoft.com/office/drawing/2014/main" id="{5DB3FB82-1EB4-E946-B2AC-12ED30254EF7}"/>
              </a:ext>
            </a:extLst>
          </p:cNvPr>
          <p:cNvSpPr txBox="1"/>
          <p:nvPr/>
        </p:nvSpPr>
        <p:spPr>
          <a:xfrm>
            <a:off x="4543383" y="1100685"/>
            <a:ext cx="556054" cy="307777"/>
          </a:xfrm>
          <a:prstGeom prst="rect">
            <a:avLst/>
          </a:prstGeom>
          <a:noFill/>
        </p:spPr>
        <p:txBody>
          <a:bodyPr wrap="square" rtlCol="0">
            <a:spAutoFit/>
          </a:bodyPr>
          <a:lstStyle/>
          <a:p>
            <a:r>
              <a:rPr lang="en-US" sz="1400" dirty="0"/>
              <a:t>300</a:t>
            </a:r>
          </a:p>
        </p:txBody>
      </p:sp>
      <p:sp>
        <p:nvSpPr>
          <p:cNvPr id="55" name="TextBox 54">
            <a:extLst>
              <a:ext uri="{FF2B5EF4-FFF2-40B4-BE49-F238E27FC236}">
                <a16:creationId xmlns:a16="http://schemas.microsoft.com/office/drawing/2014/main" id="{B54EED0D-CB65-9E45-B22C-9697AA930FDC}"/>
              </a:ext>
            </a:extLst>
          </p:cNvPr>
          <p:cNvSpPr txBox="1"/>
          <p:nvPr/>
        </p:nvSpPr>
        <p:spPr>
          <a:xfrm>
            <a:off x="5487398" y="1087184"/>
            <a:ext cx="556054" cy="307777"/>
          </a:xfrm>
          <a:prstGeom prst="rect">
            <a:avLst/>
          </a:prstGeom>
          <a:noFill/>
        </p:spPr>
        <p:txBody>
          <a:bodyPr wrap="square" rtlCol="0">
            <a:spAutoFit/>
          </a:bodyPr>
          <a:lstStyle/>
          <a:p>
            <a:r>
              <a:rPr lang="en-US" sz="1400" dirty="0"/>
              <a:t>400</a:t>
            </a:r>
          </a:p>
        </p:txBody>
      </p:sp>
      <p:sp>
        <p:nvSpPr>
          <p:cNvPr id="56" name="TextBox 55">
            <a:extLst>
              <a:ext uri="{FF2B5EF4-FFF2-40B4-BE49-F238E27FC236}">
                <a16:creationId xmlns:a16="http://schemas.microsoft.com/office/drawing/2014/main" id="{7B45FFC1-9175-FA46-8D89-DFBC17426788}"/>
              </a:ext>
            </a:extLst>
          </p:cNvPr>
          <p:cNvSpPr txBox="1"/>
          <p:nvPr/>
        </p:nvSpPr>
        <p:spPr>
          <a:xfrm>
            <a:off x="6431413" y="1100685"/>
            <a:ext cx="556054" cy="307777"/>
          </a:xfrm>
          <a:prstGeom prst="rect">
            <a:avLst/>
          </a:prstGeom>
          <a:noFill/>
        </p:spPr>
        <p:txBody>
          <a:bodyPr wrap="square" rtlCol="0">
            <a:spAutoFit/>
          </a:bodyPr>
          <a:lstStyle/>
          <a:p>
            <a:r>
              <a:rPr lang="en-US" sz="1400" dirty="0"/>
              <a:t>500</a:t>
            </a:r>
          </a:p>
        </p:txBody>
      </p:sp>
      <p:sp>
        <p:nvSpPr>
          <p:cNvPr id="57" name="TextBox 56">
            <a:extLst>
              <a:ext uri="{FF2B5EF4-FFF2-40B4-BE49-F238E27FC236}">
                <a16:creationId xmlns:a16="http://schemas.microsoft.com/office/drawing/2014/main" id="{C24977C3-ECBA-584D-9738-B6ED4DE9B129}"/>
              </a:ext>
            </a:extLst>
          </p:cNvPr>
          <p:cNvSpPr txBox="1"/>
          <p:nvPr/>
        </p:nvSpPr>
        <p:spPr>
          <a:xfrm>
            <a:off x="7375428" y="1081576"/>
            <a:ext cx="556054" cy="307777"/>
          </a:xfrm>
          <a:prstGeom prst="rect">
            <a:avLst/>
          </a:prstGeom>
          <a:noFill/>
        </p:spPr>
        <p:txBody>
          <a:bodyPr wrap="square" rtlCol="0">
            <a:spAutoFit/>
          </a:bodyPr>
          <a:lstStyle/>
          <a:p>
            <a:r>
              <a:rPr lang="en-US" sz="1400" dirty="0"/>
              <a:t>600</a:t>
            </a:r>
          </a:p>
        </p:txBody>
      </p:sp>
      <p:sp>
        <p:nvSpPr>
          <p:cNvPr id="58" name="TextBox 57">
            <a:extLst>
              <a:ext uri="{FF2B5EF4-FFF2-40B4-BE49-F238E27FC236}">
                <a16:creationId xmlns:a16="http://schemas.microsoft.com/office/drawing/2014/main" id="{15796C0F-3028-074F-B301-9F7C6496AB8A}"/>
              </a:ext>
            </a:extLst>
          </p:cNvPr>
          <p:cNvSpPr txBox="1"/>
          <p:nvPr/>
        </p:nvSpPr>
        <p:spPr>
          <a:xfrm>
            <a:off x="8319443" y="1098389"/>
            <a:ext cx="556054" cy="307777"/>
          </a:xfrm>
          <a:prstGeom prst="rect">
            <a:avLst/>
          </a:prstGeom>
          <a:noFill/>
        </p:spPr>
        <p:txBody>
          <a:bodyPr wrap="square" rtlCol="0">
            <a:spAutoFit/>
          </a:bodyPr>
          <a:lstStyle/>
          <a:p>
            <a:r>
              <a:rPr lang="en-US" sz="1400" dirty="0"/>
              <a:t>700</a:t>
            </a:r>
          </a:p>
        </p:txBody>
      </p:sp>
      <p:sp>
        <p:nvSpPr>
          <p:cNvPr id="59" name="TextBox 58">
            <a:extLst>
              <a:ext uri="{FF2B5EF4-FFF2-40B4-BE49-F238E27FC236}">
                <a16:creationId xmlns:a16="http://schemas.microsoft.com/office/drawing/2014/main" id="{AF425FE1-522F-E644-A317-2F518F902C7F}"/>
              </a:ext>
            </a:extLst>
          </p:cNvPr>
          <p:cNvSpPr txBox="1"/>
          <p:nvPr/>
        </p:nvSpPr>
        <p:spPr>
          <a:xfrm>
            <a:off x="9263458" y="1098388"/>
            <a:ext cx="556054" cy="307777"/>
          </a:xfrm>
          <a:prstGeom prst="rect">
            <a:avLst/>
          </a:prstGeom>
          <a:noFill/>
        </p:spPr>
        <p:txBody>
          <a:bodyPr wrap="square" rtlCol="0">
            <a:spAutoFit/>
          </a:bodyPr>
          <a:lstStyle/>
          <a:p>
            <a:r>
              <a:rPr lang="en-US" sz="1400" dirty="0"/>
              <a:t>800</a:t>
            </a:r>
          </a:p>
        </p:txBody>
      </p:sp>
      <p:sp>
        <p:nvSpPr>
          <p:cNvPr id="63" name="Rectangle 62">
            <a:extLst>
              <a:ext uri="{FF2B5EF4-FFF2-40B4-BE49-F238E27FC236}">
                <a16:creationId xmlns:a16="http://schemas.microsoft.com/office/drawing/2014/main" id="{3645AE58-15F0-5F40-B1F0-4BAF1E515491}"/>
              </a:ext>
            </a:extLst>
          </p:cNvPr>
          <p:cNvSpPr/>
          <p:nvPr/>
        </p:nvSpPr>
        <p:spPr>
          <a:xfrm>
            <a:off x="2902489" y="3084521"/>
            <a:ext cx="937835" cy="895509"/>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25789120-A3F5-9E48-88C3-569CAC57876D}"/>
              </a:ext>
            </a:extLst>
          </p:cNvPr>
          <p:cNvSpPr/>
          <p:nvPr/>
        </p:nvSpPr>
        <p:spPr>
          <a:xfrm>
            <a:off x="3840324" y="4404989"/>
            <a:ext cx="937835" cy="895509"/>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5D64BA99-332F-9A49-BDB3-7768D601D6A1}"/>
              </a:ext>
            </a:extLst>
          </p:cNvPr>
          <p:cNvSpPr/>
          <p:nvPr/>
        </p:nvSpPr>
        <p:spPr>
          <a:xfrm>
            <a:off x="1970831" y="1758229"/>
            <a:ext cx="937835" cy="895509"/>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7" name="Straight Connector 66">
            <a:extLst>
              <a:ext uri="{FF2B5EF4-FFF2-40B4-BE49-F238E27FC236}">
                <a16:creationId xmlns:a16="http://schemas.microsoft.com/office/drawing/2014/main" id="{220077FC-93E9-AF40-967B-6D4052B00991}"/>
              </a:ext>
            </a:extLst>
          </p:cNvPr>
          <p:cNvCxnSpPr>
            <a:cxnSpLocks/>
          </p:cNvCxnSpPr>
          <p:nvPr/>
        </p:nvCxnSpPr>
        <p:spPr>
          <a:xfrm flipV="1">
            <a:off x="4309241" y="1406165"/>
            <a:ext cx="0" cy="1247573"/>
          </a:xfrm>
          <a:prstGeom prst="line">
            <a:avLst/>
          </a:prstGeom>
          <a:ln>
            <a:solidFill>
              <a:srgbClr val="FF0000"/>
            </a:solidFill>
          </a:ln>
        </p:spPr>
        <p:style>
          <a:lnRef idx="2">
            <a:schemeClr val="dk1"/>
          </a:lnRef>
          <a:fillRef idx="0">
            <a:schemeClr val="dk1"/>
          </a:fillRef>
          <a:effectRef idx="1">
            <a:schemeClr val="dk1"/>
          </a:effectRef>
          <a:fontRef idx="minor">
            <a:schemeClr val="tx1"/>
          </a:fontRef>
        </p:style>
      </p:cxnSp>
      <p:cxnSp>
        <p:nvCxnSpPr>
          <p:cNvPr id="68" name="Straight Connector 67">
            <a:extLst>
              <a:ext uri="{FF2B5EF4-FFF2-40B4-BE49-F238E27FC236}">
                <a16:creationId xmlns:a16="http://schemas.microsoft.com/office/drawing/2014/main" id="{0DFA2307-56E9-4249-AF83-DC2AF71E8ABA}"/>
              </a:ext>
            </a:extLst>
          </p:cNvPr>
          <p:cNvCxnSpPr>
            <a:cxnSpLocks/>
          </p:cNvCxnSpPr>
          <p:nvPr/>
        </p:nvCxnSpPr>
        <p:spPr>
          <a:xfrm flipV="1">
            <a:off x="6677619" y="1406165"/>
            <a:ext cx="0" cy="1247573"/>
          </a:xfrm>
          <a:prstGeom prst="line">
            <a:avLst/>
          </a:prstGeom>
          <a:ln>
            <a:solidFill>
              <a:srgbClr val="FF0000"/>
            </a:solidFill>
          </a:ln>
        </p:spPr>
        <p:style>
          <a:lnRef idx="2">
            <a:schemeClr val="dk1"/>
          </a:lnRef>
          <a:fillRef idx="0">
            <a:schemeClr val="dk1"/>
          </a:fillRef>
          <a:effectRef idx="1">
            <a:schemeClr val="dk1"/>
          </a:effectRef>
          <a:fontRef idx="minor">
            <a:schemeClr val="tx1"/>
          </a:fontRef>
        </p:style>
      </p:cxnSp>
      <p:cxnSp>
        <p:nvCxnSpPr>
          <p:cNvPr id="69" name="Straight Connector 68">
            <a:extLst>
              <a:ext uri="{FF2B5EF4-FFF2-40B4-BE49-F238E27FC236}">
                <a16:creationId xmlns:a16="http://schemas.microsoft.com/office/drawing/2014/main" id="{2CC8920E-E380-BB49-88D9-EB9A41C7D392}"/>
              </a:ext>
            </a:extLst>
          </p:cNvPr>
          <p:cNvCxnSpPr>
            <a:cxnSpLocks/>
          </p:cNvCxnSpPr>
          <p:nvPr/>
        </p:nvCxnSpPr>
        <p:spPr>
          <a:xfrm flipV="1">
            <a:off x="9037120" y="1406164"/>
            <a:ext cx="0" cy="1247573"/>
          </a:xfrm>
          <a:prstGeom prst="line">
            <a:avLst/>
          </a:prstGeom>
          <a:ln>
            <a:solidFill>
              <a:srgbClr val="FF0000"/>
            </a:solidFill>
          </a:ln>
        </p:spPr>
        <p:style>
          <a:lnRef idx="2">
            <a:schemeClr val="dk1"/>
          </a:lnRef>
          <a:fillRef idx="0">
            <a:schemeClr val="dk1"/>
          </a:fillRef>
          <a:effectRef idx="1">
            <a:schemeClr val="dk1"/>
          </a:effectRef>
          <a:fontRef idx="minor">
            <a:schemeClr val="tx1"/>
          </a:fontRef>
        </p:style>
      </p:cxnSp>
      <p:cxnSp>
        <p:nvCxnSpPr>
          <p:cNvPr id="71" name="Straight Connector 70">
            <a:extLst>
              <a:ext uri="{FF2B5EF4-FFF2-40B4-BE49-F238E27FC236}">
                <a16:creationId xmlns:a16="http://schemas.microsoft.com/office/drawing/2014/main" id="{2C44D335-FB86-114E-8E6F-D8F776CBA24B}"/>
              </a:ext>
            </a:extLst>
          </p:cNvPr>
          <p:cNvCxnSpPr>
            <a:cxnSpLocks/>
          </p:cNvCxnSpPr>
          <p:nvPr/>
        </p:nvCxnSpPr>
        <p:spPr>
          <a:xfrm flipV="1">
            <a:off x="9495600" y="2732456"/>
            <a:ext cx="0" cy="1247573"/>
          </a:xfrm>
          <a:prstGeom prst="line">
            <a:avLst/>
          </a:prstGeom>
          <a:ln>
            <a:solidFill>
              <a:srgbClr val="FF0000"/>
            </a:solidFill>
          </a:ln>
        </p:spPr>
        <p:style>
          <a:lnRef idx="2">
            <a:schemeClr val="dk1"/>
          </a:lnRef>
          <a:fillRef idx="0">
            <a:schemeClr val="dk1"/>
          </a:fillRef>
          <a:effectRef idx="1">
            <a:schemeClr val="dk1"/>
          </a:effectRef>
          <a:fontRef idx="minor">
            <a:schemeClr val="tx1"/>
          </a:fontRef>
        </p:style>
      </p:cxnSp>
      <p:cxnSp>
        <p:nvCxnSpPr>
          <p:cNvPr id="72" name="Straight Connector 71">
            <a:extLst>
              <a:ext uri="{FF2B5EF4-FFF2-40B4-BE49-F238E27FC236}">
                <a16:creationId xmlns:a16="http://schemas.microsoft.com/office/drawing/2014/main" id="{E3924409-CCD7-464D-83F6-29F554CF3C22}"/>
              </a:ext>
            </a:extLst>
          </p:cNvPr>
          <p:cNvCxnSpPr>
            <a:cxnSpLocks/>
          </p:cNvCxnSpPr>
          <p:nvPr/>
        </p:nvCxnSpPr>
        <p:spPr>
          <a:xfrm flipV="1">
            <a:off x="5258405" y="4052925"/>
            <a:ext cx="0" cy="1247573"/>
          </a:xfrm>
          <a:prstGeom prst="line">
            <a:avLst/>
          </a:prstGeom>
          <a:ln>
            <a:solidFill>
              <a:srgbClr val="FF0000"/>
            </a:solidFill>
          </a:ln>
        </p:spPr>
        <p:style>
          <a:lnRef idx="2">
            <a:schemeClr val="dk1"/>
          </a:lnRef>
          <a:fillRef idx="0">
            <a:schemeClr val="dk1"/>
          </a:fillRef>
          <a:effectRef idx="1">
            <a:schemeClr val="dk1"/>
          </a:effectRef>
          <a:fontRef idx="minor">
            <a:schemeClr val="tx1"/>
          </a:fontRef>
        </p:style>
      </p:cxnSp>
      <p:cxnSp>
        <p:nvCxnSpPr>
          <p:cNvPr id="73" name="Straight Connector 72">
            <a:extLst>
              <a:ext uri="{FF2B5EF4-FFF2-40B4-BE49-F238E27FC236}">
                <a16:creationId xmlns:a16="http://schemas.microsoft.com/office/drawing/2014/main" id="{EBFF1ADE-EE32-464A-8834-5C91E670831A}"/>
              </a:ext>
            </a:extLst>
          </p:cNvPr>
          <p:cNvCxnSpPr>
            <a:cxnSpLocks/>
          </p:cNvCxnSpPr>
          <p:nvPr/>
        </p:nvCxnSpPr>
        <p:spPr>
          <a:xfrm flipV="1">
            <a:off x="8557765" y="4052925"/>
            <a:ext cx="0" cy="1247573"/>
          </a:xfrm>
          <a:prstGeom prst="line">
            <a:avLst/>
          </a:prstGeom>
          <a:ln>
            <a:solidFill>
              <a:srgbClr val="FF0000"/>
            </a:solidFill>
          </a:ln>
        </p:spPr>
        <p:style>
          <a:lnRef idx="2">
            <a:schemeClr val="dk1"/>
          </a:lnRef>
          <a:fillRef idx="0">
            <a:schemeClr val="dk1"/>
          </a:fillRef>
          <a:effectRef idx="1">
            <a:schemeClr val="dk1"/>
          </a:effectRef>
          <a:fontRef idx="minor">
            <a:schemeClr val="tx1"/>
          </a:fontRef>
        </p:style>
      </p:cxnSp>
      <p:sp>
        <p:nvSpPr>
          <p:cNvPr id="74" name="Rectangle 73">
            <a:extLst>
              <a:ext uri="{FF2B5EF4-FFF2-40B4-BE49-F238E27FC236}">
                <a16:creationId xmlns:a16="http://schemas.microsoft.com/office/drawing/2014/main" id="{1CDBE0B4-712E-5D4E-89EF-1ED03BCC8FC6}"/>
              </a:ext>
            </a:extLst>
          </p:cNvPr>
          <p:cNvSpPr/>
          <p:nvPr/>
        </p:nvSpPr>
        <p:spPr>
          <a:xfrm>
            <a:off x="4778975" y="1755598"/>
            <a:ext cx="937835" cy="895509"/>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23FF16C2-1136-8C4B-95C7-E39DE8C3ED89}"/>
              </a:ext>
            </a:extLst>
          </p:cNvPr>
          <p:cNvSpPr/>
          <p:nvPr/>
        </p:nvSpPr>
        <p:spPr>
          <a:xfrm>
            <a:off x="5722670" y="3082106"/>
            <a:ext cx="937835" cy="895509"/>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79954B9F-F04D-1444-B5A6-8C4BC63434D0}"/>
              </a:ext>
            </a:extLst>
          </p:cNvPr>
          <p:cNvSpPr/>
          <p:nvPr/>
        </p:nvSpPr>
        <p:spPr>
          <a:xfrm>
            <a:off x="6675418" y="1759605"/>
            <a:ext cx="937835" cy="895509"/>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F46BB132-4E55-CB4D-A3E6-F78972FAA41B}"/>
              </a:ext>
            </a:extLst>
          </p:cNvPr>
          <p:cNvSpPr/>
          <p:nvPr/>
        </p:nvSpPr>
        <p:spPr>
          <a:xfrm>
            <a:off x="7611193" y="4404989"/>
            <a:ext cx="937835" cy="895509"/>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TextBox 77">
            <a:extLst>
              <a:ext uri="{FF2B5EF4-FFF2-40B4-BE49-F238E27FC236}">
                <a16:creationId xmlns:a16="http://schemas.microsoft.com/office/drawing/2014/main" id="{5A6FD1FF-A663-8246-92C9-8577A87FA9A8}"/>
              </a:ext>
            </a:extLst>
          </p:cNvPr>
          <p:cNvSpPr txBox="1"/>
          <p:nvPr/>
        </p:nvSpPr>
        <p:spPr>
          <a:xfrm>
            <a:off x="1432560" y="2363124"/>
            <a:ext cx="741405" cy="369332"/>
          </a:xfrm>
          <a:prstGeom prst="rect">
            <a:avLst/>
          </a:prstGeom>
          <a:noFill/>
        </p:spPr>
        <p:txBody>
          <a:bodyPr wrap="square" rtlCol="0">
            <a:spAutoFit/>
          </a:bodyPr>
          <a:lstStyle/>
          <a:p>
            <a:r>
              <a:rPr lang="en-US" b="1" dirty="0" err="1">
                <a:latin typeface="Bookman Old Style" panose="02050604050505020204" pitchFamily="18" charset="0"/>
              </a:rPr>
              <a:t>t</a:t>
            </a:r>
            <a:r>
              <a:rPr lang="en-US" b="1" baseline="-25000" dirty="0" err="1">
                <a:latin typeface="Bookman Old Style" panose="02050604050505020204" pitchFamily="18" charset="0"/>
              </a:rPr>
              <a:t>A</a:t>
            </a:r>
            <a:endParaRPr lang="en-US" b="1" baseline="-25000" dirty="0">
              <a:latin typeface="Bookman Old Style" panose="02050604050505020204" pitchFamily="18" charset="0"/>
            </a:endParaRPr>
          </a:p>
        </p:txBody>
      </p:sp>
      <p:sp>
        <p:nvSpPr>
          <p:cNvPr id="79" name="TextBox 78">
            <a:extLst>
              <a:ext uri="{FF2B5EF4-FFF2-40B4-BE49-F238E27FC236}">
                <a16:creationId xmlns:a16="http://schemas.microsoft.com/office/drawing/2014/main" id="{09F8C08B-2142-9F4D-AE96-2E236C33B402}"/>
              </a:ext>
            </a:extLst>
          </p:cNvPr>
          <p:cNvSpPr txBox="1"/>
          <p:nvPr/>
        </p:nvSpPr>
        <p:spPr>
          <a:xfrm>
            <a:off x="1495737" y="3681091"/>
            <a:ext cx="741405" cy="369332"/>
          </a:xfrm>
          <a:prstGeom prst="rect">
            <a:avLst/>
          </a:prstGeom>
          <a:noFill/>
        </p:spPr>
        <p:txBody>
          <a:bodyPr wrap="square" rtlCol="0">
            <a:spAutoFit/>
          </a:bodyPr>
          <a:lstStyle/>
          <a:p>
            <a:r>
              <a:rPr lang="en-US" b="1" dirty="0" err="1">
                <a:latin typeface="Bookman Old Style" panose="02050604050505020204" pitchFamily="18" charset="0"/>
              </a:rPr>
              <a:t>t</a:t>
            </a:r>
            <a:r>
              <a:rPr lang="en-US" b="1" baseline="-25000" dirty="0" err="1">
                <a:latin typeface="Bookman Old Style" panose="02050604050505020204" pitchFamily="18" charset="0"/>
              </a:rPr>
              <a:t>B</a:t>
            </a:r>
            <a:endParaRPr lang="en-US" b="1" baseline="-25000" dirty="0">
              <a:latin typeface="Bookman Old Style" panose="02050604050505020204" pitchFamily="18" charset="0"/>
            </a:endParaRPr>
          </a:p>
        </p:txBody>
      </p:sp>
      <p:sp>
        <p:nvSpPr>
          <p:cNvPr id="80" name="TextBox 79">
            <a:extLst>
              <a:ext uri="{FF2B5EF4-FFF2-40B4-BE49-F238E27FC236}">
                <a16:creationId xmlns:a16="http://schemas.microsoft.com/office/drawing/2014/main" id="{001727D8-5898-F54E-9E17-51C1F4F28F19}"/>
              </a:ext>
            </a:extLst>
          </p:cNvPr>
          <p:cNvSpPr txBox="1"/>
          <p:nvPr/>
        </p:nvSpPr>
        <p:spPr>
          <a:xfrm>
            <a:off x="1495737" y="5007382"/>
            <a:ext cx="741405" cy="369332"/>
          </a:xfrm>
          <a:prstGeom prst="rect">
            <a:avLst/>
          </a:prstGeom>
          <a:noFill/>
        </p:spPr>
        <p:txBody>
          <a:bodyPr wrap="square" rtlCol="0">
            <a:spAutoFit/>
          </a:bodyPr>
          <a:lstStyle/>
          <a:p>
            <a:r>
              <a:rPr lang="en-US" b="1" dirty="0" err="1">
                <a:latin typeface="Bookman Old Style" panose="02050604050505020204" pitchFamily="18" charset="0"/>
              </a:rPr>
              <a:t>t</a:t>
            </a:r>
            <a:r>
              <a:rPr lang="en-US" b="1" baseline="-25000" dirty="0" err="1">
                <a:latin typeface="Bookman Old Style" panose="02050604050505020204" pitchFamily="18" charset="0"/>
              </a:rPr>
              <a:t>C</a:t>
            </a:r>
            <a:endParaRPr lang="en-US" b="1" baseline="-25000" dirty="0">
              <a:latin typeface="Bookman Old Style" panose="02050604050505020204" pitchFamily="18" charset="0"/>
            </a:endParaRPr>
          </a:p>
        </p:txBody>
      </p:sp>
      <p:cxnSp>
        <p:nvCxnSpPr>
          <p:cNvPr id="128" name="Straight Connector 127">
            <a:extLst>
              <a:ext uri="{FF2B5EF4-FFF2-40B4-BE49-F238E27FC236}">
                <a16:creationId xmlns:a16="http://schemas.microsoft.com/office/drawing/2014/main" id="{AEC955A6-3DB5-094C-A3B7-5638199CBD63}"/>
              </a:ext>
            </a:extLst>
          </p:cNvPr>
          <p:cNvCxnSpPr>
            <a:cxnSpLocks/>
          </p:cNvCxnSpPr>
          <p:nvPr/>
        </p:nvCxnSpPr>
        <p:spPr>
          <a:xfrm flipV="1">
            <a:off x="5723272" y="2671969"/>
            <a:ext cx="0" cy="1247573"/>
          </a:xfrm>
          <a:prstGeom prst="line">
            <a:avLst/>
          </a:prstGeom>
          <a:ln>
            <a:solidFill>
              <a:srgbClr val="FF0000"/>
            </a:solidFill>
          </a:ln>
        </p:spPr>
        <p:style>
          <a:lnRef idx="2">
            <a:schemeClr val="dk1"/>
          </a:lnRef>
          <a:fillRef idx="0">
            <a:schemeClr val="dk1"/>
          </a:fillRef>
          <a:effectRef idx="1">
            <a:schemeClr val="dk1"/>
          </a:effectRef>
          <a:fontRef idx="minor">
            <a:schemeClr val="tx1"/>
          </a:fontRef>
        </p:style>
      </p:cxnSp>
      <p:cxnSp>
        <p:nvCxnSpPr>
          <p:cNvPr id="129" name="Straight Connector 128">
            <a:extLst>
              <a:ext uri="{FF2B5EF4-FFF2-40B4-BE49-F238E27FC236}">
                <a16:creationId xmlns:a16="http://schemas.microsoft.com/office/drawing/2014/main" id="{C5513ED1-E3FA-4E4A-B82E-12949B8443A6}"/>
              </a:ext>
            </a:extLst>
          </p:cNvPr>
          <p:cNvCxnSpPr/>
          <p:nvPr/>
        </p:nvCxnSpPr>
        <p:spPr>
          <a:xfrm>
            <a:off x="8098921" y="162560"/>
            <a:ext cx="0" cy="6197600"/>
          </a:xfrm>
          <a:prstGeom prst="line">
            <a:avLst/>
          </a:prstGeom>
          <a:ln>
            <a:solidFill>
              <a:srgbClr val="7030A0"/>
            </a:solidFill>
            <a:prstDash val="lgDash"/>
          </a:ln>
        </p:spPr>
        <p:style>
          <a:lnRef idx="3">
            <a:schemeClr val="dk1"/>
          </a:lnRef>
          <a:fillRef idx="0">
            <a:schemeClr val="dk1"/>
          </a:fillRef>
          <a:effectRef idx="2">
            <a:schemeClr val="dk1"/>
          </a:effectRef>
          <a:fontRef idx="minor">
            <a:schemeClr val="tx1"/>
          </a:fontRef>
        </p:style>
      </p:cxnSp>
      <p:cxnSp>
        <p:nvCxnSpPr>
          <p:cNvPr id="130" name="Straight Connector 129">
            <a:extLst>
              <a:ext uri="{FF2B5EF4-FFF2-40B4-BE49-F238E27FC236}">
                <a16:creationId xmlns:a16="http://schemas.microsoft.com/office/drawing/2014/main" id="{5BA135D3-C87E-4345-8EA2-679866B3ACD8}"/>
              </a:ext>
            </a:extLst>
          </p:cNvPr>
          <p:cNvCxnSpPr/>
          <p:nvPr/>
        </p:nvCxnSpPr>
        <p:spPr>
          <a:xfrm>
            <a:off x="5080518" y="197124"/>
            <a:ext cx="0" cy="6197600"/>
          </a:xfrm>
          <a:prstGeom prst="line">
            <a:avLst/>
          </a:prstGeom>
          <a:ln>
            <a:solidFill>
              <a:srgbClr val="7030A0"/>
            </a:solidFill>
            <a:prstDash val="lgDash"/>
          </a:ln>
        </p:spPr>
        <p:style>
          <a:lnRef idx="3">
            <a:schemeClr val="dk1"/>
          </a:lnRef>
          <a:fillRef idx="0">
            <a:schemeClr val="dk1"/>
          </a:fillRef>
          <a:effectRef idx="2">
            <a:schemeClr val="dk1"/>
          </a:effectRef>
          <a:fontRef idx="minor">
            <a:schemeClr val="tx1"/>
          </a:fontRef>
        </p:style>
      </p:cxnSp>
      <p:sp>
        <p:nvSpPr>
          <p:cNvPr id="131" name="TextBox 130">
            <a:extLst>
              <a:ext uri="{FF2B5EF4-FFF2-40B4-BE49-F238E27FC236}">
                <a16:creationId xmlns:a16="http://schemas.microsoft.com/office/drawing/2014/main" id="{28588288-5B37-0843-8E42-7613A748195D}"/>
              </a:ext>
            </a:extLst>
          </p:cNvPr>
          <p:cNvSpPr txBox="1"/>
          <p:nvPr/>
        </p:nvSpPr>
        <p:spPr>
          <a:xfrm>
            <a:off x="5132377" y="313150"/>
            <a:ext cx="1015478" cy="369332"/>
          </a:xfrm>
          <a:prstGeom prst="rect">
            <a:avLst/>
          </a:prstGeom>
          <a:noFill/>
        </p:spPr>
        <p:txBody>
          <a:bodyPr wrap="square" rtlCol="0">
            <a:spAutoFit/>
          </a:bodyPr>
          <a:lstStyle/>
          <a:p>
            <a:r>
              <a:rPr lang="en-US" sz="1400" b="1" dirty="0">
                <a:latin typeface="Bookman Old Style" panose="02050604050505020204" pitchFamily="18" charset="0"/>
              </a:rPr>
              <a:t>D</a:t>
            </a:r>
            <a:r>
              <a:rPr lang="en-US" sz="1400" b="1" baseline="-25000" dirty="0">
                <a:latin typeface="Bookman Old Style" panose="02050604050505020204" pitchFamily="18" charset="0"/>
              </a:rPr>
              <a:t>C</a:t>
            </a:r>
            <a:r>
              <a:rPr lang="en-US" sz="1400" b="1" dirty="0">
                <a:latin typeface="Bookman Old Style" panose="02050604050505020204" pitchFamily="18" charset="0"/>
              </a:rPr>
              <a:t> = 325</a:t>
            </a:r>
            <a:r>
              <a:rPr lang="en-US" b="1" dirty="0">
                <a:latin typeface="Bookman Old Style" panose="02050604050505020204" pitchFamily="18" charset="0"/>
              </a:rPr>
              <a:t> </a:t>
            </a:r>
            <a:endParaRPr lang="en-US" b="1" baseline="-25000" dirty="0">
              <a:latin typeface="Bookman Old Style" panose="02050604050505020204" pitchFamily="18" charset="0"/>
            </a:endParaRPr>
          </a:p>
        </p:txBody>
      </p:sp>
      <p:sp>
        <p:nvSpPr>
          <p:cNvPr id="132" name="TextBox 131">
            <a:extLst>
              <a:ext uri="{FF2B5EF4-FFF2-40B4-BE49-F238E27FC236}">
                <a16:creationId xmlns:a16="http://schemas.microsoft.com/office/drawing/2014/main" id="{1FFCEF24-CB1A-E141-ACA2-D1E4576B0654}"/>
              </a:ext>
            </a:extLst>
          </p:cNvPr>
          <p:cNvSpPr txBox="1"/>
          <p:nvPr/>
        </p:nvSpPr>
        <p:spPr>
          <a:xfrm>
            <a:off x="8125352" y="313150"/>
            <a:ext cx="1015478" cy="369332"/>
          </a:xfrm>
          <a:prstGeom prst="rect">
            <a:avLst/>
          </a:prstGeom>
          <a:noFill/>
        </p:spPr>
        <p:txBody>
          <a:bodyPr wrap="square" rtlCol="0">
            <a:spAutoFit/>
          </a:bodyPr>
          <a:lstStyle/>
          <a:p>
            <a:r>
              <a:rPr lang="en-US" sz="1400" b="1" dirty="0">
                <a:latin typeface="Bookman Old Style" panose="02050604050505020204" pitchFamily="18" charset="0"/>
              </a:rPr>
              <a:t>D</a:t>
            </a:r>
            <a:r>
              <a:rPr lang="en-US" sz="1400" b="1" baseline="-25000" dirty="0">
                <a:latin typeface="Bookman Old Style" panose="02050604050505020204" pitchFamily="18" charset="0"/>
              </a:rPr>
              <a:t>C</a:t>
            </a:r>
            <a:r>
              <a:rPr lang="en-US" sz="1400" b="1" dirty="0">
                <a:latin typeface="Bookman Old Style" panose="02050604050505020204" pitchFamily="18" charset="0"/>
              </a:rPr>
              <a:t> = 650</a:t>
            </a:r>
            <a:r>
              <a:rPr lang="en-US" b="1" dirty="0">
                <a:latin typeface="Bookman Old Style" panose="02050604050505020204" pitchFamily="18" charset="0"/>
              </a:rPr>
              <a:t> </a:t>
            </a:r>
            <a:endParaRPr lang="en-US" b="1" baseline="-25000" dirty="0">
              <a:latin typeface="Bookman Old Style" panose="02050604050505020204" pitchFamily="18" charset="0"/>
            </a:endParaRPr>
          </a:p>
        </p:txBody>
      </p:sp>
      <p:sp>
        <p:nvSpPr>
          <p:cNvPr id="133" name="TextBox 132">
            <a:extLst>
              <a:ext uri="{FF2B5EF4-FFF2-40B4-BE49-F238E27FC236}">
                <a16:creationId xmlns:a16="http://schemas.microsoft.com/office/drawing/2014/main" id="{56024E4D-B4F3-7A42-8F8F-CF2D631C85C7}"/>
              </a:ext>
            </a:extLst>
          </p:cNvPr>
          <p:cNvSpPr txBox="1"/>
          <p:nvPr/>
        </p:nvSpPr>
        <p:spPr>
          <a:xfrm>
            <a:off x="8081153" y="5759611"/>
            <a:ext cx="1426950" cy="307777"/>
          </a:xfrm>
          <a:prstGeom prst="rect">
            <a:avLst/>
          </a:prstGeom>
          <a:noFill/>
        </p:spPr>
        <p:txBody>
          <a:bodyPr wrap="square" rtlCol="0">
            <a:spAutoFit/>
          </a:bodyPr>
          <a:lstStyle/>
          <a:p>
            <a:r>
              <a:rPr lang="en-US" sz="1400" dirty="0">
                <a:latin typeface="Bookman Old Style" panose="02050604050505020204" pitchFamily="18" charset="0"/>
              </a:rPr>
              <a:t>Deadline Miss</a:t>
            </a:r>
          </a:p>
        </p:txBody>
      </p:sp>
      <p:sp>
        <p:nvSpPr>
          <p:cNvPr id="2" name="TextBox 1">
            <a:extLst>
              <a:ext uri="{FF2B5EF4-FFF2-40B4-BE49-F238E27FC236}">
                <a16:creationId xmlns:a16="http://schemas.microsoft.com/office/drawing/2014/main" id="{E615FACE-F39B-EB4C-9956-6A200C011F6D}"/>
              </a:ext>
            </a:extLst>
          </p:cNvPr>
          <p:cNvSpPr txBox="1"/>
          <p:nvPr/>
        </p:nvSpPr>
        <p:spPr>
          <a:xfrm>
            <a:off x="568960" y="313150"/>
            <a:ext cx="731517" cy="369332"/>
          </a:xfrm>
          <a:prstGeom prst="rect">
            <a:avLst/>
          </a:prstGeom>
          <a:noFill/>
        </p:spPr>
        <p:txBody>
          <a:bodyPr wrap="square" rtlCol="0">
            <a:spAutoFit/>
          </a:bodyPr>
          <a:lstStyle/>
          <a:p>
            <a:r>
              <a:rPr lang="en-US" dirty="0">
                <a:latin typeface="+mj-lt"/>
              </a:rPr>
              <a:t>FPNS</a:t>
            </a:r>
          </a:p>
        </p:txBody>
      </p:sp>
    </p:spTree>
    <p:extLst>
      <p:ext uri="{BB962C8B-B14F-4D97-AF65-F5344CB8AC3E}">
        <p14:creationId xmlns:p14="http://schemas.microsoft.com/office/powerpoint/2010/main" val="28761585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 name="Straight Connector 17">
            <a:extLst>
              <a:ext uri="{FF2B5EF4-FFF2-40B4-BE49-F238E27FC236}">
                <a16:creationId xmlns:a16="http://schemas.microsoft.com/office/drawing/2014/main" id="{DF2B5802-76FD-5347-BCE9-8E1220C88993}"/>
              </a:ext>
            </a:extLst>
          </p:cNvPr>
          <p:cNvCxnSpPr>
            <a:cxnSpLocks/>
          </p:cNvCxnSpPr>
          <p:nvPr/>
        </p:nvCxnSpPr>
        <p:spPr>
          <a:xfrm>
            <a:off x="1964654" y="993813"/>
            <a:ext cx="0" cy="5266395"/>
          </a:xfrm>
          <a:prstGeom prst="line">
            <a:avLst/>
          </a:prstGeom>
        </p:spPr>
        <p:style>
          <a:lnRef idx="3">
            <a:schemeClr val="dk1"/>
          </a:lnRef>
          <a:fillRef idx="0">
            <a:schemeClr val="dk1"/>
          </a:fillRef>
          <a:effectRef idx="2">
            <a:schemeClr val="dk1"/>
          </a:effectRef>
          <a:fontRef idx="minor">
            <a:schemeClr val="tx1"/>
          </a:fontRef>
        </p:style>
      </p:cxnSp>
      <p:cxnSp>
        <p:nvCxnSpPr>
          <p:cNvPr id="5" name="Straight Connector 4">
            <a:extLst>
              <a:ext uri="{FF2B5EF4-FFF2-40B4-BE49-F238E27FC236}">
                <a16:creationId xmlns:a16="http://schemas.microsoft.com/office/drawing/2014/main" id="{D56D3608-5CA8-6E4B-9A61-6023FCEAE746}"/>
              </a:ext>
            </a:extLst>
          </p:cNvPr>
          <p:cNvCxnSpPr>
            <a:cxnSpLocks/>
          </p:cNvCxnSpPr>
          <p:nvPr/>
        </p:nvCxnSpPr>
        <p:spPr>
          <a:xfrm>
            <a:off x="1964654" y="993813"/>
            <a:ext cx="937835" cy="0"/>
          </a:xfrm>
          <a:prstGeom prst="line">
            <a:avLst/>
          </a:prstGeom>
          <a:ln w="15875">
            <a:tailEnd type="oval" w="sm" len="sm"/>
          </a:ln>
        </p:spPr>
        <p:style>
          <a:lnRef idx="3">
            <a:schemeClr val="dk1"/>
          </a:lnRef>
          <a:fillRef idx="0">
            <a:schemeClr val="dk1"/>
          </a:fillRef>
          <a:effectRef idx="2">
            <a:schemeClr val="dk1"/>
          </a:effectRef>
          <a:fontRef idx="minor">
            <a:schemeClr val="tx1"/>
          </a:fontRef>
        </p:style>
      </p:cxnSp>
      <p:cxnSp>
        <p:nvCxnSpPr>
          <p:cNvPr id="16" name="Straight Connector 15">
            <a:extLst>
              <a:ext uri="{FF2B5EF4-FFF2-40B4-BE49-F238E27FC236}">
                <a16:creationId xmlns:a16="http://schemas.microsoft.com/office/drawing/2014/main" id="{ED21F14D-F7A8-5847-A9A4-A636E40015F1}"/>
              </a:ext>
            </a:extLst>
          </p:cNvPr>
          <p:cNvCxnSpPr>
            <a:cxnSpLocks/>
          </p:cNvCxnSpPr>
          <p:nvPr/>
        </p:nvCxnSpPr>
        <p:spPr>
          <a:xfrm>
            <a:off x="2902489" y="993813"/>
            <a:ext cx="937835" cy="0"/>
          </a:xfrm>
          <a:prstGeom prst="line">
            <a:avLst/>
          </a:prstGeom>
          <a:ln w="15875">
            <a:tailEnd type="oval" w="sm" len="sm"/>
          </a:ln>
        </p:spPr>
        <p:style>
          <a:lnRef idx="3">
            <a:schemeClr val="dk1"/>
          </a:lnRef>
          <a:fillRef idx="0">
            <a:schemeClr val="dk1"/>
          </a:fillRef>
          <a:effectRef idx="2">
            <a:schemeClr val="dk1"/>
          </a:effectRef>
          <a:fontRef idx="minor">
            <a:schemeClr val="tx1"/>
          </a:fontRef>
        </p:style>
      </p:cxnSp>
      <p:cxnSp>
        <p:nvCxnSpPr>
          <p:cNvPr id="17" name="Straight Connector 16">
            <a:extLst>
              <a:ext uri="{FF2B5EF4-FFF2-40B4-BE49-F238E27FC236}">
                <a16:creationId xmlns:a16="http://schemas.microsoft.com/office/drawing/2014/main" id="{FA1DA274-B391-DE4A-88B1-3EE4E5E1562B}"/>
              </a:ext>
            </a:extLst>
          </p:cNvPr>
          <p:cNvCxnSpPr>
            <a:cxnSpLocks/>
          </p:cNvCxnSpPr>
          <p:nvPr/>
        </p:nvCxnSpPr>
        <p:spPr>
          <a:xfrm>
            <a:off x="3840324" y="995517"/>
            <a:ext cx="937835" cy="0"/>
          </a:xfrm>
          <a:prstGeom prst="line">
            <a:avLst/>
          </a:prstGeom>
          <a:ln w="15875">
            <a:tailEnd type="oval" w="sm" len="sm"/>
          </a:ln>
        </p:spPr>
        <p:style>
          <a:lnRef idx="3">
            <a:schemeClr val="dk1"/>
          </a:lnRef>
          <a:fillRef idx="0">
            <a:schemeClr val="dk1"/>
          </a:fillRef>
          <a:effectRef idx="2">
            <a:schemeClr val="dk1"/>
          </a:effectRef>
          <a:fontRef idx="minor">
            <a:schemeClr val="tx1"/>
          </a:fontRef>
        </p:style>
      </p:cxnSp>
      <p:cxnSp>
        <p:nvCxnSpPr>
          <p:cNvPr id="20" name="Straight Connector 19">
            <a:extLst>
              <a:ext uri="{FF2B5EF4-FFF2-40B4-BE49-F238E27FC236}">
                <a16:creationId xmlns:a16="http://schemas.microsoft.com/office/drawing/2014/main" id="{78B4926C-4830-BD46-A60B-6B0D42F79C0A}"/>
              </a:ext>
            </a:extLst>
          </p:cNvPr>
          <p:cNvCxnSpPr>
            <a:cxnSpLocks/>
          </p:cNvCxnSpPr>
          <p:nvPr/>
        </p:nvCxnSpPr>
        <p:spPr>
          <a:xfrm>
            <a:off x="4778159" y="995517"/>
            <a:ext cx="937835" cy="0"/>
          </a:xfrm>
          <a:prstGeom prst="line">
            <a:avLst/>
          </a:prstGeom>
          <a:ln w="15875">
            <a:tailEnd type="oval" w="sm" len="sm"/>
          </a:ln>
        </p:spPr>
        <p:style>
          <a:lnRef idx="3">
            <a:schemeClr val="dk1"/>
          </a:lnRef>
          <a:fillRef idx="0">
            <a:schemeClr val="dk1"/>
          </a:fillRef>
          <a:effectRef idx="2">
            <a:schemeClr val="dk1"/>
          </a:effectRef>
          <a:fontRef idx="minor">
            <a:schemeClr val="tx1"/>
          </a:fontRef>
        </p:style>
      </p:cxnSp>
      <p:cxnSp>
        <p:nvCxnSpPr>
          <p:cNvPr id="21" name="Straight Connector 20">
            <a:extLst>
              <a:ext uri="{FF2B5EF4-FFF2-40B4-BE49-F238E27FC236}">
                <a16:creationId xmlns:a16="http://schemas.microsoft.com/office/drawing/2014/main" id="{170AE190-6A55-D445-AD2B-EA3144FD9483}"/>
              </a:ext>
            </a:extLst>
          </p:cNvPr>
          <p:cNvCxnSpPr>
            <a:cxnSpLocks/>
          </p:cNvCxnSpPr>
          <p:nvPr/>
        </p:nvCxnSpPr>
        <p:spPr>
          <a:xfrm>
            <a:off x="5737584" y="995517"/>
            <a:ext cx="937835" cy="0"/>
          </a:xfrm>
          <a:prstGeom prst="line">
            <a:avLst/>
          </a:prstGeom>
          <a:ln w="15875">
            <a:tailEnd type="oval" w="sm" len="sm"/>
          </a:ln>
        </p:spPr>
        <p:style>
          <a:lnRef idx="3">
            <a:schemeClr val="dk1"/>
          </a:lnRef>
          <a:fillRef idx="0">
            <a:schemeClr val="dk1"/>
          </a:fillRef>
          <a:effectRef idx="2">
            <a:schemeClr val="dk1"/>
          </a:effectRef>
          <a:fontRef idx="minor">
            <a:schemeClr val="tx1"/>
          </a:fontRef>
        </p:style>
      </p:cxnSp>
      <p:cxnSp>
        <p:nvCxnSpPr>
          <p:cNvPr id="22" name="Straight Connector 21">
            <a:extLst>
              <a:ext uri="{FF2B5EF4-FFF2-40B4-BE49-F238E27FC236}">
                <a16:creationId xmlns:a16="http://schemas.microsoft.com/office/drawing/2014/main" id="{833605E2-822E-BC4A-A648-52E2B677247A}"/>
              </a:ext>
            </a:extLst>
          </p:cNvPr>
          <p:cNvCxnSpPr>
            <a:cxnSpLocks/>
          </p:cNvCxnSpPr>
          <p:nvPr/>
        </p:nvCxnSpPr>
        <p:spPr>
          <a:xfrm>
            <a:off x="6675419" y="995517"/>
            <a:ext cx="937835" cy="0"/>
          </a:xfrm>
          <a:prstGeom prst="line">
            <a:avLst/>
          </a:prstGeom>
          <a:ln w="15875">
            <a:tailEnd type="oval" w="sm" len="sm"/>
          </a:ln>
        </p:spPr>
        <p:style>
          <a:lnRef idx="3">
            <a:schemeClr val="dk1"/>
          </a:lnRef>
          <a:fillRef idx="0">
            <a:schemeClr val="dk1"/>
          </a:fillRef>
          <a:effectRef idx="2">
            <a:schemeClr val="dk1"/>
          </a:effectRef>
          <a:fontRef idx="minor">
            <a:schemeClr val="tx1"/>
          </a:fontRef>
        </p:style>
      </p:cxnSp>
      <p:cxnSp>
        <p:nvCxnSpPr>
          <p:cNvPr id="23" name="Straight Connector 22">
            <a:extLst>
              <a:ext uri="{FF2B5EF4-FFF2-40B4-BE49-F238E27FC236}">
                <a16:creationId xmlns:a16="http://schemas.microsoft.com/office/drawing/2014/main" id="{ED939077-C033-344C-A701-BFC7FE8EB5D8}"/>
              </a:ext>
            </a:extLst>
          </p:cNvPr>
          <p:cNvCxnSpPr>
            <a:cxnSpLocks/>
          </p:cNvCxnSpPr>
          <p:nvPr/>
        </p:nvCxnSpPr>
        <p:spPr>
          <a:xfrm>
            <a:off x="7619930" y="993813"/>
            <a:ext cx="937835" cy="0"/>
          </a:xfrm>
          <a:prstGeom prst="line">
            <a:avLst/>
          </a:prstGeom>
          <a:ln w="15875">
            <a:tailEnd type="oval" w="sm" len="sm"/>
          </a:ln>
        </p:spPr>
        <p:style>
          <a:lnRef idx="3">
            <a:schemeClr val="dk1"/>
          </a:lnRef>
          <a:fillRef idx="0">
            <a:schemeClr val="dk1"/>
          </a:fillRef>
          <a:effectRef idx="2">
            <a:schemeClr val="dk1"/>
          </a:effectRef>
          <a:fontRef idx="minor">
            <a:schemeClr val="tx1"/>
          </a:fontRef>
        </p:style>
      </p:cxnSp>
      <p:cxnSp>
        <p:nvCxnSpPr>
          <p:cNvPr id="24" name="Straight Connector 23">
            <a:extLst>
              <a:ext uri="{FF2B5EF4-FFF2-40B4-BE49-F238E27FC236}">
                <a16:creationId xmlns:a16="http://schemas.microsoft.com/office/drawing/2014/main" id="{82BB598D-9112-0F44-918D-DE278ED9C54E}"/>
              </a:ext>
            </a:extLst>
          </p:cNvPr>
          <p:cNvCxnSpPr>
            <a:cxnSpLocks/>
          </p:cNvCxnSpPr>
          <p:nvPr/>
        </p:nvCxnSpPr>
        <p:spPr>
          <a:xfrm>
            <a:off x="8557765" y="993813"/>
            <a:ext cx="937835" cy="0"/>
          </a:xfrm>
          <a:prstGeom prst="line">
            <a:avLst/>
          </a:prstGeom>
          <a:ln w="15875">
            <a:tailEnd type="oval" w="sm" len="sm"/>
          </a:ln>
        </p:spPr>
        <p:style>
          <a:lnRef idx="3">
            <a:schemeClr val="dk1"/>
          </a:lnRef>
          <a:fillRef idx="0">
            <a:schemeClr val="dk1"/>
          </a:fillRef>
          <a:effectRef idx="2">
            <a:schemeClr val="dk1"/>
          </a:effectRef>
          <a:fontRef idx="minor">
            <a:schemeClr val="tx1"/>
          </a:fontRef>
        </p:style>
      </p:cxnSp>
      <p:cxnSp>
        <p:nvCxnSpPr>
          <p:cNvPr id="25" name="Straight Connector 24">
            <a:extLst>
              <a:ext uri="{FF2B5EF4-FFF2-40B4-BE49-F238E27FC236}">
                <a16:creationId xmlns:a16="http://schemas.microsoft.com/office/drawing/2014/main" id="{C584B49D-F81D-2942-8C08-96F22658041E}"/>
              </a:ext>
            </a:extLst>
          </p:cNvPr>
          <p:cNvCxnSpPr>
            <a:cxnSpLocks/>
          </p:cNvCxnSpPr>
          <p:nvPr/>
        </p:nvCxnSpPr>
        <p:spPr>
          <a:xfrm>
            <a:off x="9495600" y="993813"/>
            <a:ext cx="937835" cy="0"/>
          </a:xfrm>
          <a:prstGeom prst="line">
            <a:avLst/>
          </a:prstGeom>
          <a:ln w="15875">
            <a:tailEnd type="oval" w="sm" len="sm"/>
          </a:ln>
        </p:spPr>
        <p:style>
          <a:lnRef idx="3">
            <a:schemeClr val="dk1"/>
          </a:lnRef>
          <a:fillRef idx="0">
            <a:schemeClr val="dk1"/>
          </a:fillRef>
          <a:effectRef idx="2">
            <a:schemeClr val="dk1"/>
          </a:effectRef>
          <a:fontRef idx="minor">
            <a:schemeClr val="tx1"/>
          </a:fontRef>
        </p:style>
      </p:cxnSp>
      <p:cxnSp>
        <p:nvCxnSpPr>
          <p:cNvPr id="26" name="Straight Connector 25">
            <a:extLst>
              <a:ext uri="{FF2B5EF4-FFF2-40B4-BE49-F238E27FC236}">
                <a16:creationId xmlns:a16="http://schemas.microsoft.com/office/drawing/2014/main" id="{14F84DE8-C379-E449-BB38-AB072180F75E}"/>
              </a:ext>
            </a:extLst>
          </p:cNvPr>
          <p:cNvCxnSpPr>
            <a:cxnSpLocks/>
          </p:cNvCxnSpPr>
          <p:nvPr/>
        </p:nvCxnSpPr>
        <p:spPr>
          <a:xfrm>
            <a:off x="1964654" y="2653738"/>
            <a:ext cx="937835" cy="0"/>
          </a:xfrm>
          <a:prstGeom prst="line">
            <a:avLst/>
          </a:prstGeom>
          <a:ln w="15875">
            <a:tailEnd type="oval" w="sm" len="sm"/>
          </a:ln>
        </p:spPr>
        <p:style>
          <a:lnRef idx="3">
            <a:schemeClr val="dk1"/>
          </a:lnRef>
          <a:fillRef idx="0">
            <a:schemeClr val="dk1"/>
          </a:fillRef>
          <a:effectRef idx="2">
            <a:schemeClr val="dk1"/>
          </a:effectRef>
          <a:fontRef idx="minor">
            <a:schemeClr val="tx1"/>
          </a:fontRef>
        </p:style>
      </p:cxnSp>
      <p:cxnSp>
        <p:nvCxnSpPr>
          <p:cNvPr id="27" name="Straight Connector 26">
            <a:extLst>
              <a:ext uri="{FF2B5EF4-FFF2-40B4-BE49-F238E27FC236}">
                <a16:creationId xmlns:a16="http://schemas.microsoft.com/office/drawing/2014/main" id="{45F498FF-B016-6741-9716-5BADA04EF833}"/>
              </a:ext>
            </a:extLst>
          </p:cNvPr>
          <p:cNvCxnSpPr>
            <a:cxnSpLocks/>
          </p:cNvCxnSpPr>
          <p:nvPr/>
        </p:nvCxnSpPr>
        <p:spPr>
          <a:xfrm>
            <a:off x="2902489" y="2653738"/>
            <a:ext cx="937835" cy="0"/>
          </a:xfrm>
          <a:prstGeom prst="line">
            <a:avLst/>
          </a:prstGeom>
          <a:ln w="15875">
            <a:tailEnd type="oval" w="sm" len="sm"/>
          </a:ln>
        </p:spPr>
        <p:style>
          <a:lnRef idx="3">
            <a:schemeClr val="dk1"/>
          </a:lnRef>
          <a:fillRef idx="0">
            <a:schemeClr val="dk1"/>
          </a:fillRef>
          <a:effectRef idx="2">
            <a:schemeClr val="dk1"/>
          </a:effectRef>
          <a:fontRef idx="minor">
            <a:schemeClr val="tx1"/>
          </a:fontRef>
        </p:style>
      </p:cxnSp>
      <p:cxnSp>
        <p:nvCxnSpPr>
          <p:cNvPr id="28" name="Straight Connector 27">
            <a:extLst>
              <a:ext uri="{FF2B5EF4-FFF2-40B4-BE49-F238E27FC236}">
                <a16:creationId xmlns:a16="http://schemas.microsoft.com/office/drawing/2014/main" id="{CE5874F9-2EA7-5345-BB77-AC9AF1DD7225}"/>
              </a:ext>
            </a:extLst>
          </p:cNvPr>
          <p:cNvCxnSpPr>
            <a:cxnSpLocks/>
          </p:cNvCxnSpPr>
          <p:nvPr/>
        </p:nvCxnSpPr>
        <p:spPr>
          <a:xfrm>
            <a:off x="3840324" y="2655442"/>
            <a:ext cx="937835" cy="0"/>
          </a:xfrm>
          <a:prstGeom prst="line">
            <a:avLst/>
          </a:prstGeom>
          <a:ln w="15875">
            <a:tailEnd type="oval" w="sm" len="sm"/>
          </a:ln>
        </p:spPr>
        <p:style>
          <a:lnRef idx="3">
            <a:schemeClr val="dk1"/>
          </a:lnRef>
          <a:fillRef idx="0">
            <a:schemeClr val="dk1"/>
          </a:fillRef>
          <a:effectRef idx="2">
            <a:schemeClr val="dk1"/>
          </a:effectRef>
          <a:fontRef idx="minor">
            <a:schemeClr val="tx1"/>
          </a:fontRef>
        </p:style>
      </p:cxnSp>
      <p:cxnSp>
        <p:nvCxnSpPr>
          <p:cNvPr id="29" name="Straight Connector 28">
            <a:extLst>
              <a:ext uri="{FF2B5EF4-FFF2-40B4-BE49-F238E27FC236}">
                <a16:creationId xmlns:a16="http://schemas.microsoft.com/office/drawing/2014/main" id="{A7E7811B-AD76-754E-95B2-F9D36A107C1F}"/>
              </a:ext>
            </a:extLst>
          </p:cNvPr>
          <p:cNvCxnSpPr>
            <a:cxnSpLocks/>
          </p:cNvCxnSpPr>
          <p:nvPr/>
        </p:nvCxnSpPr>
        <p:spPr>
          <a:xfrm>
            <a:off x="4778159" y="2655442"/>
            <a:ext cx="937835" cy="0"/>
          </a:xfrm>
          <a:prstGeom prst="line">
            <a:avLst/>
          </a:prstGeom>
          <a:ln w="15875">
            <a:tailEnd type="oval" w="sm" len="sm"/>
          </a:ln>
        </p:spPr>
        <p:style>
          <a:lnRef idx="3">
            <a:schemeClr val="dk1"/>
          </a:lnRef>
          <a:fillRef idx="0">
            <a:schemeClr val="dk1"/>
          </a:fillRef>
          <a:effectRef idx="2">
            <a:schemeClr val="dk1"/>
          </a:effectRef>
          <a:fontRef idx="minor">
            <a:schemeClr val="tx1"/>
          </a:fontRef>
        </p:style>
      </p:cxnSp>
      <p:cxnSp>
        <p:nvCxnSpPr>
          <p:cNvPr id="30" name="Straight Connector 29">
            <a:extLst>
              <a:ext uri="{FF2B5EF4-FFF2-40B4-BE49-F238E27FC236}">
                <a16:creationId xmlns:a16="http://schemas.microsoft.com/office/drawing/2014/main" id="{084A6FF6-66E2-9F44-8F9E-F28BC74C3CB3}"/>
              </a:ext>
            </a:extLst>
          </p:cNvPr>
          <p:cNvCxnSpPr>
            <a:cxnSpLocks/>
          </p:cNvCxnSpPr>
          <p:nvPr/>
        </p:nvCxnSpPr>
        <p:spPr>
          <a:xfrm>
            <a:off x="5737584" y="2655442"/>
            <a:ext cx="937835" cy="0"/>
          </a:xfrm>
          <a:prstGeom prst="line">
            <a:avLst/>
          </a:prstGeom>
          <a:ln w="15875">
            <a:tailEnd type="oval" w="sm" len="sm"/>
          </a:ln>
        </p:spPr>
        <p:style>
          <a:lnRef idx="3">
            <a:schemeClr val="dk1"/>
          </a:lnRef>
          <a:fillRef idx="0">
            <a:schemeClr val="dk1"/>
          </a:fillRef>
          <a:effectRef idx="2">
            <a:schemeClr val="dk1"/>
          </a:effectRef>
          <a:fontRef idx="minor">
            <a:schemeClr val="tx1"/>
          </a:fontRef>
        </p:style>
      </p:cxnSp>
      <p:cxnSp>
        <p:nvCxnSpPr>
          <p:cNvPr id="31" name="Straight Connector 30">
            <a:extLst>
              <a:ext uri="{FF2B5EF4-FFF2-40B4-BE49-F238E27FC236}">
                <a16:creationId xmlns:a16="http://schemas.microsoft.com/office/drawing/2014/main" id="{B6D55836-2F3D-1F40-A19A-859DD5578BA4}"/>
              </a:ext>
            </a:extLst>
          </p:cNvPr>
          <p:cNvCxnSpPr>
            <a:cxnSpLocks/>
          </p:cNvCxnSpPr>
          <p:nvPr/>
        </p:nvCxnSpPr>
        <p:spPr>
          <a:xfrm>
            <a:off x="6675419" y="2655442"/>
            <a:ext cx="937835" cy="0"/>
          </a:xfrm>
          <a:prstGeom prst="line">
            <a:avLst/>
          </a:prstGeom>
          <a:ln w="15875">
            <a:tailEnd type="oval" w="sm" len="sm"/>
          </a:ln>
        </p:spPr>
        <p:style>
          <a:lnRef idx="3">
            <a:schemeClr val="dk1"/>
          </a:lnRef>
          <a:fillRef idx="0">
            <a:schemeClr val="dk1"/>
          </a:fillRef>
          <a:effectRef idx="2">
            <a:schemeClr val="dk1"/>
          </a:effectRef>
          <a:fontRef idx="minor">
            <a:schemeClr val="tx1"/>
          </a:fontRef>
        </p:style>
      </p:cxnSp>
      <p:cxnSp>
        <p:nvCxnSpPr>
          <p:cNvPr id="32" name="Straight Connector 31">
            <a:extLst>
              <a:ext uri="{FF2B5EF4-FFF2-40B4-BE49-F238E27FC236}">
                <a16:creationId xmlns:a16="http://schemas.microsoft.com/office/drawing/2014/main" id="{17E4CF99-4140-344B-B126-F446C57F9318}"/>
              </a:ext>
            </a:extLst>
          </p:cNvPr>
          <p:cNvCxnSpPr>
            <a:cxnSpLocks/>
          </p:cNvCxnSpPr>
          <p:nvPr/>
        </p:nvCxnSpPr>
        <p:spPr>
          <a:xfrm>
            <a:off x="7619930" y="2653738"/>
            <a:ext cx="937835" cy="0"/>
          </a:xfrm>
          <a:prstGeom prst="line">
            <a:avLst/>
          </a:prstGeom>
          <a:ln w="15875">
            <a:tailEnd type="oval" w="sm" len="sm"/>
          </a:ln>
        </p:spPr>
        <p:style>
          <a:lnRef idx="3">
            <a:schemeClr val="dk1"/>
          </a:lnRef>
          <a:fillRef idx="0">
            <a:schemeClr val="dk1"/>
          </a:fillRef>
          <a:effectRef idx="2">
            <a:schemeClr val="dk1"/>
          </a:effectRef>
          <a:fontRef idx="minor">
            <a:schemeClr val="tx1"/>
          </a:fontRef>
        </p:style>
      </p:cxnSp>
      <p:cxnSp>
        <p:nvCxnSpPr>
          <p:cNvPr id="33" name="Straight Connector 32">
            <a:extLst>
              <a:ext uri="{FF2B5EF4-FFF2-40B4-BE49-F238E27FC236}">
                <a16:creationId xmlns:a16="http://schemas.microsoft.com/office/drawing/2014/main" id="{BB361C88-F341-6D4D-A3A9-39E791A3D665}"/>
              </a:ext>
            </a:extLst>
          </p:cNvPr>
          <p:cNvCxnSpPr>
            <a:cxnSpLocks/>
          </p:cNvCxnSpPr>
          <p:nvPr/>
        </p:nvCxnSpPr>
        <p:spPr>
          <a:xfrm>
            <a:off x="8557765" y="2653738"/>
            <a:ext cx="937835" cy="0"/>
          </a:xfrm>
          <a:prstGeom prst="line">
            <a:avLst/>
          </a:prstGeom>
          <a:ln w="15875">
            <a:tailEnd type="oval" w="sm" len="sm"/>
          </a:ln>
        </p:spPr>
        <p:style>
          <a:lnRef idx="3">
            <a:schemeClr val="dk1"/>
          </a:lnRef>
          <a:fillRef idx="0">
            <a:schemeClr val="dk1"/>
          </a:fillRef>
          <a:effectRef idx="2">
            <a:schemeClr val="dk1"/>
          </a:effectRef>
          <a:fontRef idx="minor">
            <a:schemeClr val="tx1"/>
          </a:fontRef>
        </p:style>
      </p:cxnSp>
      <p:cxnSp>
        <p:nvCxnSpPr>
          <p:cNvPr id="34" name="Straight Connector 33">
            <a:extLst>
              <a:ext uri="{FF2B5EF4-FFF2-40B4-BE49-F238E27FC236}">
                <a16:creationId xmlns:a16="http://schemas.microsoft.com/office/drawing/2014/main" id="{1C59494C-85B1-D94A-AA69-5E61F03B9CD4}"/>
              </a:ext>
            </a:extLst>
          </p:cNvPr>
          <p:cNvCxnSpPr>
            <a:cxnSpLocks/>
          </p:cNvCxnSpPr>
          <p:nvPr/>
        </p:nvCxnSpPr>
        <p:spPr>
          <a:xfrm>
            <a:off x="9495600" y="2653738"/>
            <a:ext cx="937835" cy="0"/>
          </a:xfrm>
          <a:prstGeom prst="line">
            <a:avLst/>
          </a:prstGeom>
          <a:ln w="15875">
            <a:tailEnd type="oval" w="sm" len="sm"/>
          </a:ln>
        </p:spPr>
        <p:style>
          <a:lnRef idx="3">
            <a:schemeClr val="dk1"/>
          </a:lnRef>
          <a:fillRef idx="0">
            <a:schemeClr val="dk1"/>
          </a:fillRef>
          <a:effectRef idx="2">
            <a:schemeClr val="dk1"/>
          </a:effectRef>
          <a:fontRef idx="minor">
            <a:schemeClr val="tx1"/>
          </a:fontRef>
        </p:style>
      </p:cxnSp>
      <p:cxnSp>
        <p:nvCxnSpPr>
          <p:cNvPr id="35" name="Straight Connector 34">
            <a:extLst>
              <a:ext uri="{FF2B5EF4-FFF2-40B4-BE49-F238E27FC236}">
                <a16:creationId xmlns:a16="http://schemas.microsoft.com/office/drawing/2014/main" id="{B220496B-931C-724A-9A51-01E814AFF9BB}"/>
              </a:ext>
            </a:extLst>
          </p:cNvPr>
          <p:cNvCxnSpPr>
            <a:cxnSpLocks/>
          </p:cNvCxnSpPr>
          <p:nvPr/>
        </p:nvCxnSpPr>
        <p:spPr>
          <a:xfrm>
            <a:off x="1964654" y="3980030"/>
            <a:ext cx="937835" cy="0"/>
          </a:xfrm>
          <a:prstGeom prst="line">
            <a:avLst/>
          </a:prstGeom>
          <a:ln w="15875">
            <a:tailEnd type="oval" w="sm" len="sm"/>
          </a:ln>
        </p:spPr>
        <p:style>
          <a:lnRef idx="3">
            <a:schemeClr val="dk1"/>
          </a:lnRef>
          <a:fillRef idx="0">
            <a:schemeClr val="dk1"/>
          </a:fillRef>
          <a:effectRef idx="2">
            <a:schemeClr val="dk1"/>
          </a:effectRef>
          <a:fontRef idx="minor">
            <a:schemeClr val="tx1"/>
          </a:fontRef>
        </p:style>
      </p:cxnSp>
      <p:cxnSp>
        <p:nvCxnSpPr>
          <p:cNvPr id="36" name="Straight Connector 35">
            <a:extLst>
              <a:ext uri="{FF2B5EF4-FFF2-40B4-BE49-F238E27FC236}">
                <a16:creationId xmlns:a16="http://schemas.microsoft.com/office/drawing/2014/main" id="{4FE8505B-6442-0641-A7DC-DA0F3B14AEDA}"/>
              </a:ext>
            </a:extLst>
          </p:cNvPr>
          <p:cNvCxnSpPr>
            <a:cxnSpLocks/>
          </p:cNvCxnSpPr>
          <p:nvPr/>
        </p:nvCxnSpPr>
        <p:spPr>
          <a:xfrm>
            <a:off x="2902489" y="3980030"/>
            <a:ext cx="937835" cy="0"/>
          </a:xfrm>
          <a:prstGeom prst="line">
            <a:avLst/>
          </a:prstGeom>
          <a:ln w="15875">
            <a:tailEnd type="oval" w="sm" len="sm"/>
          </a:ln>
        </p:spPr>
        <p:style>
          <a:lnRef idx="3">
            <a:schemeClr val="dk1"/>
          </a:lnRef>
          <a:fillRef idx="0">
            <a:schemeClr val="dk1"/>
          </a:fillRef>
          <a:effectRef idx="2">
            <a:schemeClr val="dk1"/>
          </a:effectRef>
          <a:fontRef idx="minor">
            <a:schemeClr val="tx1"/>
          </a:fontRef>
        </p:style>
      </p:cxnSp>
      <p:cxnSp>
        <p:nvCxnSpPr>
          <p:cNvPr id="37" name="Straight Connector 36">
            <a:extLst>
              <a:ext uri="{FF2B5EF4-FFF2-40B4-BE49-F238E27FC236}">
                <a16:creationId xmlns:a16="http://schemas.microsoft.com/office/drawing/2014/main" id="{670572E7-5857-D446-8C05-AF41F3583AB5}"/>
              </a:ext>
            </a:extLst>
          </p:cNvPr>
          <p:cNvCxnSpPr>
            <a:cxnSpLocks/>
          </p:cNvCxnSpPr>
          <p:nvPr/>
        </p:nvCxnSpPr>
        <p:spPr>
          <a:xfrm>
            <a:off x="3840324" y="3981734"/>
            <a:ext cx="937835" cy="0"/>
          </a:xfrm>
          <a:prstGeom prst="line">
            <a:avLst/>
          </a:prstGeom>
          <a:ln w="15875">
            <a:tailEnd type="oval" w="sm" len="sm"/>
          </a:ln>
        </p:spPr>
        <p:style>
          <a:lnRef idx="3">
            <a:schemeClr val="dk1"/>
          </a:lnRef>
          <a:fillRef idx="0">
            <a:schemeClr val="dk1"/>
          </a:fillRef>
          <a:effectRef idx="2">
            <a:schemeClr val="dk1"/>
          </a:effectRef>
          <a:fontRef idx="minor">
            <a:schemeClr val="tx1"/>
          </a:fontRef>
        </p:style>
      </p:cxnSp>
      <p:cxnSp>
        <p:nvCxnSpPr>
          <p:cNvPr id="38" name="Straight Connector 37">
            <a:extLst>
              <a:ext uri="{FF2B5EF4-FFF2-40B4-BE49-F238E27FC236}">
                <a16:creationId xmlns:a16="http://schemas.microsoft.com/office/drawing/2014/main" id="{D73FDE4B-F9E0-1249-9CA8-E7C912D4E49D}"/>
              </a:ext>
            </a:extLst>
          </p:cNvPr>
          <p:cNvCxnSpPr>
            <a:cxnSpLocks/>
          </p:cNvCxnSpPr>
          <p:nvPr/>
        </p:nvCxnSpPr>
        <p:spPr>
          <a:xfrm>
            <a:off x="4778159" y="3981734"/>
            <a:ext cx="937835" cy="0"/>
          </a:xfrm>
          <a:prstGeom prst="line">
            <a:avLst/>
          </a:prstGeom>
          <a:ln w="15875">
            <a:tailEnd type="oval" w="sm" len="sm"/>
          </a:ln>
        </p:spPr>
        <p:style>
          <a:lnRef idx="3">
            <a:schemeClr val="dk1"/>
          </a:lnRef>
          <a:fillRef idx="0">
            <a:schemeClr val="dk1"/>
          </a:fillRef>
          <a:effectRef idx="2">
            <a:schemeClr val="dk1"/>
          </a:effectRef>
          <a:fontRef idx="minor">
            <a:schemeClr val="tx1"/>
          </a:fontRef>
        </p:style>
      </p:cxnSp>
      <p:cxnSp>
        <p:nvCxnSpPr>
          <p:cNvPr id="39" name="Straight Connector 38">
            <a:extLst>
              <a:ext uri="{FF2B5EF4-FFF2-40B4-BE49-F238E27FC236}">
                <a16:creationId xmlns:a16="http://schemas.microsoft.com/office/drawing/2014/main" id="{81BD3316-89BB-A74B-BE1B-99D874A4A545}"/>
              </a:ext>
            </a:extLst>
          </p:cNvPr>
          <p:cNvCxnSpPr>
            <a:cxnSpLocks/>
          </p:cNvCxnSpPr>
          <p:nvPr/>
        </p:nvCxnSpPr>
        <p:spPr>
          <a:xfrm>
            <a:off x="5737584" y="3981734"/>
            <a:ext cx="937835" cy="0"/>
          </a:xfrm>
          <a:prstGeom prst="line">
            <a:avLst/>
          </a:prstGeom>
          <a:ln w="15875">
            <a:tailEnd type="oval" w="sm" len="sm"/>
          </a:ln>
        </p:spPr>
        <p:style>
          <a:lnRef idx="3">
            <a:schemeClr val="dk1"/>
          </a:lnRef>
          <a:fillRef idx="0">
            <a:schemeClr val="dk1"/>
          </a:fillRef>
          <a:effectRef idx="2">
            <a:schemeClr val="dk1"/>
          </a:effectRef>
          <a:fontRef idx="minor">
            <a:schemeClr val="tx1"/>
          </a:fontRef>
        </p:style>
      </p:cxnSp>
      <p:cxnSp>
        <p:nvCxnSpPr>
          <p:cNvPr id="40" name="Straight Connector 39">
            <a:extLst>
              <a:ext uri="{FF2B5EF4-FFF2-40B4-BE49-F238E27FC236}">
                <a16:creationId xmlns:a16="http://schemas.microsoft.com/office/drawing/2014/main" id="{A10025CF-D251-484E-9C2C-EC09CB51CDEE}"/>
              </a:ext>
            </a:extLst>
          </p:cNvPr>
          <p:cNvCxnSpPr>
            <a:cxnSpLocks/>
          </p:cNvCxnSpPr>
          <p:nvPr/>
        </p:nvCxnSpPr>
        <p:spPr>
          <a:xfrm>
            <a:off x="6675419" y="3981734"/>
            <a:ext cx="937835" cy="0"/>
          </a:xfrm>
          <a:prstGeom prst="line">
            <a:avLst/>
          </a:prstGeom>
          <a:ln w="15875">
            <a:tailEnd type="oval" w="sm" len="sm"/>
          </a:ln>
        </p:spPr>
        <p:style>
          <a:lnRef idx="3">
            <a:schemeClr val="dk1"/>
          </a:lnRef>
          <a:fillRef idx="0">
            <a:schemeClr val="dk1"/>
          </a:fillRef>
          <a:effectRef idx="2">
            <a:schemeClr val="dk1"/>
          </a:effectRef>
          <a:fontRef idx="minor">
            <a:schemeClr val="tx1"/>
          </a:fontRef>
        </p:style>
      </p:cxnSp>
      <p:cxnSp>
        <p:nvCxnSpPr>
          <p:cNvPr id="41" name="Straight Connector 40">
            <a:extLst>
              <a:ext uri="{FF2B5EF4-FFF2-40B4-BE49-F238E27FC236}">
                <a16:creationId xmlns:a16="http://schemas.microsoft.com/office/drawing/2014/main" id="{C67E248A-9294-154B-83A5-7CABA9DCC2CC}"/>
              </a:ext>
            </a:extLst>
          </p:cNvPr>
          <p:cNvCxnSpPr>
            <a:cxnSpLocks/>
          </p:cNvCxnSpPr>
          <p:nvPr/>
        </p:nvCxnSpPr>
        <p:spPr>
          <a:xfrm>
            <a:off x="7619930" y="3980030"/>
            <a:ext cx="937835" cy="0"/>
          </a:xfrm>
          <a:prstGeom prst="line">
            <a:avLst/>
          </a:prstGeom>
          <a:ln w="15875">
            <a:tailEnd type="oval" w="sm" len="sm"/>
          </a:ln>
        </p:spPr>
        <p:style>
          <a:lnRef idx="3">
            <a:schemeClr val="dk1"/>
          </a:lnRef>
          <a:fillRef idx="0">
            <a:schemeClr val="dk1"/>
          </a:fillRef>
          <a:effectRef idx="2">
            <a:schemeClr val="dk1"/>
          </a:effectRef>
          <a:fontRef idx="minor">
            <a:schemeClr val="tx1"/>
          </a:fontRef>
        </p:style>
      </p:cxnSp>
      <p:cxnSp>
        <p:nvCxnSpPr>
          <p:cNvPr id="42" name="Straight Connector 41">
            <a:extLst>
              <a:ext uri="{FF2B5EF4-FFF2-40B4-BE49-F238E27FC236}">
                <a16:creationId xmlns:a16="http://schemas.microsoft.com/office/drawing/2014/main" id="{6AD08466-478C-0F47-B3D8-6EFA121AD33A}"/>
              </a:ext>
            </a:extLst>
          </p:cNvPr>
          <p:cNvCxnSpPr>
            <a:cxnSpLocks/>
          </p:cNvCxnSpPr>
          <p:nvPr/>
        </p:nvCxnSpPr>
        <p:spPr>
          <a:xfrm>
            <a:off x="8557765" y="3980030"/>
            <a:ext cx="937835" cy="0"/>
          </a:xfrm>
          <a:prstGeom prst="line">
            <a:avLst/>
          </a:prstGeom>
          <a:ln w="15875">
            <a:tailEnd type="oval" w="sm" len="sm"/>
          </a:ln>
        </p:spPr>
        <p:style>
          <a:lnRef idx="3">
            <a:schemeClr val="dk1"/>
          </a:lnRef>
          <a:fillRef idx="0">
            <a:schemeClr val="dk1"/>
          </a:fillRef>
          <a:effectRef idx="2">
            <a:schemeClr val="dk1"/>
          </a:effectRef>
          <a:fontRef idx="minor">
            <a:schemeClr val="tx1"/>
          </a:fontRef>
        </p:style>
      </p:cxnSp>
      <p:cxnSp>
        <p:nvCxnSpPr>
          <p:cNvPr id="43" name="Straight Connector 42">
            <a:extLst>
              <a:ext uri="{FF2B5EF4-FFF2-40B4-BE49-F238E27FC236}">
                <a16:creationId xmlns:a16="http://schemas.microsoft.com/office/drawing/2014/main" id="{838CA2B2-67BB-EC4A-B192-AC5D99FA0958}"/>
              </a:ext>
            </a:extLst>
          </p:cNvPr>
          <p:cNvCxnSpPr>
            <a:cxnSpLocks/>
          </p:cNvCxnSpPr>
          <p:nvPr/>
        </p:nvCxnSpPr>
        <p:spPr>
          <a:xfrm>
            <a:off x="9495600" y="3980030"/>
            <a:ext cx="937835" cy="0"/>
          </a:xfrm>
          <a:prstGeom prst="line">
            <a:avLst/>
          </a:prstGeom>
          <a:ln w="15875">
            <a:tailEnd type="oval" w="sm" len="sm"/>
          </a:ln>
        </p:spPr>
        <p:style>
          <a:lnRef idx="3">
            <a:schemeClr val="dk1"/>
          </a:lnRef>
          <a:fillRef idx="0">
            <a:schemeClr val="dk1"/>
          </a:fillRef>
          <a:effectRef idx="2">
            <a:schemeClr val="dk1"/>
          </a:effectRef>
          <a:fontRef idx="minor">
            <a:schemeClr val="tx1"/>
          </a:fontRef>
        </p:style>
      </p:cxnSp>
      <p:cxnSp>
        <p:nvCxnSpPr>
          <p:cNvPr id="44" name="Straight Connector 43">
            <a:extLst>
              <a:ext uri="{FF2B5EF4-FFF2-40B4-BE49-F238E27FC236}">
                <a16:creationId xmlns:a16="http://schemas.microsoft.com/office/drawing/2014/main" id="{059015D3-52D8-684C-88AA-75293CD58FE1}"/>
              </a:ext>
            </a:extLst>
          </p:cNvPr>
          <p:cNvCxnSpPr>
            <a:cxnSpLocks/>
          </p:cNvCxnSpPr>
          <p:nvPr/>
        </p:nvCxnSpPr>
        <p:spPr>
          <a:xfrm>
            <a:off x="1964654" y="5302203"/>
            <a:ext cx="937835" cy="0"/>
          </a:xfrm>
          <a:prstGeom prst="line">
            <a:avLst/>
          </a:prstGeom>
          <a:ln w="15875">
            <a:tailEnd type="oval" w="sm" len="sm"/>
          </a:ln>
        </p:spPr>
        <p:style>
          <a:lnRef idx="3">
            <a:schemeClr val="dk1"/>
          </a:lnRef>
          <a:fillRef idx="0">
            <a:schemeClr val="dk1"/>
          </a:fillRef>
          <a:effectRef idx="2">
            <a:schemeClr val="dk1"/>
          </a:effectRef>
          <a:fontRef idx="minor">
            <a:schemeClr val="tx1"/>
          </a:fontRef>
        </p:style>
      </p:cxnSp>
      <p:cxnSp>
        <p:nvCxnSpPr>
          <p:cNvPr id="45" name="Straight Connector 44">
            <a:extLst>
              <a:ext uri="{FF2B5EF4-FFF2-40B4-BE49-F238E27FC236}">
                <a16:creationId xmlns:a16="http://schemas.microsoft.com/office/drawing/2014/main" id="{ECE7383D-4A7E-BC4B-8C30-C926E1507C9F}"/>
              </a:ext>
            </a:extLst>
          </p:cNvPr>
          <p:cNvCxnSpPr>
            <a:cxnSpLocks/>
          </p:cNvCxnSpPr>
          <p:nvPr/>
        </p:nvCxnSpPr>
        <p:spPr>
          <a:xfrm>
            <a:off x="2902489" y="5302203"/>
            <a:ext cx="937835" cy="0"/>
          </a:xfrm>
          <a:prstGeom prst="line">
            <a:avLst/>
          </a:prstGeom>
          <a:ln w="15875">
            <a:tailEnd type="oval" w="sm" len="sm"/>
          </a:ln>
        </p:spPr>
        <p:style>
          <a:lnRef idx="3">
            <a:schemeClr val="dk1"/>
          </a:lnRef>
          <a:fillRef idx="0">
            <a:schemeClr val="dk1"/>
          </a:fillRef>
          <a:effectRef idx="2">
            <a:schemeClr val="dk1"/>
          </a:effectRef>
          <a:fontRef idx="minor">
            <a:schemeClr val="tx1"/>
          </a:fontRef>
        </p:style>
      </p:cxnSp>
      <p:cxnSp>
        <p:nvCxnSpPr>
          <p:cNvPr id="46" name="Straight Connector 45">
            <a:extLst>
              <a:ext uri="{FF2B5EF4-FFF2-40B4-BE49-F238E27FC236}">
                <a16:creationId xmlns:a16="http://schemas.microsoft.com/office/drawing/2014/main" id="{ABA769A6-324D-474E-BB17-ADDDAC03481C}"/>
              </a:ext>
            </a:extLst>
          </p:cNvPr>
          <p:cNvCxnSpPr>
            <a:cxnSpLocks/>
          </p:cNvCxnSpPr>
          <p:nvPr/>
        </p:nvCxnSpPr>
        <p:spPr>
          <a:xfrm>
            <a:off x="3840324" y="5303907"/>
            <a:ext cx="937835" cy="0"/>
          </a:xfrm>
          <a:prstGeom prst="line">
            <a:avLst/>
          </a:prstGeom>
          <a:ln w="15875">
            <a:tailEnd type="oval" w="sm" len="sm"/>
          </a:ln>
        </p:spPr>
        <p:style>
          <a:lnRef idx="3">
            <a:schemeClr val="dk1"/>
          </a:lnRef>
          <a:fillRef idx="0">
            <a:schemeClr val="dk1"/>
          </a:fillRef>
          <a:effectRef idx="2">
            <a:schemeClr val="dk1"/>
          </a:effectRef>
          <a:fontRef idx="minor">
            <a:schemeClr val="tx1"/>
          </a:fontRef>
        </p:style>
      </p:cxnSp>
      <p:cxnSp>
        <p:nvCxnSpPr>
          <p:cNvPr id="47" name="Straight Connector 46">
            <a:extLst>
              <a:ext uri="{FF2B5EF4-FFF2-40B4-BE49-F238E27FC236}">
                <a16:creationId xmlns:a16="http://schemas.microsoft.com/office/drawing/2014/main" id="{DD0B2943-540B-984E-B71A-7C107A9B8B9B}"/>
              </a:ext>
            </a:extLst>
          </p:cNvPr>
          <p:cNvCxnSpPr>
            <a:cxnSpLocks/>
          </p:cNvCxnSpPr>
          <p:nvPr/>
        </p:nvCxnSpPr>
        <p:spPr>
          <a:xfrm>
            <a:off x="4778159" y="5303907"/>
            <a:ext cx="937835" cy="0"/>
          </a:xfrm>
          <a:prstGeom prst="line">
            <a:avLst/>
          </a:prstGeom>
          <a:ln w="15875">
            <a:tailEnd type="oval" w="sm" len="sm"/>
          </a:ln>
        </p:spPr>
        <p:style>
          <a:lnRef idx="3">
            <a:schemeClr val="dk1"/>
          </a:lnRef>
          <a:fillRef idx="0">
            <a:schemeClr val="dk1"/>
          </a:fillRef>
          <a:effectRef idx="2">
            <a:schemeClr val="dk1"/>
          </a:effectRef>
          <a:fontRef idx="minor">
            <a:schemeClr val="tx1"/>
          </a:fontRef>
        </p:style>
      </p:cxnSp>
      <p:cxnSp>
        <p:nvCxnSpPr>
          <p:cNvPr id="48" name="Straight Connector 47">
            <a:extLst>
              <a:ext uri="{FF2B5EF4-FFF2-40B4-BE49-F238E27FC236}">
                <a16:creationId xmlns:a16="http://schemas.microsoft.com/office/drawing/2014/main" id="{AAC77801-99D1-5B4E-8C55-D83A91D65FFD}"/>
              </a:ext>
            </a:extLst>
          </p:cNvPr>
          <p:cNvCxnSpPr>
            <a:cxnSpLocks/>
          </p:cNvCxnSpPr>
          <p:nvPr/>
        </p:nvCxnSpPr>
        <p:spPr>
          <a:xfrm>
            <a:off x="5737584" y="5303907"/>
            <a:ext cx="937835" cy="0"/>
          </a:xfrm>
          <a:prstGeom prst="line">
            <a:avLst/>
          </a:prstGeom>
          <a:ln w="15875">
            <a:tailEnd type="oval" w="sm" len="sm"/>
          </a:ln>
        </p:spPr>
        <p:style>
          <a:lnRef idx="3">
            <a:schemeClr val="dk1"/>
          </a:lnRef>
          <a:fillRef idx="0">
            <a:schemeClr val="dk1"/>
          </a:fillRef>
          <a:effectRef idx="2">
            <a:schemeClr val="dk1"/>
          </a:effectRef>
          <a:fontRef idx="minor">
            <a:schemeClr val="tx1"/>
          </a:fontRef>
        </p:style>
      </p:cxnSp>
      <p:cxnSp>
        <p:nvCxnSpPr>
          <p:cNvPr id="49" name="Straight Connector 48">
            <a:extLst>
              <a:ext uri="{FF2B5EF4-FFF2-40B4-BE49-F238E27FC236}">
                <a16:creationId xmlns:a16="http://schemas.microsoft.com/office/drawing/2014/main" id="{BB39F1B0-57DB-3C4D-A5CB-EA3A42FB46C7}"/>
              </a:ext>
            </a:extLst>
          </p:cNvPr>
          <p:cNvCxnSpPr>
            <a:cxnSpLocks/>
          </p:cNvCxnSpPr>
          <p:nvPr/>
        </p:nvCxnSpPr>
        <p:spPr>
          <a:xfrm>
            <a:off x="6675419" y="5303907"/>
            <a:ext cx="937835" cy="0"/>
          </a:xfrm>
          <a:prstGeom prst="line">
            <a:avLst/>
          </a:prstGeom>
          <a:ln w="15875">
            <a:tailEnd type="oval" w="sm" len="sm"/>
          </a:ln>
        </p:spPr>
        <p:style>
          <a:lnRef idx="3">
            <a:schemeClr val="dk1"/>
          </a:lnRef>
          <a:fillRef idx="0">
            <a:schemeClr val="dk1"/>
          </a:fillRef>
          <a:effectRef idx="2">
            <a:schemeClr val="dk1"/>
          </a:effectRef>
          <a:fontRef idx="minor">
            <a:schemeClr val="tx1"/>
          </a:fontRef>
        </p:style>
      </p:cxnSp>
      <p:cxnSp>
        <p:nvCxnSpPr>
          <p:cNvPr id="50" name="Straight Connector 49">
            <a:extLst>
              <a:ext uri="{FF2B5EF4-FFF2-40B4-BE49-F238E27FC236}">
                <a16:creationId xmlns:a16="http://schemas.microsoft.com/office/drawing/2014/main" id="{0D4D507B-68DA-9345-BD76-D6736F2A3334}"/>
              </a:ext>
            </a:extLst>
          </p:cNvPr>
          <p:cNvCxnSpPr>
            <a:cxnSpLocks/>
          </p:cNvCxnSpPr>
          <p:nvPr/>
        </p:nvCxnSpPr>
        <p:spPr>
          <a:xfrm>
            <a:off x="7619930" y="5302203"/>
            <a:ext cx="937835" cy="0"/>
          </a:xfrm>
          <a:prstGeom prst="line">
            <a:avLst/>
          </a:prstGeom>
          <a:ln w="15875">
            <a:tailEnd type="oval" w="sm" len="sm"/>
          </a:ln>
        </p:spPr>
        <p:style>
          <a:lnRef idx="3">
            <a:schemeClr val="dk1"/>
          </a:lnRef>
          <a:fillRef idx="0">
            <a:schemeClr val="dk1"/>
          </a:fillRef>
          <a:effectRef idx="2">
            <a:schemeClr val="dk1"/>
          </a:effectRef>
          <a:fontRef idx="minor">
            <a:schemeClr val="tx1"/>
          </a:fontRef>
        </p:style>
      </p:cxnSp>
      <p:cxnSp>
        <p:nvCxnSpPr>
          <p:cNvPr id="51" name="Straight Connector 50">
            <a:extLst>
              <a:ext uri="{FF2B5EF4-FFF2-40B4-BE49-F238E27FC236}">
                <a16:creationId xmlns:a16="http://schemas.microsoft.com/office/drawing/2014/main" id="{37DC5A85-F804-034B-9092-817CF81F4515}"/>
              </a:ext>
            </a:extLst>
          </p:cNvPr>
          <p:cNvCxnSpPr>
            <a:cxnSpLocks/>
          </p:cNvCxnSpPr>
          <p:nvPr/>
        </p:nvCxnSpPr>
        <p:spPr>
          <a:xfrm>
            <a:off x="8557765" y="5302203"/>
            <a:ext cx="937835" cy="0"/>
          </a:xfrm>
          <a:prstGeom prst="line">
            <a:avLst/>
          </a:prstGeom>
          <a:ln w="15875">
            <a:tailEnd type="oval" w="sm" len="sm"/>
          </a:ln>
        </p:spPr>
        <p:style>
          <a:lnRef idx="3">
            <a:schemeClr val="dk1"/>
          </a:lnRef>
          <a:fillRef idx="0">
            <a:schemeClr val="dk1"/>
          </a:fillRef>
          <a:effectRef idx="2">
            <a:schemeClr val="dk1"/>
          </a:effectRef>
          <a:fontRef idx="minor">
            <a:schemeClr val="tx1"/>
          </a:fontRef>
        </p:style>
      </p:cxnSp>
      <p:cxnSp>
        <p:nvCxnSpPr>
          <p:cNvPr id="52" name="Straight Connector 51">
            <a:extLst>
              <a:ext uri="{FF2B5EF4-FFF2-40B4-BE49-F238E27FC236}">
                <a16:creationId xmlns:a16="http://schemas.microsoft.com/office/drawing/2014/main" id="{B18C7365-A431-994B-9660-95877514529B}"/>
              </a:ext>
            </a:extLst>
          </p:cNvPr>
          <p:cNvCxnSpPr>
            <a:cxnSpLocks/>
          </p:cNvCxnSpPr>
          <p:nvPr/>
        </p:nvCxnSpPr>
        <p:spPr>
          <a:xfrm>
            <a:off x="9495600" y="5302203"/>
            <a:ext cx="937835" cy="0"/>
          </a:xfrm>
          <a:prstGeom prst="line">
            <a:avLst/>
          </a:prstGeom>
          <a:ln w="15875">
            <a:tailEnd type="oval" w="sm" len="sm"/>
          </a:ln>
        </p:spPr>
        <p:style>
          <a:lnRef idx="3">
            <a:schemeClr val="dk1"/>
          </a:lnRef>
          <a:fillRef idx="0">
            <a:schemeClr val="dk1"/>
          </a:fillRef>
          <a:effectRef idx="2">
            <a:schemeClr val="dk1"/>
          </a:effectRef>
          <a:fontRef idx="minor">
            <a:schemeClr val="tx1"/>
          </a:fontRef>
        </p:style>
      </p:cxnSp>
      <p:sp>
        <p:nvSpPr>
          <p:cNvPr id="15" name="TextBox 14">
            <a:extLst>
              <a:ext uri="{FF2B5EF4-FFF2-40B4-BE49-F238E27FC236}">
                <a16:creationId xmlns:a16="http://schemas.microsoft.com/office/drawing/2014/main" id="{337D933A-4A03-F644-AA20-CABE761F8524}"/>
              </a:ext>
            </a:extLst>
          </p:cNvPr>
          <p:cNvSpPr txBox="1"/>
          <p:nvPr/>
        </p:nvSpPr>
        <p:spPr>
          <a:xfrm>
            <a:off x="2655353" y="1082725"/>
            <a:ext cx="556054" cy="307777"/>
          </a:xfrm>
          <a:prstGeom prst="rect">
            <a:avLst/>
          </a:prstGeom>
          <a:noFill/>
        </p:spPr>
        <p:txBody>
          <a:bodyPr wrap="square" rtlCol="0">
            <a:spAutoFit/>
          </a:bodyPr>
          <a:lstStyle/>
          <a:p>
            <a:r>
              <a:rPr lang="en-US" sz="1400" dirty="0"/>
              <a:t>100</a:t>
            </a:r>
          </a:p>
        </p:txBody>
      </p:sp>
      <p:sp>
        <p:nvSpPr>
          <p:cNvPr id="53" name="TextBox 52">
            <a:extLst>
              <a:ext uri="{FF2B5EF4-FFF2-40B4-BE49-F238E27FC236}">
                <a16:creationId xmlns:a16="http://schemas.microsoft.com/office/drawing/2014/main" id="{7101A284-E52D-974D-8E46-8E170F5D39DD}"/>
              </a:ext>
            </a:extLst>
          </p:cNvPr>
          <p:cNvSpPr txBox="1"/>
          <p:nvPr/>
        </p:nvSpPr>
        <p:spPr>
          <a:xfrm>
            <a:off x="3599368" y="1082724"/>
            <a:ext cx="556054" cy="307777"/>
          </a:xfrm>
          <a:prstGeom prst="rect">
            <a:avLst/>
          </a:prstGeom>
          <a:noFill/>
        </p:spPr>
        <p:txBody>
          <a:bodyPr wrap="square" rtlCol="0">
            <a:spAutoFit/>
          </a:bodyPr>
          <a:lstStyle/>
          <a:p>
            <a:r>
              <a:rPr lang="en-US" sz="1400" dirty="0"/>
              <a:t>200</a:t>
            </a:r>
          </a:p>
        </p:txBody>
      </p:sp>
      <p:sp>
        <p:nvSpPr>
          <p:cNvPr id="54" name="TextBox 53">
            <a:extLst>
              <a:ext uri="{FF2B5EF4-FFF2-40B4-BE49-F238E27FC236}">
                <a16:creationId xmlns:a16="http://schemas.microsoft.com/office/drawing/2014/main" id="{5DB3FB82-1EB4-E946-B2AC-12ED30254EF7}"/>
              </a:ext>
            </a:extLst>
          </p:cNvPr>
          <p:cNvSpPr txBox="1"/>
          <p:nvPr/>
        </p:nvSpPr>
        <p:spPr>
          <a:xfrm>
            <a:off x="4543383" y="1100685"/>
            <a:ext cx="556054" cy="307777"/>
          </a:xfrm>
          <a:prstGeom prst="rect">
            <a:avLst/>
          </a:prstGeom>
          <a:noFill/>
        </p:spPr>
        <p:txBody>
          <a:bodyPr wrap="square" rtlCol="0">
            <a:spAutoFit/>
          </a:bodyPr>
          <a:lstStyle/>
          <a:p>
            <a:r>
              <a:rPr lang="en-US" sz="1400" dirty="0"/>
              <a:t>300</a:t>
            </a:r>
          </a:p>
        </p:txBody>
      </p:sp>
      <p:sp>
        <p:nvSpPr>
          <p:cNvPr id="55" name="TextBox 54">
            <a:extLst>
              <a:ext uri="{FF2B5EF4-FFF2-40B4-BE49-F238E27FC236}">
                <a16:creationId xmlns:a16="http://schemas.microsoft.com/office/drawing/2014/main" id="{B54EED0D-CB65-9E45-B22C-9697AA930FDC}"/>
              </a:ext>
            </a:extLst>
          </p:cNvPr>
          <p:cNvSpPr txBox="1"/>
          <p:nvPr/>
        </p:nvSpPr>
        <p:spPr>
          <a:xfrm>
            <a:off x="5487398" y="1087184"/>
            <a:ext cx="556054" cy="307777"/>
          </a:xfrm>
          <a:prstGeom prst="rect">
            <a:avLst/>
          </a:prstGeom>
          <a:noFill/>
        </p:spPr>
        <p:txBody>
          <a:bodyPr wrap="square" rtlCol="0">
            <a:spAutoFit/>
          </a:bodyPr>
          <a:lstStyle/>
          <a:p>
            <a:r>
              <a:rPr lang="en-US" sz="1400" dirty="0"/>
              <a:t>400</a:t>
            </a:r>
          </a:p>
        </p:txBody>
      </p:sp>
      <p:sp>
        <p:nvSpPr>
          <p:cNvPr id="56" name="TextBox 55">
            <a:extLst>
              <a:ext uri="{FF2B5EF4-FFF2-40B4-BE49-F238E27FC236}">
                <a16:creationId xmlns:a16="http://schemas.microsoft.com/office/drawing/2014/main" id="{7B45FFC1-9175-FA46-8D89-DFBC17426788}"/>
              </a:ext>
            </a:extLst>
          </p:cNvPr>
          <p:cNvSpPr txBox="1"/>
          <p:nvPr/>
        </p:nvSpPr>
        <p:spPr>
          <a:xfrm>
            <a:off x="6431413" y="1100685"/>
            <a:ext cx="556054" cy="307777"/>
          </a:xfrm>
          <a:prstGeom prst="rect">
            <a:avLst/>
          </a:prstGeom>
          <a:noFill/>
        </p:spPr>
        <p:txBody>
          <a:bodyPr wrap="square" rtlCol="0">
            <a:spAutoFit/>
          </a:bodyPr>
          <a:lstStyle/>
          <a:p>
            <a:r>
              <a:rPr lang="en-US" sz="1400" dirty="0"/>
              <a:t>500</a:t>
            </a:r>
          </a:p>
        </p:txBody>
      </p:sp>
      <p:sp>
        <p:nvSpPr>
          <p:cNvPr id="57" name="TextBox 56">
            <a:extLst>
              <a:ext uri="{FF2B5EF4-FFF2-40B4-BE49-F238E27FC236}">
                <a16:creationId xmlns:a16="http://schemas.microsoft.com/office/drawing/2014/main" id="{C24977C3-ECBA-584D-9738-B6ED4DE9B129}"/>
              </a:ext>
            </a:extLst>
          </p:cNvPr>
          <p:cNvSpPr txBox="1"/>
          <p:nvPr/>
        </p:nvSpPr>
        <p:spPr>
          <a:xfrm>
            <a:off x="7375428" y="1081576"/>
            <a:ext cx="556054" cy="307777"/>
          </a:xfrm>
          <a:prstGeom prst="rect">
            <a:avLst/>
          </a:prstGeom>
          <a:noFill/>
        </p:spPr>
        <p:txBody>
          <a:bodyPr wrap="square" rtlCol="0">
            <a:spAutoFit/>
          </a:bodyPr>
          <a:lstStyle/>
          <a:p>
            <a:r>
              <a:rPr lang="en-US" sz="1400" dirty="0"/>
              <a:t>600</a:t>
            </a:r>
          </a:p>
        </p:txBody>
      </p:sp>
      <p:sp>
        <p:nvSpPr>
          <p:cNvPr id="58" name="TextBox 57">
            <a:extLst>
              <a:ext uri="{FF2B5EF4-FFF2-40B4-BE49-F238E27FC236}">
                <a16:creationId xmlns:a16="http://schemas.microsoft.com/office/drawing/2014/main" id="{15796C0F-3028-074F-B301-9F7C6496AB8A}"/>
              </a:ext>
            </a:extLst>
          </p:cNvPr>
          <p:cNvSpPr txBox="1"/>
          <p:nvPr/>
        </p:nvSpPr>
        <p:spPr>
          <a:xfrm>
            <a:off x="8319443" y="1098389"/>
            <a:ext cx="556054" cy="307777"/>
          </a:xfrm>
          <a:prstGeom prst="rect">
            <a:avLst/>
          </a:prstGeom>
          <a:noFill/>
        </p:spPr>
        <p:txBody>
          <a:bodyPr wrap="square" rtlCol="0">
            <a:spAutoFit/>
          </a:bodyPr>
          <a:lstStyle/>
          <a:p>
            <a:r>
              <a:rPr lang="en-US" sz="1400" dirty="0"/>
              <a:t>700</a:t>
            </a:r>
          </a:p>
        </p:txBody>
      </p:sp>
      <p:sp>
        <p:nvSpPr>
          <p:cNvPr id="59" name="TextBox 58">
            <a:extLst>
              <a:ext uri="{FF2B5EF4-FFF2-40B4-BE49-F238E27FC236}">
                <a16:creationId xmlns:a16="http://schemas.microsoft.com/office/drawing/2014/main" id="{AF425FE1-522F-E644-A317-2F518F902C7F}"/>
              </a:ext>
            </a:extLst>
          </p:cNvPr>
          <p:cNvSpPr txBox="1"/>
          <p:nvPr/>
        </p:nvSpPr>
        <p:spPr>
          <a:xfrm>
            <a:off x="9263458" y="1098388"/>
            <a:ext cx="556054" cy="307777"/>
          </a:xfrm>
          <a:prstGeom prst="rect">
            <a:avLst/>
          </a:prstGeom>
          <a:noFill/>
        </p:spPr>
        <p:txBody>
          <a:bodyPr wrap="square" rtlCol="0">
            <a:spAutoFit/>
          </a:bodyPr>
          <a:lstStyle/>
          <a:p>
            <a:r>
              <a:rPr lang="en-US" sz="1400" dirty="0"/>
              <a:t>800</a:t>
            </a:r>
          </a:p>
        </p:txBody>
      </p:sp>
      <p:sp>
        <p:nvSpPr>
          <p:cNvPr id="63" name="Rectangle 62">
            <a:extLst>
              <a:ext uri="{FF2B5EF4-FFF2-40B4-BE49-F238E27FC236}">
                <a16:creationId xmlns:a16="http://schemas.microsoft.com/office/drawing/2014/main" id="{3645AE58-15F0-5F40-B1F0-4BAF1E515491}"/>
              </a:ext>
            </a:extLst>
          </p:cNvPr>
          <p:cNvSpPr/>
          <p:nvPr/>
        </p:nvSpPr>
        <p:spPr>
          <a:xfrm>
            <a:off x="2902489" y="3084521"/>
            <a:ext cx="937835" cy="895509"/>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25789120-A3F5-9E48-88C3-569CAC57876D}"/>
              </a:ext>
            </a:extLst>
          </p:cNvPr>
          <p:cNvSpPr/>
          <p:nvPr/>
        </p:nvSpPr>
        <p:spPr>
          <a:xfrm>
            <a:off x="3840324" y="4404989"/>
            <a:ext cx="937835" cy="895509"/>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5D64BA99-332F-9A49-BDB3-7768D601D6A1}"/>
              </a:ext>
            </a:extLst>
          </p:cNvPr>
          <p:cNvSpPr/>
          <p:nvPr/>
        </p:nvSpPr>
        <p:spPr>
          <a:xfrm>
            <a:off x="1970831" y="1758229"/>
            <a:ext cx="937835" cy="895509"/>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7" name="Straight Connector 66">
            <a:extLst>
              <a:ext uri="{FF2B5EF4-FFF2-40B4-BE49-F238E27FC236}">
                <a16:creationId xmlns:a16="http://schemas.microsoft.com/office/drawing/2014/main" id="{220077FC-93E9-AF40-967B-6D4052B00991}"/>
              </a:ext>
            </a:extLst>
          </p:cNvPr>
          <p:cNvCxnSpPr>
            <a:cxnSpLocks/>
          </p:cNvCxnSpPr>
          <p:nvPr/>
        </p:nvCxnSpPr>
        <p:spPr>
          <a:xfrm flipV="1">
            <a:off x="4309241" y="1406165"/>
            <a:ext cx="0" cy="1247573"/>
          </a:xfrm>
          <a:prstGeom prst="line">
            <a:avLst/>
          </a:prstGeom>
          <a:ln>
            <a:solidFill>
              <a:srgbClr val="FF0000"/>
            </a:solidFill>
          </a:ln>
        </p:spPr>
        <p:style>
          <a:lnRef idx="2">
            <a:schemeClr val="dk1"/>
          </a:lnRef>
          <a:fillRef idx="0">
            <a:schemeClr val="dk1"/>
          </a:fillRef>
          <a:effectRef idx="1">
            <a:schemeClr val="dk1"/>
          </a:effectRef>
          <a:fontRef idx="minor">
            <a:schemeClr val="tx1"/>
          </a:fontRef>
        </p:style>
      </p:cxnSp>
      <p:cxnSp>
        <p:nvCxnSpPr>
          <p:cNvPr id="68" name="Straight Connector 67">
            <a:extLst>
              <a:ext uri="{FF2B5EF4-FFF2-40B4-BE49-F238E27FC236}">
                <a16:creationId xmlns:a16="http://schemas.microsoft.com/office/drawing/2014/main" id="{0DFA2307-56E9-4249-AF83-DC2AF71E8ABA}"/>
              </a:ext>
            </a:extLst>
          </p:cNvPr>
          <p:cNvCxnSpPr>
            <a:cxnSpLocks/>
          </p:cNvCxnSpPr>
          <p:nvPr/>
        </p:nvCxnSpPr>
        <p:spPr>
          <a:xfrm flipV="1">
            <a:off x="6677619" y="1406165"/>
            <a:ext cx="0" cy="1247573"/>
          </a:xfrm>
          <a:prstGeom prst="line">
            <a:avLst/>
          </a:prstGeom>
          <a:ln>
            <a:solidFill>
              <a:srgbClr val="FF0000"/>
            </a:solidFill>
          </a:ln>
        </p:spPr>
        <p:style>
          <a:lnRef idx="2">
            <a:schemeClr val="dk1"/>
          </a:lnRef>
          <a:fillRef idx="0">
            <a:schemeClr val="dk1"/>
          </a:fillRef>
          <a:effectRef idx="1">
            <a:schemeClr val="dk1"/>
          </a:effectRef>
          <a:fontRef idx="minor">
            <a:schemeClr val="tx1"/>
          </a:fontRef>
        </p:style>
      </p:cxnSp>
      <p:cxnSp>
        <p:nvCxnSpPr>
          <p:cNvPr id="69" name="Straight Connector 68">
            <a:extLst>
              <a:ext uri="{FF2B5EF4-FFF2-40B4-BE49-F238E27FC236}">
                <a16:creationId xmlns:a16="http://schemas.microsoft.com/office/drawing/2014/main" id="{2CC8920E-E380-BB49-88D9-EB9A41C7D392}"/>
              </a:ext>
            </a:extLst>
          </p:cNvPr>
          <p:cNvCxnSpPr>
            <a:cxnSpLocks/>
          </p:cNvCxnSpPr>
          <p:nvPr/>
        </p:nvCxnSpPr>
        <p:spPr>
          <a:xfrm flipV="1">
            <a:off x="9037120" y="1406164"/>
            <a:ext cx="0" cy="1247573"/>
          </a:xfrm>
          <a:prstGeom prst="line">
            <a:avLst/>
          </a:prstGeom>
          <a:ln>
            <a:solidFill>
              <a:srgbClr val="FF0000"/>
            </a:solidFill>
          </a:ln>
        </p:spPr>
        <p:style>
          <a:lnRef idx="2">
            <a:schemeClr val="dk1"/>
          </a:lnRef>
          <a:fillRef idx="0">
            <a:schemeClr val="dk1"/>
          </a:fillRef>
          <a:effectRef idx="1">
            <a:schemeClr val="dk1"/>
          </a:effectRef>
          <a:fontRef idx="minor">
            <a:schemeClr val="tx1"/>
          </a:fontRef>
        </p:style>
      </p:cxnSp>
      <p:cxnSp>
        <p:nvCxnSpPr>
          <p:cNvPr id="70" name="Straight Connector 69">
            <a:extLst>
              <a:ext uri="{FF2B5EF4-FFF2-40B4-BE49-F238E27FC236}">
                <a16:creationId xmlns:a16="http://schemas.microsoft.com/office/drawing/2014/main" id="{FA94DCAA-65BA-C141-87D7-2FC77F22DEB1}"/>
              </a:ext>
            </a:extLst>
          </p:cNvPr>
          <p:cNvCxnSpPr>
            <a:cxnSpLocks/>
          </p:cNvCxnSpPr>
          <p:nvPr/>
        </p:nvCxnSpPr>
        <p:spPr>
          <a:xfrm flipV="1">
            <a:off x="5232518" y="2732456"/>
            <a:ext cx="0" cy="1247573"/>
          </a:xfrm>
          <a:prstGeom prst="line">
            <a:avLst/>
          </a:prstGeom>
          <a:ln>
            <a:solidFill>
              <a:srgbClr val="FF0000"/>
            </a:solidFill>
          </a:ln>
        </p:spPr>
        <p:style>
          <a:lnRef idx="2">
            <a:schemeClr val="dk1"/>
          </a:lnRef>
          <a:fillRef idx="0">
            <a:schemeClr val="dk1"/>
          </a:fillRef>
          <a:effectRef idx="1">
            <a:schemeClr val="dk1"/>
          </a:effectRef>
          <a:fontRef idx="minor">
            <a:schemeClr val="tx1"/>
          </a:fontRef>
        </p:style>
      </p:cxnSp>
      <p:cxnSp>
        <p:nvCxnSpPr>
          <p:cNvPr id="71" name="Straight Connector 70">
            <a:extLst>
              <a:ext uri="{FF2B5EF4-FFF2-40B4-BE49-F238E27FC236}">
                <a16:creationId xmlns:a16="http://schemas.microsoft.com/office/drawing/2014/main" id="{2C44D335-FB86-114E-8E6F-D8F776CBA24B}"/>
              </a:ext>
            </a:extLst>
          </p:cNvPr>
          <p:cNvCxnSpPr>
            <a:cxnSpLocks/>
          </p:cNvCxnSpPr>
          <p:nvPr/>
        </p:nvCxnSpPr>
        <p:spPr>
          <a:xfrm flipV="1">
            <a:off x="8557765" y="2732456"/>
            <a:ext cx="0" cy="1247573"/>
          </a:xfrm>
          <a:prstGeom prst="line">
            <a:avLst/>
          </a:prstGeom>
          <a:ln>
            <a:solidFill>
              <a:srgbClr val="FF0000"/>
            </a:solidFill>
          </a:ln>
        </p:spPr>
        <p:style>
          <a:lnRef idx="2">
            <a:schemeClr val="dk1"/>
          </a:lnRef>
          <a:fillRef idx="0">
            <a:schemeClr val="dk1"/>
          </a:fillRef>
          <a:effectRef idx="1">
            <a:schemeClr val="dk1"/>
          </a:effectRef>
          <a:fontRef idx="minor">
            <a:schemeClr val="tx1"/>
          </a:fontRef>
        </p:style>
      </p:cxnSp>
      <p:cxnSp>
        <p:nvCxnSpPr>
          <p:cNvPr id="72" name="Straight Connector 71">
            <a:extLst>
              <a:ext uri="{FF2B5EF4-FFF2-40B4-BE49-F238E27FC236}">
                <a16:creationId xmlns:a16="http://schemas.microsoft.com/office/drawing/2014/main" id="{E3924409-CCD7-464D-83F6-29F554CF3C22}"/>
              </a:ext>
            </a:extLst>
          </p:cNvPr>
          <p:cNvCxnSpPr>
            <a:cxnSpLocks/>
          </p:cNvCxnSpPr>
          <p:nvPr/>
        </p:nvCxnSpPr>
        <p:spPr>
          <a:xfrm flipV="1">
            <a:off x="5715994" y="4052925"/>
            <a:ext cx="0" cy="1247573"/>
          </a:xfrm>
          <a:prstGeom prst="line">
            <a:avLst/>
          </a:prstGeom>
          <a:ln>
            <a:solidFill>
              <a:srgbClr val="FF0000"/>
            </a:solidFill>
          </a:ln>
        </p:spPr>
        <p:style>
          <a:lnRef idx="2">
            <a:schemeClr val="dk1"/>
          </a:lnRef>
          <a:fillRef idx="0">
            <a:schemeClr val="dk1"/>
          </a:fillRef>
          <a:effectRef idx="1">
            <a:schemeClr val="dk1"/>
          </a:effectRef>
          <a:fontRef idx="minor">
            <a:schemeClr val="tx1"/>
          </a:fontRef>
        </p:style>
      </p:cxnSp>
      <p:cxnSp>
        <p:nvCxnSpPr>
          <p:cNvPr id="73" name="Straight Connector 72">
            <a:extLst>
              <a:ext uri="{FF2B5EF4-FFF2-40B4-BE49-F238E27FC236}">
                <a16:creationId xmlns:a16="http://schemas.microsoft.com/office/drawing/2014/main" id="{EBFF1ADE-EE32-464A-8834-5C91E670831A}"/>
              </a:ext>
            </a:extLst>
          </p:cNvPr>
          <p:cNvCxnSpPr>
            <a:cxnSpLocks/>
          </p:cNvCxnSpPr>
          <p:nvPr/>
        </p:nvCxnSpPr>
        <p:spPr>
          <a:xfrm flipV="1">
            <a:off x="9493681" y="4052925"/>
            <a:ext cx="0" cy="1247573"/>
          </a:xfrm>
          <a:prstGeom prst="line">
            <a:avLst/>
          </a:prstGeom>
          <a:ln>
            <a:solidFill>
              <a:srgbClr val="FF0000"/>
            </a:solidFill>
          </a:ln>
        </p:spPr>
        <p:style>
          <a:lnRef idx="2">
            <a:schemeClr val="dk1"/>
          </a:lnRef>
          <a:fillRef idx="0">
            <a:schemeClr val="dk1"/>
          </a:fillRef>
          <a:effectRef idx="1">
            <a:schemeClr val="dk1"/>
          </a:effectRef>
          <a:fontRef idx="minor">
            <a:schemeClr val="tx1"/>
          </a:fontRef>
        </p:style>
      </p:cxnSp>
      <p:sp>
        <p:nvSpPr>
          <p:cNvPr id="74" name="Rectangle 73">
            <a:extLst>
              <a:ext uri="{FF2B5EF4-FFF2-40B4-BE49-F238E27FC236}">
                <a16:creationId xmlns:a16="http://schemas.microsoft.com/office/drawing/2014/main" id="{1CDBE0B4-712E-5D4E-89EF-1ED03BCC8FC6}"/>
              </a:ext>
            </a:extLst>
          </p:cNvPr>
          <p:cNvSpPr/>
          <p:nvPr/>
        </p:nvSpPr>
        <p:spPr>
          <a:xfrm>
            <a:off x="4778975" y="1755248"/>
            <a:ext cx="937835" cy="895509"/>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23FF16C2-1136-8C4B-95C7-E39DE8C3ED89}"/>
              </a:ext>
            </a:extLst>
          </p:cNvPr>
          <p:cNvSpPr/>
          <p:nvPr/>
        </p:nvSpPr>
        <p:spPr>
          <a:xfrm>
            <a:off x="5722670" y="3082106"/>
            <a:ext cx="937835" cy="895509"/>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79954B9F-F04D-1444-B5A6-8C4BC63434D0}"/>
              </a:ext>
            </a:extLst>
          </p:cNvPr>
          <p:cNvSpPr/>
          <p:nvPr/>
        </p:nvSpPr>
        <p:spPr>
          <a:xfrm>
            <a:off x="6675418" y="1769765"/>
            <a:ext cx="937835" cy="895509"/>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F46BB132-4E55-CB4D-A3E6-F78972FAA41B}"/>
              </a:ext>
            </a:extLst>
          </p:cNvPr>
          <p:cNvSpPr/>
          <p:nvPr/>
        </p:nvSpPr>
        <p:spPr>
          <a:xfrm>
            <a:off x="7611193" y="4404989"/>
            <a:ext cx="937835" cy="895509"/>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TextBox 77">
            <a:extLst>
              <a:ext uri="{FF2B5EF4-FFF2-40B4-BE49-F238E27FC236}">
                <a16:creationId xmlns:a16="http://schemas.microsoft.com/office/drawing/2014/main" id="{5A6FD1FF-A663-8246-92C9-8577A87FA9A8}"/>
              </a:ext>
            </a:extLst>
          </p:cNvPr>
          <p:cNvSpPr txBox="1"/>
          <p:nvPr/>
        </p:nvSpPr>
        <p:spPr>
          <a:xfrm>
            <a:off x="1432560" y="2363124"/>
            <a:ext cx="741405" cy="369332"/>
          </a:xfrm>
          <a:prstGeom prst="rect">
            <a:avLst/>
          </a:prstGeom>
          <a:noFill/>
        </p:spPr>
        <p:txBody>
          <a:bodyPr wrap="square" rtlCol="0">
            <a:spAutoFit/>
          </a:bodyPr>
          <a:lstStyle/>
          <a:p>
            <a:r>
              <a:rPr lang="en-US" b="1" dirty="0" err="1">
                <a:latin typeface="Bookman Old Style" panose="02050604050505020204" pitchFamily="18" charset="0"/>
              </a:rPr>
              <a:t>t</a:t>
            </a:r>
            <a:r>
              <a:rPr lang="en-US" b="1" baseline="-25000" dirty="0" err="1">
                <a:latin typeface="Bookman Old Style" panose="02050604050505020204" pitchFamily="18" charset="0"/>
              </a:rPr>
              <a:t>A</a:t>
            </a:r>
            <a:endParaRPr lang="en-US" b="1" baseline="-25000" dirty="0">
              <a:latin typeface="Bookman Old Style" panose="02050604050505020204" pitchFamily="18" charset="0"/>
            </a:endParaRPr>
          </a:p>
        </p:txBody>
      </p:sp>
      <p:sp>
        <p:nvSpPr>
          <p:cNvPr id="79" name="TextBox 78">
            <a:extLst>
              <a:ext uri="{FF2B5EF4-FFF2-40B4-BE49-F238E27FC236}">
                <a16:creationId xmlns:a16="http://schemas.microsoft.com/office/drawing/2014/main" id="{09F8C08B-2142-9F4D-AE96-2E236C33B402}"/>
              </a:ext>
            </a:extLst>
          </p:cNvPr>
          <p:cNvSpPr txBox="1"/>
          <p:nvPr/>
        </p:nvSpPr>
        <p:spPr>
          <a:xfrm>
            <a:off x="1495737" y="3681091"/>
            <a:ext cx="741405" cy="369332"/>
          </a:xfrm>
          <a:prstGeom prst="rect">
            <a:avLst/>
          </a:prstGeom>
          <a:noFill/>
        </p:spPr>
        <p:txBody>
          <a:bodyPr wrap="square" rtlCol="0">
            <a:spAutoFit/>
          </a:bodyPr>
          <a:lstStyle/>
          <a:p>
            <a:r>
              <a:rPr lang="en-US" b="1" dirty="0" err="1">
                <a:latin typeface="Bookman Old Style" panose="02050604050505020204" pitchFamily="18" charset="0"/>
              </a:rPr>
              <a:t>t</a:t>
            </a:r>
            <a:r>
              <a:rPr lang="en-US" b="1" baseline="-25000" dirty="0" err="1">
                <a:latin typeface="Bookman Old Style" panose="02050604050505020204" pitchFamily="18" charset="0"/>
              </a:rPr>
              <a:t>C</a:t>
            </a:r>
            <a:endParaRPr lang="en-US" b="1" baseline="-25000" dirty="0">
              <a:latin typeface="Bookman Old Style" panose="02050604050505020204" pitchFamily="18" charset="0"/>
            </a:endParaRPr>
          </a:p>
        </p:txBody>
      </p:sp>
      <p:sp>
        <p:nvSpPr>
          <p:cNvPr id="80" name="TextBox 79">
            <a:extLst>
              <a:ext uri="{FF2B5EF4-FFF2-40B4-BE49-F238E27FC236}">
                <a16:creationId xmlns:a16="http://schemas.microsoft.com/office/drawing/2014/main" id="{001727D8-5898-F54E-9E17-51C1F4F28F19}"/>
              </a:ext>
            </a:extLst>
          </p:cNvPr>
          <p:cNvSpPr txBox="1"/>
          <p:nvPr/>
        </p:nvSpPr>
        <p:spPr>
          <a:xfrm>
            <a:off x="1495737" y="5007382"/>
            <a:ext cx="741405" cy="369332"/>
          </a:xfrm>
          <a:prstGeom prst="rect">
            <a:avLst/>
          </a:prstGeom>
          <a:noFill/>
        </p:spPr>
        <p:txBody>
          <a:bodyPr wrap="square" rtlCol="0">
            <a:spAutoFit/>
          </a:bodyPr>
          <a:lstStyle/>
          <a:p>
            <a:r>
              <a:rPr lang="en-US" b="1" dirty="0" err="1">
                <a:latin typeface="Bookman Old Style" panose="02050604050505020204" pitchFamily="18" charset="0"/>
              </a:rPr>
              <a:t>t</a:t>
            </a:r>
            <a:r>
              <a:rPr lang="en-US" b="1" baseline="-25000" dirty="0" err="1">
                <a:latin typeface="Bookman Old Style" panose="02050604050505020204" pitchFamily="18" charset="0"/>
              </a:rPr>
              <a:t>B</a:t>
            </a:r>
            <a:endParaRPr lang="en-US" b="1" baseline="-25000" dirty="0">
              <a:latin typeface="Bookman Old Style" panose="02050604050505020204" pitchFamily="18" charset="0"/>
            </a:endParaRPr>
          </a:p>
        </p:txBody>
      </p:sp>
      <p:sp>
        <p:nvSpPr>
          <p:cNvPr id="112" name="TextBox 111">
            <a:extLst>
              <a:ext uri="{FF2B5EF4-FFF2-40B4-BE49-F238E27FC236}">
                <a16:creationId xmlns:a16="http://schemas.microsoft.com/office/drawing/2014/main" id="{0EA56A1C-3A53-D34C-9A98-AE54C93DE2C4}"/>
              </a:ext>
            </a:extLst>
          </p:cNvPr>
          <p:cNvSpPr txBox="1"/>
          <p:nvPr/>
        </p:nvSpPr>
        <p:spPr>
          <a:xfrm>
            <a:off x="2770808" y="5719743"/>
            <a:ext cx="3628411" cy="646331"/>
          </a:xfrm>
          <a:prstGeom prst="rect">
            <a:avLst/>
          </a:prstGeom>
          <a:noFill/>
        </p:spPr>
        <p:txBody>
          <a:bodyPr wrap="square" rtlCol="0">
            <a:spAutoFit/>
          </a:bodyPr>
          <a:lstStyle/>
          <a:p>
            <a:r>
              <a:rPr lang="en-US" dirty="0">
                <a:latin typeface="+mj-lt"/>
              </a:rPr>
              <a:t>How about reversing the priorities P</a:t>
            </a:r>
            <a:r>
              <a:rPr lang="en-US" baseline="-25000" dirty="0">
                <a:latin typeface="+mj-lt"/>
              </a:rPr>
              <a:t>B</a:t>
            </a:r>
            <a:r>
              <a:rPr lang="en-US" dirty="0">
                <a:latin typeface="+mj-lt"/>
              </a:rPr>
              <a:t> and P</a:t>
            </a:r>
            <a:r>
              <a:rPr lang="en-US" baseline="-25000" dirty="0">
                <a:latin typeface="+mj-lt"/>
              </a:rPr>
              <a:t>C</a:t>
            </a:r>
            <a:r>
              <a:rPr lang="en-US" dirty="0">
                <a:latin typeface="+mj-lt"/>
              </a:rPr>
              <a:t>  ----   it worked !!!</a:t>
            </a:r>
          </a:p>
        </p:txBody>
      </p:sp>
      <p:sp>
        <p:nvSpPr>
          <p:cNvPr id="115" name="TextBox 114">
            <a:extLst>
              <a:ext uri="{FF2B5EF4-FFF2-40B4-BE49-F238E27FC236}">
                <a16:creationId xmlns:a16="http://schemas.microsoft.com/office/drawing/2014/main" id="{EAFEA4AD-E0C2-9E4D-95DB-21EF7DFE932A}"/>
              </a:ext>
            </a:extLst>
          </p:cNvPr>
          <p:cNvSpPr txBox="1"/>
          <p:nvPr/>
        </p:nvSpPr>
        <p:spPr>
          <a:xfrm>
            <a:off x="568960" y="313150"/>
            <a:ext cx="731517" cy="369332"/>
          </a:xfrm>
          <a:prstGeom prst="rect">
            <a:avLst/>
          </a:prstGeom>
          <a:noFill/>
        </p:spPr>
        <p:txBody>
          <a:bodyPr wrap="square" rtlCol="0">
            <a:spAutoFit/>
          </a:bodyPr>
          <a:lstStyle/>
          <a:p>
            <a:r>
              <a:rPr lang="en-US" dirty="0">
                <a:latin typeface="+mj-lt"/>
              </a:rPr>
              <a:t>FPNS</a:t>
            </a:r>
          </a:p>
        </p:txBody>
      </p:sp>
      <p:sp>
        <p:nvSpPr>
          <p:cNvPr id="113" name="TextBox 112">
            <a:extLst>
              <a:ext uri="{FF2B5EF4-FFF2-40B4-BE49-F238E27FC236}">
                <a16:creationId xmlns:a16="http://schemas.microsoft.com/office/drawing/2014/main" id="{AF592222-5CC8-F643-961F-BBEAABFF374A}"/>
              </a:ext>
            </a:extLst>
          </p:cNvPr>
          <p:cNvSpPr txBox="1"/>
          <p:nvPr/>
        </p:nvSpPr>
        <p:spPr>
          <a:xfrm>
            <a:off x="7144335" y="5719744"/>
            <a:ext cx="4196812" cy="646331"/>
          </a:xfrm>
          <a:prstGeom prst="rect">
            <a:avLst/>
          </a:prstGeom>
          <a:noFill/>
        </p:spPr>
        <p:txBody>
          <a:bodyPr wrap="square" rtlCol="0">
            <a:spAutoFit/>
          </a:bodyPr>
          <a:lstStyle/>
          <a:p>
            <a:r>
              <a:rPr lang="en-US" dirty="0">
                <a:latin typeface="+mj-lt"/>
              </a:rPr>
              <a:t>But how to decide which priority order is optimal ?</a:t>
            </a:r>
          </a:p>
        </p:txBody>
      </p:sp>
    </p:spTree>
    <p:extLst>
      <p:ext uri="{BB962C8B-B14F-4D97-AF65-F5344CB8AC3E}">
        <p14:creationId xmlns:p14="http://schemas.microsoft.com/office/powerpoint/2010/main" val="40982520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 name="Straight Connector 17">
            <a:extLst>
              <a:ext uri="{FF2B5EF4-FFF2-40B4-BE49-F238E27FC236}">
                <a16:creationId xmlns:a16="http://schemas.microsoft.com/office/drawing/2014/main" id="{DF2B5802-76FD-5347-BCE9-8E1220C88993}"/>
              </a:ext>
            </a:extLst>
          </p:cNvPr>
          <p:cNvCxnSpPr>
            <a:cxnSpLocks/>
          </p:cNvCxnSpPr>
          <p:nvPr/>
        </p:nvCxnSpPr>
        <p:spPr>
          <a:xfrm>
            <a:off x="1964654" y="993813"/>
            <a:ext cx="0" cy="5266395"/>
          </a:xfrm>
          <a:prstGeom prst="line">
            <a:avLst/>
          </a:prstGeom>
        </p:spPr>
        <p:style>
          <a:lnRef idx="3">
            <a:schemeClr val="dk1"/>
          </a:lnRef>
          <a:fillRef idx="0">
            <a:schemeClr val="dk1"/>
          </a:fillRef>
          <a:effectRef idx="2">
            <a:schemeClr val="dk1"/>
          </a:effectRef>
          <a:fontRef idx="minor">
            <a:schemeClr val="tx1"/>
          </a:fontRef>
        </p:style>
      </p:cxnSp>
      <p:cxnSp>
        <p:nvCxnSpPr>
          <p:cNvPr id="5" name="Straight Connector 4">
            <a:extLst>
              <a:ext uri="{FF2B5EF4-FFF2-40B4-BE49-F238E27FC236}">
                <a16:creationId xmlns:a16="http://schemas.microsoft.com/office/drawing/2014/main" id="{D56D3608-5CA8-6E4B-9A61-6023FCEAE746}"/>
              </a:ext>
            </a:extLst>
          </p:cNvPr>
          <p:cNvCxnSpPr>
            <a:cxnSpLocks/>
          </p:cNvCxnSpPr>
          <p:nvPr/>
        </p:nvCxnSpPr>
        <p:spPr>
          <a:xfrm>
            <a:off x="1964654" y="993813"/>
            <a:ext cx="937835" cy="0"/>
          </a:xfrm>
          <a:prstGeom prst="line">
            <a:avLst/>
          </a:prstGeom>
          <a:ln w="15875">
            <a:tailEnd type="oval" w="sm" len="sm"/>
          </a:ln>
        </p:spPr>
        <p:style>
          <a:lnRef idx="3">
            <a:schemeClr val="dk1"/>
          </a:lnRef>
          <a:fillRef idx="0">
            <a:schemeClr val="dk1"/>
          </a:fillRef>
          <a:effectRef idx="2">
            <a:schemeClr val="dk1"/>
          </a:effectRef>
          <a:fontRef idx="minor">
            <a:schemeClr val="tx1"/>
          </a:fontRef>
        </p:style>
      </p:cxnSp>
      <p:cxnSp>
        <p:nvCxnSpPr>
          <p:cNvPr id="16" name="Straight Connector 15">
            <a:extLst>
              <a:ext uri="{FF2B5EF4-FFF2-40B4-BE49-F238E27FC236}">
                <a16:creationId xmlns:a16="http://schemas.microsoft.com/office/drawing/2014/main" id="{ED21F14D-F7A8-5847-A9A4-A636E40015F1}"/>
              </a:ext>
            </a:extLst>
          </p:cNvPr>
          <p:cNvCxnSpPr>
            <a:cxnSpLocks/>
          </p:cNvCxnSpPr>
          <p:nvPr/>
        </p:nvCxnSpPr>
        <p:spPr>
          <a:xfrm>
            <a:off x="2902489" y="993813"/>
            <a:ext cx="937835" cy="0"/>
          </a:xfrm>
          <a:prstGeom prst="line">
            <a:avLst/>
          </a:prstGeom>
          <a:ln w="15875">
            <a:tailEnd type="oval" w="sm" len="sm"/>
          </a:ln>
        </p:spPr>
        <p:style>
          <a:lnRef idx="3">
            <a:schemeClr val="dk1"/>
          </a:lnRef>
          <a:fillRef idx="0">
            <a:schemeClr val="dk1"/>
          </a:fillRef>
          <a:effectRef idx="2">
            <a:schemeClr val="dk1"/>
          </a:effectRef>
          <a:fontRef idx="minor">
            <a:schemeClr val="tx1"/>
          </a:fontRef>
        </p:style>
      </p:cxnSp>
      <p:cxnSp>
        <p:nvCxnSpPr>
          <p:cNvPr id="17" name="Straight Connector 16">
            <a:extLst>
              <a:ext uri="{FF2B5EF4-FFF2-40B4-BE49-F238E27FC236}">
                <a16:creationId xmlns:a16="http://schemas.microsoft.com/office/drawing/2014/main" id="{FA1DA274-B391-DE4A-88B1-3EE4E5E1562B}"/>
              </a:ext>
            </a:extLst>
          </p:cNvPr>
          <p:cNvCxnSpPr>
            <a:cxnSpLocks/>
          </p:cNvCxnSpPr>
          <p:nvPr/>
        </p:nvCxnSpPr>
        <p:spPr>
          <a:xfrm>
            <a:off x="3840324" y="995517"/>
            <a:ext cx="937835" cy="0"/>
          </a:xfrm>
          <a:prstGeom prst="line">
            <a:avLst/>
          </a:prstGeom>
          <a:ln w="15875">
            <a:tailEnd type="oval" w="sm" len="sm"/>
          </a:ln>
        </p:spPr>
        <p:style>
          <a:lnRef idx="3">
            <a:schemeClr val="dk1"/>
          </a:lnRef>
          <a:fillRef idx="0">
            <a:schemeClr val="dk1"/>
          </a:fillRef>
          <a:effectRef idx="2">
            <a:schemeClr val="dk1"/>
          </a:effectRef>
          <a:fontRef idx="minor">
            <a:schemeClr val="tx1"/>
          </a:fontRef>
        </p:style>
      </p:cxnSp>
      <p:cxnSp>
        <p:nvCxnSpPr>
          <p:cNvPr id="20" name="Straight Connector 19">
            <a:extLst>
              <a:ext uri="{FF2B5EF4-FFF2-40B4-BE49-F238E27FC236}">
                <a16:creationId xmlns:a16="http://schemas.microsoft.com/office/drawing/2014/main" id="{78B4926C-4830-BD46-A60B-6B0D42F79C0A}"/>
              </a:ext>
            </a:extLst>
          </p:cNvPr>
          <p:cNvCxnSpPr>
            <a:cxnSpLocks/>
          </p:cNvCxnSpPr>
          <p:nvPr/>
        </p:nvCxnSpPr>
        <p:spPr>
          <a:xfrm>
            <a:off x="4778159" y="995517"/>
            <a:ext cx="937835" cy="0"/>
          </a:xfrm>
          <a:prstGeom prst="line">
            <a:avLst/>
          </a:prstGeom>
          <a:ln w="15875">
            <a:tailEnd type="oval" w="sm" len="sm"/>
          </a:ln>
        </p:spPr>
        <p:style>
          <a:lnRef idx="3">
            <a:schemeClr val="dk1"/>
          </a:lnRef>
          <a:fillRef idx="0">
            <a:schemeClr val="dk1"/>
          </a:fillRef>
          <a:effectRef idx="2">
            <a:schemeClr val="dk1"/>
          </a:effectRef>
          <a:fontRef idx="minor">
            <a:schemeClr val="tx1"/>
          </a:fontRef>
        </p:style>
      </p:cxnSp>
      <p:cxnSp>
        <p:nvCxnSpPr>
          <p:cNvPr id="21" name="Straight Connector 20">
            <a:extLst>
              <a:ext uri="{FF2B5EF4-FFF2-40B4-BE49-F238E27FC236}">
                <a16:creationId xmlns:a16="http://schemas.microsoft.com/office/drawing/2014/main" id="{170AE190-6A55-D445-AD2B-EA3144FD9483}"/>
              </a:ext>
            </a:extLst>
          </p:cNvPr>
          <p:cNvCxnSpPr>
            <a:cxnSpLocks/>
          </p:cNvCxnSpPr>
          <p:nvPr/>
        </p:nvCxnSpPr>
        <p:spPr>
          <a:xfrm>
            <a:off x="5737584" y="995517"/>
            <a:ext cx="937835" cy="0"/>
          </a:xfrm>
          <a:prstGeom prst="line">
            <a:avLst/>
          </a:prstGeom>
          <a:ln w="15875">
            <a:tailEnd type="oval" w="sm" len="sm"/>
          </a:ln>
        </p:spPr>
        <p:style>
          <a:lnRef idx="3">
            <a:schemeClr val="dk1"/>
          </a:lnRef>
          <a:fillRef idx="0">
            <a:schemeClr val="dk1"/>
          </a:fillRef>
          <a:effectRef idx="2">
            <a:schemeClr val="dk1"/>
          </a:effectRef>
          <a:fontRef idx="minor">
            <a:schemeClr val="tx1"/>
          </a:fontRef>
        </p:style>
      </p:cxnSp>
      <p:cxnSp>
        <p:nvCxnSpPr>
          <p:cNvPr id="22" name="Straight Connector 21">
            <a:extLst>
              <a:ext uri="{FF2B5EF4-FFF2-40B4-BE49-F238E27FC236}">
                <a16:creationId xmlns:a16="http://schemas.microsoft.com/office/drawing/2014/main" id="{833605E2-822E-BC4A-A648-52E2B677247A}"/>
              </a:ext>
            </a:extLst>
          </p:cNvPr>
          <p:cNvCxnSpPr>
            <a:cxnSpLocks/>
          </p:cNvCxnSpPr>
          <p:nvPr/>
        </p:nvCxnSpPr>
        <p:spPr>
          <a:xfrm>
            <a:off x="6675419" y="995517"/>
            <a:ext cx="937835" cy="0"/>
          </a:xfrm>
          <a:prstGeom prst="line">
            <a:avLst/>
          </a:prstGeom>
          <a:ln w="15875">
            <a:tailEnd type="oval" w="sm" len="sm"/>
          </a:ln>
        </p:spPr>
        <p:style>
          <a:lnRef idx="3">
            <a:schemeClr val="dk1"/>
          </a:lnRef>
          <a:fillRef idx="0">
            <a:schemeClr val="dk1"/>
          </a:fillRef>
          <a:effectRef idx="2">
            <a:schemeClr val="dk1"/>
          </a:effectRef>
          <a:fontRef idx="minor">
            <a:schemeClr val="tx1"/>
          </a:fontRef>
        </p:style>
      </p:cxnSp>
      <p:cxnSp>
        <p:nvCxnSpPr>
          <p:cNvPr id="23" name="Straight Connector 22">
            <a:extLst>
              <a:ext uri="{FF2B5EF4-FFF2-40B4-BE49-F238E27FC236}">
                <a16:creationId xmlns:a16="http://schemas.microsoft.com/office/drawing/2014/main" id="{ED939077-C033-344C-A701-BFC7FE8EB5D8}"/>
              </a:ext>
            </a:extLst>
          </p:cNvPr>
          <p:cNvCxnSpPr>
            <a:cxnSpLocks/>
          </p:cNvCxnSpPr>
          <p:nvPr/>
        </p:nvCxnSpPr>
        <p:spPr>
          <a:xfrm>
            <a:off x="7619930" y="993813"/>
            <a:ext cx="937835" cy="0"/>
          </a:xfrm>
          <a:prstGeom prst="line">
            <a:avLst/>
          </a:prstGeom>
          <a:ln w="15875">
            <a:tailEnd type="oval" w="sm" len="sm"/>
          </a:ln>
        </p:spPr>
        <p:style>
          <a:lnRef idx="3">
            <a:schemeClr val="dk1"/>
          </a:lnRef>
          <a:fillRef idx="0">
            <a:schemeClr val="dk1"/>
          </a:fillRef>
          <a:effectRef idx="2">
            <a:schemeClr val="dk1"/>
          </a:effectRef>
          <a:fontRef idx="minor">
            <a:schemeClr val="tx1"/>
          </a:fontRef>
        </p:style>
      </p:cxnSp>
      <p:cxnSp>
        <p:nvCxnSpPr>
          <p:cNvPr id="24" name="Straight Connector 23">
            <a:extLst>
              <a:ext uri="{FF2B5EF4-FFF2-40B4-BE49-F238E27FC236}">
                <a16:creationId xmlns:a16="http://schemas.microsoft.com/office/drawing/2014/main" id="{82BB598D-9112-0F44-918D-DE278ED9C54E}"/>
              </a:ext>
            </a:extLst>
          </p:cNvPr>
          <p:cNvCxnSpPr>
            <a:cxnSpLocks/>
          </p:cNvCxnSpPr>
          <p:nvPr/>
        </p:nvCxnSpPr>
        <p:spPr>
          <a:xfrm>
            <a:off x="8557765" y="993813"/>
            <a:ext cx="937835" cy="0"/>
          </a:xfrm>
          <a:prstGeom prst="line">
            <a:avLst/>
          </a:prstGeom>
          <a:ln w="15875">
            <a:tailEnd type="oval" w="sm" len="sm"/>
          </a:ln>
        </p:spPr>
        <p:style>
          <a:lnRef idx="3">
            <a:schemeClr val="dk1"/>
          </a:lnRef>
          <a:fillRef idx="0">
            <a:schemeClr val="dk1"/>
          </a:fillRef>
          <a:effectRef idx="2">
            <a:schemeClr val="dk1"/>
          </a:effectRef>
          <a:fontRef idx="minor">
            <a:schemeClr val="tx1"/>
          </a:fontRef>
        </p:style>
      </p:cxnSp>
      <p:cxnSp>
        <p:nvCxnSpPr>
          <p:cNvPr id="25" name="Straight Connector 24">
            <a:extLst>
              <a:ext uri="{FF2B5EF4-FFF2-40B4-BE49-F238E27FC236}">
                <a16:creationId xmlns:a16="http://schemas.microsoft.com/office/drawing/2014/main" id="{C584B49D-F81D-2942-8C08-96F22658041E}"/>
              </a:ext>
            </a:extLst>
          </p:cNvPr>
          <p:cNvCxnSpPr>
            <a:cxnSpLocks/>
          </p:cNvCxnSpPr>
          <p:nvPr/>
        </p:nvCxnSpPr>
        <p:spPr>
          <a:xfrm>
            <a:off x="9495600" y="993813"/>
            <a:ext cx="937835" cy="0"/>
          </a:xfrm>
          <a:prstGeom prst="line">
            <a:avLst/>
          </a:prstGeom>
          <a:ln w="15875">
            <a:tailEnd type="oval" w="sm" len="sm"/>
          </a:ln>
        </p:spPr>
        <p:style>
          <a:lnRef idx="3">
            <a:schemeClr val="dk1"/>
          </a:lnRef>
          <a:fillRef idx="0">
            <a:schemeClr val="dk1"/>
          </a:fillRef>
          <a:effectRef idx="2">
            <a:schemeClr val="dk1"/>
          </a:effectRef>
          <a:fontRef idx="minor">
            <a:schemeClr val="tx1"/>
          </a:fontRef>
        </p:style>
      </p:cxnSp>
      <p:cxnSp>
        <p:nvCxnSpPr>
          <p:cNvPr id="26" name="Straight Connector 25">
            <a:extLst>
              <a:ext uri="{FF2B5EF4-FFF2-40B4-BE49-F238E27FC236}">
                <a16:creationId xmlns:a16="http://schemas.microsoft.com/office/drawing/2014/main" id="{14F84DE8-C379-E449-BB38-AB072180F75E}"/>
              </a:ext>
            </a:extLst>
          </p:cNvPr>
          <p:cNvCxnSpPr>
            <a:cxnSpLocks/>
          </p:cNvCxnSpPr>
          <p:nvPr/>
        </p:nvCxnSpPr>
        <p:spPr>
          <a:xfrm>
            <a:off x="1964654" y="2653738"/>
            <a:ext cx="937835" cy="0"/>
          </a:xfrm>
          <a:prstGeom prst="line">
            <a:avLst/>
          </a:prstGeom>
          <a:ln w="15875">
            <a:tailEnd type="oval" w="sm" len="sm"/>
          </a:ln>
        </p:spPr>
        <p:style>
          <a:lnRef idx="3">
            <a:schemeClr val="dk1"/>
          </a:lnRef>
          <a:fillRef idx="0">
            <a:schemeClr val="dk1"/>
          </a:fillRef>
          <a:effectRef idx="2">
            <a:schemeClr val="dk1"/>
          </a:effectRef>
          <a:fontRef idx="minor">
            <a:schemeClr val="tx1"/>
          </a:fontRef>
        </p:style>
      </p:cxnSp>
      <p:cxnSp>
        <p:nvCxnSpPr>
          <p:cNvPr id="27" name="Straight Connector 26">
            <a:extLst>
              <a:ext uri="{FF2B5EF4-FFF2-40B4-BE49-F238E27FC236}">
                <a16:creationId xmlns:a16="http://schemas.microsoft.com/office/drawing/2014/main" id="{45F498FF-B016-6741-9716-5BADA04EF833}"/>
              </a:ext>
            </a:extLst>
          </p:cNvPr>
          <p:cNvCxnSpPr>
            <a:cxnSpLocks/>
          </p:cNvCxnSpPr>
          <p:nvPr/>
        </p:nvCxnSpPr>
        <p:spPr>
          <a:xfrm>
            <a:off x="2902489" y="2653738"/>
            <a:ext cx="937835" cy="0"/>
          </a:xfrm>
          <a:prstGeom prst="line">
            <a:avLst/>
          </a:prstGeom>
          <a:ln w="15875">
            <a:tailEnd type="oval" w="sm" len="sm"/>
          </a:ln>
        </p:spPr>
        <p:style>
          <a:lnRef idx="3">
            <a:schemeClr val="dk1"/>
          </a:lnRef>
          <a:fillRef idx="0">
            <a:schemeClr val="dk1"/>
          </a:fillRef>
          <a:effectRef idx="2">
            <a:schemeClr val="dk1"/>
          </a:effectRef>
          <a:fontRef idx="minor">
            <a:schemeClr val="tx1"/>
          </a:fontRef>
        </p:style>
      </p:cxnSp>
      <p:cxnSp>
        <p:nvCxnSpPr>
          <p:cNvPr id="28" name="Straight Connector 27">
            <a:extLst>
              <a:ext uri="{FF2B5EF4-FFF2-40B4-BE49-F238E27FC236}">
                <a16:creationId xmlns:a16="http://schemas.microsoft.com/office/drawing/2014/main" id="{CE5874F9-2EA7-5345-BB77-AC9AF1DD7225}"/>
              </a:ext>
            </a:extLst>
          </p:cNvPr>
          <p:cNvCxnSpPr>
            <a:cxnSpLocks/>
          </p:cNvCxnSpPr>
          <p:nvPr/>
        </p:nvCxnSpPr>
        <p:spPr>
          <a:xfrm>
            <a:off x="3840324" y="2655442"/>
            <a:ext cx="937835" cy="0"/>
          </a:xfrm>
          <a:prstGeom prst="line">
            <a:avLst/>
          </a:prstGeom>
          <a:ln w="15875">
            <a:tailEnd type="oval" w="sm" len="sm"/>
          </a:ln>
        </p:spPr>
        <p:style>
          <a:lnRef idx="3">
            <a:schemeClr val="dk1"/>
          </a:lnRef>
          <a:fillRef idx="0">
            <a:schemeClr val="dk1"/>
          </a:fillRef>
          <a:effectRef idx="2">
            <a:schemeClr val="dk1"/>
          </a:effectRef>
          <a:fontRef idx="minor">
            <a:schemeClr val="tx1"/>
          </a:fontRef>
        </p:style>
      </p:cxnSp>
      <p:cxnSp>
        <p:nvCxnSpPr>
          <p:cNvPr id="29" name="Straight Connector 28">
            <a:extLst>
              <a:ext uri="{FF2B5EF4-FFF2-40B4-BE49-F238E27FC236}">
                <a16:creationId xmlns:a16="http://schemas.microsoft.com/office/drawing/2014/main" id="{A7E7811B-AD76-754E-95B2-F9D36A107C1F}"/>
              </a:ext>
            </a:extLst>
          </p:cNvPr>
          <p:cNvCxnSpPr>
            <a:cxnSpLocks/>
          </p:cNvCxnSpPr>
          <p:nvPr/>
        </p:nvCxnSpPr>
        <p:spPr>
          <a:xfrm>
            <a:off x="4778159" y="2655442"/>
            <a:ext cx="937835" cy="0"/>
          </a:xfrm>
          <a:prstGeom prst="line">
            <a:avLst/>
          </a:prstGeom>
          <a:ln w="15875">
            <a:tailEnd type="oval" w="sm" len="sm"/>
          </a:ln>
        </p:spPr>
        <p:style>
          <a:lnRef idx="3">
            <a:schemeClr val="dk1"/>
          </a:lnRef>
          <a:fillRef idx="0">
            <a:schemeClr val="dk1"/>
          </a:fillRef>
          <a:effectRef idx="2">
            <a:schemeClr val="dk1"/>
          </a:effectRef>
          <a:fontRef idx="minor">
            <a:schemeClr val="tx1"/>
          </a:fontRef>
        </p:style>
      </p:cxnSp>
      <p:cxnSp>
        <p:nvCxnSpPr>
          <p:cNvPr id="30" name="Straight Connector 29">
            <a:extLst>
              <a:ext uri="{FF2B5EF4-FFF2-40B4-BE49-F238E27FC236}">
                <a16:creationId xmlns:a16="http://schemas.microsoft.com/office/drawing/2014/main" id="{084A6FF6-66E2-9F44-8F9E-F28BC74C3CB3}"/>
              </a:ext>
            </a:extLst>
          </p:cNvPr>
          <p:cNvCxnSpPr>
            <a:cxnSpLocks/>
          </p:cNvCxnSpPr>
          <p:nvPr/>
        </p:nvCxnSpPr>
        <p:spPr>
          <a:xfrm>
            <a:off x="5737584" y="2655442"/>
            <a:ext cx="937835" cy="0"/>
          </a:xfrm>
          <a:prstGeom prst="line">
            <a:avLst/>
          </a:prstGeom>
          <a:ln w="15875">
            <a:tailEnd type="oval" w="sm" len="sm"/>
          </a:ln>
        </p:spPr>
        <p:style>
          <a:lnRef idx="3">
            <a:schemeClr val="dk1"/>
          </a:lnRef>
          <a:fillRef idx="0">
            <a:schemeClr val="dk1"/>
          </a:fillRef>
          <a:effectRef idx="2">
            <a:schemeClr val="dk1"/>
          </a:effectRef>
          <a:fontRef idx="minor">
            <a:schemeClr val="tx1"/>
          </a:fontRef>
        </p:style>
      </p:cxnSp>
      <p:cxnSp>
        <p:nvCxnSpPr>
          <p:cNvPr id="31" name="Straight Connector 30">
            <a:extLst>
              <a:ext uri="{FF2B5EF4-FFF2-40B4-BE49-F238E27FC236}">
                <a16:creationId xmlns:a16="http://schemas.microsoft.com/office/drawing/2014/main" id="{B6D55836-2F3D-1F40-A19A-859DD5578BA4}"/>
              </a:ext>
            </a:extLst>
          </p:cNvPr>
          <p:cNvCxnSpPr>
            <a:cxnSpLocks/>
          </p:cNvCxnSpPr>
          <p:nvPr/>
        </p:nvCxnSpPr>
        <p:spPr>
          <a:xfrm>
            <a:off x="6675419" y="2655442"/>
            <a:ext cx="937835" cy="0"/>
          </a:xfrm>
          <a:prstGeom prst="line">
            <a:avLst/>
          </a:prstGeom>
          <a:ln w="15875">
            <a:tailEnd type="oval" w="sm" len="sm"/>
          </a:ln>
        </p:spPr>
        <p:style>
          <a:lnRef idx="3">
            <a:schemeClr val="dk1"/>
          </a:lnRef>
          <a:fillRef idx="0">
            <a:schemeClr val="dk1"/>
          </a:fillRef>
          <a:effectRef idx="2">
            <a:schemeClr val="dk1"/>
          </a:effectRef>
          <a:fontRef idx="minor">
            <a:schemeClr val="tx1"/>
          </a:fontRef>
        </p:style>
      </p:cxnSp>
      <p:cxnSp>
        <p:nvCxnSpPr>
          <p:cNvPr id="32" name="Straight Connector 31">
            <a:extLst>
              <a:ext uri="{FF2B5EF4-FFF2-40B4-BE49-F238E27FC236}">
                <a16:creationId xmlns:a16="http://schemas.microsoft.com/office/drawing/2014/main" id="{17E4CF99-4140-344B-B126-F446C57F9318}"/>
              </a:ext>
            </a:extLst>
          </p:cNvPr>
          <p:cNvCxnSpPr>
            <a:cxnSpLocks/>
          </p:cNvCxnSpPr>
          <p:nvPr/>
        </p:nvCxnSpPr>
        <p:spPr>
          <a:xfrm>
            <a:off x="7619930" y="2653738"/>
            <a:ext cx="937835" cy="0"/>
          </a:xfrm>
          <a:prstGeom prst="line">
            <a:avLst/>
          </a:prstGeom>
          <a:ln w="15875">
            <a:tailEnd type="oval" w="sm" len="sm"/>
          </a:ln>
        </p:spPr>
        <p:style>
          <a:lnRef idx="3">
            <a:schemeClr val="dk1"/>
          </a:lnRef>
          <a:fillRef idx="0">
            <a:schemeClr val="dk1"/>
          </a:fillRef>
          <a:effectRef idx="2">
            <a:schemeClr val="dk1"/>
          </a:effectRef>
          <a:fontRef idx="minor">
            <a:schemeClr val="tx1"/>
          </a:fontRef>
        </p:style>
      </p:cxnSp>
      <p:cxnSp>
        <p:nvCxnSpPr>
          <p:cNvPr id="33" name="Straight Connector 32">
            <a:extLst>
              <a:ext uri="{FF2B5EF4-FFF2-40B4-BE49-F238E27FC236}">
                <a16:creationId xmlns:a16="http://schemas.microsoft.com/office/drawing/2014/main" id="{BB361C88-F341-6D4D-A3A9-39E791A3D665}"/>
              </a:ext>
            </a:extLst>
          </p:cNvPr>
          <p:cNvCxnSpPr>
            <a:cxnSpLocks/>
          </p:cNvCxnSpPr>
          <p:nvPr/>
        </p:nvCxnSpPr>
        <p:spPr>
          <a:xfrm>
            <a:off x="8557765" y="2653738"/>
            <a:ext cx="937835" cy="0"/>
          </a:xfrm>
          <a:prstGeom prst="line">
            <a:avLst/>
          </a:prstGeom>
          <a:ln w="15875">
            <a:tailEnd type="oval" w="sm" len="sm"/>
          </a:ln>
        </p:spPr>
        <p:style>
          <a:lnRef idx="3">
            <a:schemeClr val="dk1"/>
          </a:lnRef>
          <a:fillRef idx="0">
            <a:schemeClr val="dk1"/>
          </a:fillRef>
          <a:effectRef idx="2">
            <a:schemeClr val="dk1"/>
          </a:effectRef>
          <a:fontRef idx="minor">
            <a:schemeClr val="tx1"/>
          </a:fontRef>
        </p:style>
      </p:cxnSp>
      <p:cxnSp>
        <p:nvCxnSpPr>
          <p:cNvPr id="34" name="Straight Connector 33">
            <a:extLst>
              <a:ext uri="{FF2B5EF4-FFF2-40B4-BE49-F238E27FC236}">
                <a16:creationId xmlns:a16="http://schemas.microsoft.com/office/drawing/2014/main" id="{1C59494C-85B1-D94A-AA69-5E61F03B9CD4}"/>
              </a:ext>
            </a:extLst>
          </p:cNvPr>
          <p:cNvCxnSpPr>
            <a:cxnSpLocks/>
          </p:cNvCxnSpPr>
          <p:nvPr/>
        </p:nvCxnSpPr>
        <p:spPr>
          <a:xfrm>
            <a:off x="9495600" y="2653738"/>
            <a:ext cx="937835" cy="0"/>
          </a:xfrm>
          <a:prstGeom prst="line">
            <a:avLst/>
          </a:prstGeom>
          <a:ln w="15875">
            <a:tailEnd type="oval" w="sm" len="sm"/>
          </a:ln>
        </p:spPr>
        <p:style>
          <a:lnRef idx="3">
            <a:schemeClr val="dk1"/>
          </a:lnRef>
          <a:fillRef idx="0">
            <a:schemeClr val="dk1"/>
          </a:fillRef>
          <a:effectRef idx="2">
            <a:schemeClr val="dk1"/>
          </a:effectRef>
          <a:fontRef idx="minor">
            <a:schemeClr val="tx1"/>
          </a:fontRef>
        </p:style>
      </p:cxnSp>
      <p:cxnSp>
        <p:nvCxnSpPr>
          <p:cNvPr id="35" name="Straight Connector 34">
            <a:extLst>
              <a:ext uri="{FF2B5EF4-FFF2-40B4-BE49-F238E27FC236}">
                <a16:creationId xmlns:a16="http://schemas.microsoft.com/office/drawing/2014/main" id="{B220496B-931C-724A-9A51-01E814AFF9BB}"/>
              </a:ext>
            </a:extLst>
          </p:cNvPr>
          <p:cNvCxnSpPr>
            <a:cxnSpLocks/>
          </p:cNvCxnSpPr>
          <p:nvPr/>
        </p:nvCxnSpPr>
        <p:spPr>
          <a:xfrm>
            <a:off x="1964654" y="3980030"/>
            <a:ext cx="937835" cy="0"/>
          </a:xfrm>
          <a:prstGeom prst="line">
            <a:avLst/>
          </a:prstGeom>
          <a:ln w="15875">
            <a:tailEnd type="oval" w="sm" len="sm"/>
          </a:ln>
        </p:spPr>
        <p:style>
          <a:lnRef idx="3">
            <a:schemeClr val="dk1"/>
          </a:lnRef>
          <a:fillRef idx="0">
            <a:schemeClr val="dk1"/>
          </a:fillRef>
          <a:effectRef idx="2">
            <a:schemeClr val="dk1"/>
          </a:effectRef>
          <a:fontRef idx="minor">
            <a:schemeClr val="tx1"/>
          </a:fontRef>
        </p:style>
      </p:cxnSp>
      <p:cxnSp>
        <p:nvCxnSpPr>
          <p:cNvPr id="36" name="Straight Connector 35">
            <a:extLst>
              <a:ext uri="{FF2B5EF4-FFF2-40B4-BE49-F238E27FC236}">
                <a16:creationId xmlns:a16="http://schemas.microsoft.com/office/drawing/2014/main" id="{4FE8505B-6442-0641-A7DC-DA0F3B14AEDA}"/>
              </a:ext>
            </a:extLst>
          </p:cNvPr>
          <p:cNvCxnSpPr>
            <a:cxnSpLocks/>
          </p:cNvCxnSpPr>
          <p:nvPr/>
        </p:nvCxnSpPr>
        <p:spPr>
          <a:xfrm>
            <a:off x="2902489" y="3980030"/>
            <a:ext cx="937835" cy="0"/>
          </a:xfrm>
          <a:prstGeom prst="line">
            <a:avLst/>
          </a:prstGeom>
          <a:ln w="15875">
            <a:tailEnd type="oval" w="sm" len="sm"/>
          </a:ln>
        </p:spPr>
        <p:style>
          <a:lnRef idx="3">
            <a:schemeClr val="dk1"/>
          </a:lnRef>
          <a:fillRef idx="0">
            <a:schemeClr val="dk1"/>
          </a:fillRef>
          <a:effectRef idx="2">
            <a:schemeClr val="dk1"/>
          </a:effectRef>
          <a:fontRef idx="minor">
            <a:schemeClr val="tx1"/>
          </a:fontRef>
        </p:style>
      </p:cxnSp>
      <p:cxnSp>
        <p:nvCxnSpPr>
          <p:cNvPr id="37" name="Straight Connector 36">
            <a:extLst>
              <a:ext uri="{FF2B5EF4-FFF2-40B4-BE49-F238E27FC236}">
                <a16:creationId xmlns:a16="http://schemas.microsoft.com/office/drawing/2014/main" id="{670572E7-5857-D446-8C05-AF41F3583AB5}"/>
              </a:ext>
            </a:extLst>
          </p:cNvPr>
          <p:cNvCxnSpPr>
            <a:cxnSpLocks/>
          </p:cNvCxnSpPr>
          <p:nvPr/>
        </p:nvCxnSpPr>
        <p:spPr>
          <a:xfrm>
            <a:off x="3840324" y="3981734"/>
            <a:ext cx="937835" cy="0"/>
          </a:xfrm>
          <a:prstGeom prst="line">
            <a:avLst/>
          </a:prstGeom>
          <a:ln w="15875">
            <a:tailEnd type="oval" w="sm" len="sm"/>
          </a:ln>
        </p:spPr>
        <p:style>
          <a:lnRef idx="3">
            <a:schemeClr val="dk1"/>
          </a:lnRef>
          <a:fillRef idx="0">
            <a:schemeClr val="dk1"/>
          </a:fillRef>
          <a:effectRef idx="2">
            <a:schemeClr val="dk1"/>
          </a:effectRef>
          <a:fontRef idx="minor">
            <a:schemeClr val="tx1"/>
          </a:fontRef>
        </p:style>
      </p:cxnSp>
      <p:cxnSp>
        <p:nvCxnSpPr>
          <p:cNvPr id="38" name="Straight Connector 37">
            <a:extLst>
              <a:ext uri="{FF2B5EF4-FFF2-40B4-BE49-F238E27FC236}">
                <a16:creationId xmlns:a16="http://schemas.microsoft.com/office/drawing/2014/main" id="{D73FDE4B-F9E0-1249-9CA8-E7C912D4E49D}"/>
              </a:ext>
            </a:extLst>
          </p:cNvPr>
          <p:cNvCxnSpPr>
            <a:cxnSpLocks/>
          </p:cNvCxnSpPr>
          <p:nvPr/>
        </p:nvCxnSpPr>
        <p:spPr>
          <a:xfrm>
            <a:off x="4778159" y="3981734"/>
            <a:ext cx="937835" cy="0"/>
          </a:xfrm>
          <a:prstGeom prst="line">
            <a:avLst/>
          </a:prstGeom>
          <a:ln w="15875">
            <a:tailEnd type="oval" w="sm" len="sm"/>
          </a:ln>
        </p:spPr>
        <p:style>
          <a:lnRef idx="3">
            <a:schemeClr val="dk1"/>
          </a:lnRef>
          <a:fillRef idx="0">
            <a:schemeClr val="dk1"/>
          </a:fillRef>
          <a:effectRef idx="2">
            <a:schemeClr val="dk1"/>
          </a:effectRef>
          <a:fontRef idx="minor">
            <a:schemeClr val="tx1"/>
          </a:fontRef>
        </p:style>
      </p:cxnSp>
      <p:cxnSp>
        <p:nvCxnSpPr>
          <p:cNvPr id="39" name="Straight Connector 38">
            <a:extLst>
              <a:ext uri="{FF2B5EF4-FFF2-40B4-BE49-F238E27FC236}">
                <a16:creationId xmlns:a16="http://schemas.microsoft.com/office/drawing/2014/main" id="{81BD3316-89BB-A74B-BE1B-99D874A4A545}"/>
              </a:ext>
            </a:extLst>
          </p:cNvPr>
          <p:cNvCxnSpPr>
            <a:cxnSpLocks/>
          </p:cNvCxnSpPr>
          <p:nvPr/>
        </p:nvCxnSpPr>
        <p:spPr>
          <a:xfrm>
            <a:off x="5737584" y="3981734"/>
            <a:ext cx="937835" cy="0"/>
          </a:xfrm>
          <a:prstGeom prst="line">
            <a:avLst/>
          </a:prstGeom>
          <a:ln w="15875">
            <a:tailEnd type="oval" w="sm" len="sm"/>
          </a:ln>
        </p:spPr>
        <p:style>
          <a:lnRef idx="3">
            <a:schemeClr val="dk1"/>
          </a:lnRef>
          <a:fillRef idx="0">
            <a:schemeClr val="dk1"/>
          </a:fillRef>
          <a:effectRef idx="2">
            <a:schemeClr val="dk1"/>
          </a:effectRef>
          <a:fontRef idx="minor">
            <a:schemeClr val="tx1"/>
          </a:fontRef>
        </p:style>
      </p:cxnSp>
      <p:cxnSp>
        <p:nvCxnSpPr>
          <p:cNvPr id="40" name="Straight Connector 39">
            <a:extLst>
              <a:ext uri="{FF2B5EF4-FFF2-40B4-BE49-F238E27FC236}">
                <a16:creationId xmlns:a16="http://schemas.microsoft.com/office/drawing/2014/main" id="{A10025CF-D251-484E-9C2C-EC09CB51CDEE}"/>
              </a:ext>
            </a:extLst>
          </p:cNvPr>
          <p:cNvCxnSpPr>
            <a:cxnSpLocks/>
          </p:cNvCxnSpPr>
          <p:nvPr/>
        </p:nvCxnSpPr>
        <p:spPr>
          <a:xfrm>
            <a:off x="6675419" y="3981734"/>
            <a:ext cx="937835" cy="0"/>
          </a:xfrm>
          <a:prstGeom prst="line">
            <a:avLst/>
          </a:prstGeom>
          <a:ln w="15875">
            <a:tailEnd type="oval" w="sm" len="sm"/>
          </a:ln>
        </p:spPr>
        <p:style>
          <a:lnRef idx="3">
            <a:schemeClr val="dk1"/>
          </a:lnRef>
          <a:fillRef idx="0">
            <a:schemeClr val="dk1"/>
          </a:fillRef>
          <a:effectRef idx="2">
            <a:schemeClr val="dk1"/>
          </a:effectRef>
          <a:fontRef idx="minor">
            <a:schemeClr val="tx1"/>
          </a:fontRef>
        </p:style>
      </p:cxnSp>
      <p:cxnSp>
        <p:nvCxnSpPr>
          <p:cNvPr id="41" name="Straight Connector 40">
            <a:extLst>
              <a:ext uri="{FF2B5EF4-FFF2-40B4-BE49-F238E27FC236}">
                <a16:creationId xmlns:a16="http://schemas.microsoft.com/office/drawing/2014/main" id="{C67E248A-9294-154B-83A5-7CABA9DCC2CC}"/>
              </a:ext>
            </a:extLst>
          </p:cNvPr>
          <p:cNvCxnSpPr>
            <a:cxnSpLocks/>
          </p:cNvCxnSpPr>
          <p:nvPr/>
        </p:nvCxnSpPr>
        <p:spPr>
          <a:xfrm>
            <a:off x="7619930" y="3980030"/>
            <a:ext cx="937835" cy="0"/>
          </a:xfrm>
          <a:prstGeom prst="line">
            <a:avLst/>
          </a:prstGeom>
          <a:ln w="15875">
            <a:tailEnd type="oval" w="sm" len="sm"/>
          </a:ln>
        </p:spPr>
        <p:style>
          <a:lnRef idx="3">
            <a:schemeClr val="dk1"/>
          </a:lnRef>
          <a:fillRef idx="0">
            <a:schemeClr val="dk1"/>
          </a:fillRef>
          <a:effectRef idx="2">
            <a:schemeClr val="dk1"/>
          </a:effectRef>
          <a:fontRef idx="minor">
            <a:schemeClr val="tx1"/>
          </a:fontRef>
        </p:style>
      </p:cxnSp>
      <p:cxnSp>
        <p:nvCxnSpPr>
          <p:cNvPr id="42" name="Straight Connector 41">
            <a:extLst>
              <a:ext uri="{FF2B5EF4-FFF2-40B4-BE49-F238E27FC236}">
                <a16:creationId xmlns:a16="http://schemas.microsoft.com/office/drawing/2014/main" id="{6AD08466-478C-0F47-B3D8-6EFA121AD33A}"/>
              </a:ext>
            </a:extLst>
          </p:cNvPr>
          <p:cNvCxnSpPr>
            <a:cxnSpLocks/>
          </p:cNvCxnSpPr>
          <p:nvPr/>
        </p:nvCxnSpPr>
        <p:spPr>
          <a:xfrm>
            <a:off x="8557765" y="3980030"/>
            <a:ext cx="937835" cy="0"/>
          </a:xfrm>
          <a:prstGeom prst="line">
            <a:avLst/>
          </a:prstGeom>
          <a:ln w="15875">
            <a:tailEnd type="oval" w="sm" len="sm"/>
          </a:ln>
        </p:spPr>
        <p:style>
          <a:lnRef idx="3">
            <a:schemeClr val="dk1"/>
          </a:lnRef>
          <a:fillRef idx="0">
            <a:schemeClr val="dk1"/>
          </a:fillRef>
          <a:effectRef idx="2">
            <a:schemeClr val="dk1"/>
          </a:effectRef>
          <a:fontRef idx="minor">
            <a:schemeClr val="tx1"/>
          </a:fontRef>
        </p:style>
      </p:cxnSp>
      <p:cxnSp>
        <p:nvCxnSpPr>
          <p:cNvPr id="43" name="Straight Connector 42">
            <a:extLst>
              <a:ext uri="{FF2B5EF4-FFF2-40B4-BE49-F238E27FC236}">
                <a16:creationId xmlns:a16="http://schemas.microsoft.com/office/drawing/2014/main" id="{838CA2B2-67BB-EC4A-B192-AC5D99FA0958}"/>
              </a:ext>
            </a:extLst>
          </p:cNvPr>
          <p:cNvCxnSpPr>
            <a:cxnSpLocks/>
          </p:cNvCxnSpPr>
          <p:nvPr/>
        </p:nvCxnSpPr>
        <p:spPr>
          <a:xfrm>
            <a:off x="9495600" y="3980030"/>
            <a:ext cx="937835" cy="0"/>
          </a:xfrm>
          <a:prstGeom prst="line">
            <a:avLst/>
          </a:prstGeom>
          <a:ln w="15875">
            <a:tailEnd type="oval" w="sm" len="sm"/>
          </a:ln>
        </p:spPr>
        <p:style>
          <a:lnRef idx="3">
            <a:schemeClr val="dk1"/>
          </a:lnRef>
          <a:fillRef idx="0">
            <a:schemeClr val="dk1"/>
          </a:fillRef>
          <a:effectRef idx="2">
            <a:schemeClr val="dk1"/>
          </a:effectRef>
          <a:fontRef idx="minor">
            <a:schemeClr val="tx1"/>
          </a:fontRef>
        </p:style>
      </p:cxnSp>
      <p:cxnSp>
        <p:nvCxnSpPr>
          <p:cNvPr id="44" name="Straight Connector 43">
            <a:extLst>
              <a:ext uri="{FF2B5EF4-FFF2-40B4-BE49-F238E27FC236}">
                <a16:creationId xmlns:a16="http://schemas.microsoft.com/office/drawing/2014/main" id="{059015D3-52D8-684C-88AA-75293CD58FE1}"/>
              </a:ext>
            </a:extLst>
          </p:cNvPr>
          <p:cNvCxnSpPr>
            <a:cxnSpLocks/>
          </p:cNvCxnSpPr>
          <p:nvPr/>
        </p:nvCxnSpPr>
        <p:spPr>
          <a:xfrm>
            <a:off x="1964654" y="5302203"/>
            <a:ext cx="937835" cy="0"/>
          </a:xfrm>
          <a:prstGeom prst="line">
            <a:avLst/>
          </a:prstGeom>
          <a:ln w="15875">
            <a:tailEnd type="oval" w="sm" len="sm"/>
          </a:ln>
        </p:spPr>
        <p:style>
          <a:lnRef idx="3">
            <a:schemeClr val="dk1"/>
          </a:lnRef>
          <a:fillRef idx="0">
            <a:schemeClr val="dk1"/>
          </a:fillRef>
          <a:effectRef idx="2">
            <a:schemeClr val="dk1"/>
          </a:effectRef>
          <a:fontRef idx="minor">
            <a:schemeClr val="tx1"/>
          </a:fontRef>
        </p:style>
      </p:cxnSp>
      <p:cxnSp>
        <p:nvCxnSpPr>
          <p:cNvPr id="45" name="Straight Connector 44">
            <a:extLst>
              <a:ext uri="{FF2B5EF4-FFF2-40B4-BE49-F238E27FC236}">
                <a16:creationId xmlns:a16="http://schemas.microsoft.com/office/drawing/2014/main" id="{ECE7383D-4A7E-BC4B-8C30-C926E1507C9F}"/>
              </a:ext>
            </a:extLst>
          </p:cNvPr>
          <p:cNvCxnSpPr>
            <a:cxnSpLocks/>
          </p:cNvCxnSpPr>
          <p:nvPr/>
        </p:nvCxnSpPr>
        <p:spPr>
          <a:xfrm>
            <a:off x="2902489" y="5302203"/>
            <a:ext cx="937835" cy="0"/>
          </a:xfrm>
          <a:prstGeom prst="line">
            <a:avLst/>
          </a:prstGeom>
          <a:ln w="15875">
            <a:tailEnd type="oval" w="sm" len="sm"/>
          </a:ln>
        </p:spPr>
        <p:style>
          <a:lnRef idx="3">
            <a:schemeClr val="dk1"/>
          </a:lnRef>
          <a:fillRef idx="0">
            <a:schemeClr val="dk1"/>
          </a:fillRef>
          <a:effectRef idx="2">
            <a:schemeClr val="dk1"/>
          </a:effectRef>
          <a:fontRef idx="minor">
            <a:schemeClr val="tx1"/>
          </a:fontRef>
        </p:style>
      </p:cxnSp>
      <p:cxnSp>
        <p:nvCxnSpPr>
          <p:cNvPr id="46" name="Straight Connector 45">
            <a:extLst>
              <a:ext uri="{FF2B5EF4-FFF2-40B4-BE49-F238E27FC236}">
                <a16:creationId xmlns:a16="http://schemas.microsoft.com/office/drawing/2014/main" id="{ABA769A6-324D-474E-BB17-ADDDAC03481C}"/>
              </a:ext>
            </a:extLst>
          </p:cNvPr>
          <p:cNvCxnSpPr>
            <a:cxnSpLocks/>
          </p:cNvCxnSpPr>
          <p:nvPr/>
        </p:nvCxnSpPr>
        <p:spPr>
          <a:xfrm>
            <a:off x="3840324" y="5303907"/>
            <a:ext cx="937835" cy="0"/>
          </a:xfrm>
          <a:prstGeom prst="line">
            <a:avLst/>
          </a:prstGeom>
          <a:ln w="15875">
            <a:tailEnd type="oval" w="sm" len="sm"/>
          </a:ln>
        </p:spPr>
        <p:style>
          <a:lnRef idx="3">
            <a:schemeClr val="dk1"/>
          </a:lnRef>
          <a:fillRef idx="0">
            <a:schemeClr val="dk1"/>
          </a:fillRef>
          <a:effectRef idx="2">
            <a:schemeClr val="dk1"/>
          </a:effectRef>
          <a:fontRef idx="minor">
            <a:schemeClr val="tx1"/>
          </a:fontRef>
        </p:style>
      </p:cxnSp>
      <p:cxnSp>
        <p:nvCxnSpPr>
          <p:cNvPr id="47" name="Straight Connector 46">
            <a:extLst>
              <a:ext uri="{FF2B5EF4-FFF2-40B4-BE49-F238E27FC236}">
                <a16:creationId xmlns:a16="http://schemas.microsoft.com/office/drawing/2014/main" id="{DD0B2943-540B-984E-B71A-7C107A9B8B9B}"/>
              </a:ext>
            </a:extLst>
          </p:cNvPr>
          <p:cNvCxnSpPr>
            <a:cxnSpLocks/>
          </p:cNvCxnSpPr>
          <p:nvPr/>
        </p:nvCxnSpPr>
        <p:spPr>
          <a:xfrm>
            <a:off x="4778159" y="5303907"/>
            <a:ext cx="937835" cy="0"/>
          </a:xfrm>
          <a:prstGeom prst="line">
            <a:avLst/>
          </a:prstGeom>
          <a:ln w="15875">
            <a:tailEnd type="oval" w="sm" len="sm"/>
          </a:ln>
        </p:spPr>
        <p:style>
          <a:lnRef idx="3">
            <a:schemeClr val="dk1"/>
          </a:lnRef>
          <a:fillRef idx="0">
            <a:schemeClr val="dk1"/>
          </a:fillRef>
          <a:effectRef idx="2">
            <a:schemeClr val="dk1"/>
          </a:effectRef>
          <a:fontRef idx="minor">
            <a:schemeClr val="tx1"/>
          </a:fontRef>
        </p:style>
      </p:cxnSp>
      <p:cxnSp>
        <p:nvCxnSpPr>
          <p:cNvPr id="48" name="Straight Connector 47">
            <a:extLst>
              <a:ext uri="{FF2B5EF4-FFF2-40B4-BE49-F238E27FC236}">
                <a16:creationId xmlns:a16="http://schemas.microsoft.com/office/drawing/2014/main" id="{AAC77801-99D1-5B4E-8C55-D83A91D65FFD}"/>
              </a:ext>
            </a:extLst>
          </p:cNvPr>
          <p:cNvCxnSpPr>
            <a:cxnSpLocks/>
          </p:cNvCxnSpPr>
          <p:nvPr/>
        </p:nvCxnSpPr>
        <p:spPr>
          <a:xfrm>
            <a:off x="5737584" y="5303907"/>
            <a:ext cx="937835" cy="0"/>
          </a:xfrm>
          <a:prstGeom prst="line">
            <a:avLst/>
          </a:prstGeom>
          <a:ln w="15875">
            <a:tailEnd type="oval" w="sm" len="sm"/>
          </a:ln>
        </p:spPr>
        <p:style>
          <a:lnRef idx="3">
            <a:schemeClr val="dk1"/>
          </a:lnRef>
          <a:fillRef idx="0">
            <a:schemeClr val="dk1"/>
          </a:fillRef>
          <a:effectRef idx="2">
            <a:schemeClr val="dk1"/>
          </a:effectRef>
          <a:fontRef idx="minor">
            <a:schemeClr val="tx1"/>
          </a:fontRef>
        </p:style>
      </p:cxnSp>
      <p:cxnSp>
        <p:nvCxnSpPr>
          <p:cNvPr id="49" name="Straight Connector 48">
            <a:extLst>
              <a:ext uri="{FF2B5EF4-FFF2-40B4-BE49-F238E27FC236}">
                <a16:creationId xmlns:a16="http://schemas.microsoft.com/office/drawing/2014/main" id="{BB39F1B0-57DB-3C4D-A5CB-EA3A42FB46C7}"/>
              </a:ext>
            </a:extLst>
          </p:cNvPr>
          <p:cNvCxnSpPr>
            <a:cxnSpLocks/>
          </p:cNvCxnSpPr>
          <p:nvPr/>
        </p:nvCxnSpPr>
        <p:spPr>
          <a:xfrm>
            <a:off x="6675419" y="5303907"/>
            <a:ext cx="937835" cy="0"/>
          </a:xfrm>
          <a:prstGeom prst="line">
            <a:avLst/>
          </a:prstGeom>
          <a:ln w="15875">
            <a:tailEnd type="oval" w="sm" len="sm"/>
          </a:ln>
        </p:spPr>
        <p:style>
          <a:lnRef idx="3">
            <a:schemeClr val="dk1"/>
          </a:lnRef>
          <a:fillRef idx="0">
            <a:schemeClr val="dk1"/>
          </a:fillRef>
          <a:effectRef idx="2">
            <a:schemeClr val="dk1"/>
          </a:effectRef>
          <a:fontRef idx="minor">
            <a:schemeClr val="tx1"/>
          </a:fontRef>
        </p:style>
      </p:cxnSp>
      <p:cxnSp>
        <p:nvCxnSpPr>
          <p:cNvPr id="50" name="Straight Connector 49">
            <a:extLst>
              <a:ext uri="{FF2B5EF4-FFF2-40B4-BE49-F238E27FC236}">
                <a16:creationId xmlns:a16="http://schemas.microsoft.com/office/drawing/2014/main" id="{0D4D507B-68DA-9345-BD76-D6736F2A3334}"/>
              </a:ext>
            </a:extLst>
          </p:cNvPr>
          <p:cNvCxnSpPr>
            <a:cxnSpLocks/>
          </p:cNvCxnSpPr>
          <p:nvPr/>
        </p:nvCxnSpPr>
        <p:spPr>
          <a:xfrm>
            <a:off x="7619930" y="5302203"/>
            <a:ext cx="937835" cy="0"/>
          </a:xfrm>
          <a:prstGeom prst="line">
            <a:avLst/>
          </a:prstGeom>
          <a:ln w="15875">
            <a:tailEnd type="oval" w="sm" len="sm"/>
          </a:ln>
        </p:spPr>
        <p:style>
          <a:lnRef idx="3">
            <a:schemeClr val="dk1"/>
          </a:lnRef>
          <a:fillRef idx="0">
            <a:schemeClr val="dk1"/>
          </a:fillRef>
          <a:effectRef idx="2">
            <a:schemeClr val="dk1"/>
          </a:effectRef>
          <a:fontRef idx="minor">
            <a:schemeClr val="tx1"/>
          </a:fontRef>
        </p:style>
      </p:cxnSp>
      <p:cxnSp>
        <p:nvCxnSpPr>
          <p:cNvPr id="51" name="Straight Connector 50">
            <a:extLst>
              <a:ext uri="{FF2B5EF4-FFF2-40B4-BE49-F238E27FC236}">
                <a16:creationId xmlns:a16="http://schemas.microsoft.com/office/drawing/2014/main" id="{37DC5A85-F804-034B-9092-817CF81F4515}"/>
              </a:ext>
            </a:extLst>
          </p:cNvPr>
          <p:cNvCxnSpPr>
            <a:cxnSpLocks/>
          </p:cNvCxnSpPr>
          <p:nvPr/>
        </p:nvCxnSpPr>
        <p:spPr>
          <a:xfrm>
            <a:off x="8557765" y="5302203"/>
            <a:ext cx="937835" cy="0"/>
          </a:xfrm>
          <a:prstGeom prst="line">
            <a:avLst/>
          </a:prstGeom>
          <a:ln w="15875">
            <a:tailEnd type="oval" w="sm" len="sm"/>
          </a:ln>
        </p:spPr>
        <p:style>
          <a:lnRef idx="3">
            <a:schemeClr val="dk1"/>
          </a:lnRef>
          <a:fillRef idx="0">
            <a:schemeClr val="dk1"/>
          </a:fillRef>
          <a:effectRef idx="2">
            <a:schemeClr val="dk1"/>
          </a:effectRef>
          <a:fontRef idx="minor">
            <a:schemeClr val="tx1"/>
          </a:fontRef>
        </p:style>
      </p:cxnSp>
      <p:cxnSp>
        <p:nvCxnSpPr>
          <p:cNvPr id="52" name="Straight Connector 51">
            <a:extLst>
              <a:ext uri="{FF2B5EF4-FFF2-40B4-BE49-F238E27FC236}">
                <a16:creationId xmlns:a16="http://schemas.microsoft.com/office/drawing/2014/main" id="{B18C7365-A431-994B-9660-95877514529B}"/>
              </a:ext>
            </a:extLst>
          </p:cNvPr>
          <p:cNvCxnSpPr>
            <a:cxnSpLocks/>
          </p:cNvCxnSpPr>
          <p:nvPr/>
        </p:nvCxnSpPr>
        <p:spPr>
          <a:xfrm>
            <a:off x="9495600" y="5302203"/>
            <a:ext cx="937835" cy="0"/>
          </a:xfrm>
          <a:prstGeom prst="line">
            <a:avLst/>
          </a:prstGeom>
          <a:ln w="15875">
            <a:tailEnd type="oval" w="sm" len="sm"/>
          </a:ln>
        </p:spPr>
        <p:style>
          <a:lnRef idx="3">
            <a:schemeClr val="dk1"/>
          </a:lnRef>
          <a:fillRef idx="0">
            <a:schemeClr val="dk1"/>
          </a:fillRef>
          <a:effectRef idx="2">
            <a:schemeClr val="dk1"/>
          </a:effectRef>
          <a:fontRef idx="minor">
            <a:schemeClr val="tx1"/>
          </a:fontRef>
        </p:style>
      </p:cxnSp>
      <p:sp>
        <p:nvSpPr>
          <p:cNvPr id="15" name="TextBox 14">
            <a:extLst>
              <a:ext uri="{FF2B5EF4-FFF2-40B4-BE49-F238E27FC236}">
                <a16:creationId xmlns:a16="http://schemas.microsoft.com/office/drawing/2014/main" id="{337D933A-4A03-F644-AA20-CABE761F8524}"/>
              </a:ext>
            </a:extLst>
          </p:cNvPr>
          <p:cNvSpPr txBox="1"/>
          <p:nvPr/>
        </p:nvSpPr>
        <p:spPr>
          <a:xfrm>
            <a:off x="2655353" y="1082725"/>
            <a:ext cx="556054" cy="307777"/>
          </a:xfrm>
          <a:prstGeom prst="rect">
            <a:avLst/>
          </a:prstGeom>
          <a:noFill/>
        </p:spPr>
        <p:txBody>
          <a:bodyPr wrap="square" rtlCol="0">
            <a:spAutoFit/>
          </a:bodyPr>
          <a:lstStyle/>
          <a:p>
            <a:r>
              <a:rPr lang="en-US" sz="1400" dirty="0"/>
              <a:t>100</a:t>
            </a:r>
          </a:p>
        </p:txBody>
      </p:sp>
      <p:sp>
        <p:nvSpPr>
          <p:cNvPr id="53" name="TextBox 52">
            <a:extLst>
              <a:ext uri="{FF2B5EF4-FFF2-40B4-BE49-F238E27FC236}">
                <a16:creationId xmlns:a16="http://schemas.microsoft.com/office/drawing/2014/main" id="{7101A284-E52D-974D-8E46-8E170F5D39DD}"/>
              </a:ext>
            </a:extLst>
          </p:cNvPr>
          <p:cNvSpPr txBox="1"/>
          <p:nvPr/>
        </p:nvSpPr>
        <p:spPr>
          <a:xfrm>
            <a:off x="3599368" y="1082724"/>
            <a:ext cx="556054" cy="307777"/>
          </a:xfrm>
          <a:prstGeom prst="rect">
            <a:avLst/>
          </a:prstGeom>
          <a:noFill/>
        </p:spPr>
        <p:txBody>
          <a:bodyPr wrap="square" rtlCol="0">
            <a:spAutoFit/>
          </a:bodyPr>
          <a:lstStyle/>
          <a:p>
            <a:r>
              <a:rPr lang="en-US" sz="1400" dirty="0"/>
              <a:t>200</a:t>
            </a:r>
          </a:p>
        </p:txBody>
      </p:sp>
      <p:sp>
        <p:nvSpPr>
          <p:cNvPr id="54" name="TextBox 53">
            <a:extLst>
              <a:ext uri="{FF2B5EF4-FFF2-40B4-BE49-F238E27FC236}">
                <a16:creationId xmlns:a16="http://schemas.microsoft.com/office/drawing/2014/main" id="{5DB3FB82-1EB4-E946-B2AC-12ED30254EF7}"/>
              </a:ext>
            </a:extLst>
          </p:cNvPr>
          <p:cNvSpPr txBox="1"/>
          <p:nvPr/>
        </p:nvSpPr>
        <p:spPr>
          <a:xfrm>
            <a:off x="4543383" y="1100685"/>
            <a:ext cx="556054" cy="307777"/>
          </a:xfrm>
          <a:prstGeom prst="rect">
            <a:avLst/>
          </a:prstGeom>
          <a:noFill/>
        </p:spPr>
        <p:txBody>
          <a:bodyPr wrap="square" rtlCol="0">
            <a:spAutoFit/>
          </a:bodyPr>
          <a:lstStyle/>
          <a:p>
            <a:r>
              <a:rPr lang="en-US" sz="1400" dirty="0"/>
              <a:t>300</a:t>
            </a:r>
          </a:p>
        </p:txBody>
      </p:sp>
      <p:sp>
        <p:nvSpPr>
          <p:cNvPr id="55" name="TextBox 54">
            <a:extLst>
              <a:ext uri="{FF2B5EF4-FFF2-40B4-BE49-F238E27FC236}">
                <a16:creationId xmlns:a16="http://schemas.microsoft.com/office/drawing/2014/main" id="{B54EED0D-CB65-9E45-B22C-9697AA930FDC}"/>
              </a:ext>
            </a:extLst>
          </p:cNvPr>
          <p:cNvSpPr txBox="1"/>
          <p:nvPr/>
        </p:nvSpPr>
        <p:spPr>
          <a:xfrm>
            <a:off x="5487398" y="1087184"/>
            <a:ext cx="556054" cy="307777"/>
          </a:xfrm>
          <a:prstGeom prst="rect">
            <a:avLst/>
          </a:prstGeom>
          <a:noFill/>
        </p:spPr>
        <p:txBody>
          <a:bodyPr wrap="square" rtlCol="0">
            <a:spAutoFit/>
          </a:bodyPr>
          <a:lstStyle/>
          <a:p>
            <a:r>
              <a:rPr lang="en-US" sz="1400" dirty="0"/>
              <a:t>400</a:t>
            </a:r>
          </a:p>
        </p:txBody>
      </p:sp>
      <p:sp>
        <p:nvSpPr>
          <p:cNvPr id="56" name="TextBox 55">
            <a:extLst>
              <a:ext uri="{FF2B5EF4-FFF2-40B4-BE49-F238E27FC236}">
                <a16:creationId xmlns:a16="http://schemas.microsoft.com/office/drawing/2014/main" id="{7B45FFC1-9175-FA46-8D89-DFBC17426788}"/>
              </a:ext>
            </a:extLst>
          </p:cNvPr>
          <p:cNvSpPr txBox="1"/>
          <p:nvPr/>
        </p:nvSpPr>
        <p:spPr>
          <a:xfrm>
            <a:off x="6431413" y="1100685"/>
            <a:ext cx="556054" cy="307777"/>
          </a:xfrm>
          <a:prstGeom prst="rect">
            <a:avLst/>
          </a:prstGeom>
          <a:noFill/>
        </p:spPr>
        <p:txBody>
          <a:bodyPr wrap="square" rtlCol="0">
            <a:spAutoFit/>
          </a:bodyPr>
          <a:lstStyle/>
          <a:p>
            <a:r>
              <a:rPr lang="en-US" sz="1400" dirty="0"/>
              <a:t>500</a:t>
            </a:r>
          </a:p>
        </p:txBody>
      </p:sp>
      <p:sp>
        <p:nvSpPr>
          <p:cNvPr id="57" name="TextBox 56">
            <a:extLst>
              <a:ext uri="{FF2B5EF4-FFF2-40B4-BE49-F238E27FC236}">
                <a16:creationId xmlns:a16="http://schemas.microsoft.com/office/drawing/2014/main" id="{C24977C3-ECBA-584D-9738-B6ED4DE9B129}"/>
              </a:ext>
            </a:extLst>
          </p:cNvPr>
          <p:cNvSpPr txBox="1"/>
          <p:nvPr/>
        </p:nvSpPr>
        <p:spPr>
          <a:xfrm>
            <a:off x="7375428" y="1081576"/>
            <a:ext cx="556054" cy="307777"/>
          </a:xfrm>
          <a:prstGeom prst="rect">
            <a:avLst/>
          </a:prstGeom>
          <a:noFill/>
        </p:spPr>
        <p:txBody>
          <a:bodyPr wrap="square" rtlCol="0">
            <a:spAutoFit/>
          </a:bodyPr>
          <a:lstStyle/>
          <a:p>
            <a:r>
              <a:rPr lang="en-US" sz="1400" dirty="0"/>
              <a:t>600</a:t>
            </a:r>
          </a:p>
        </p:txBody>
      </p:sp>
      <p:sp>
        <p:nvSpPr>
          <p:cNvPr id="58" name="TextBox 57">
            <a:extLst>
              <a:ext uri="{FF2B5EF4-FFF2-40B4-BE49-F238E27FC236}">
                <a16:creationId xmlns:a16="http://schemas.microsoft.com/office/drawing/2014/main" id="{15796C0F-3028-074F-B301-9F7C6496AB8A}"/>
              </a:ext>
            </a:extLst>
          </p:cNvPr>
          <p:cNvSpPr txBox="1"/>
          <p:nvPr/>
        </p:nvSpPr>
        <p:spPr>
          <a:xfrm>
            <a:off x="8319443" y="1098389"/>
            <a:ext cx="556054" cy="307777"/>
          </a:xfrm>
          <a:prstGeom prst="rect">
            <a:avLst/>
          </a:prstGeom>
          <a:noFill/>
        </p:spPr>
        <p:txBody>
          <a:bodyPr wrap="square" rtlCol="0">
            <a:spAutoFit/>
          </a:bodyPr>
          <a:lstStyle/>
          <a:p>
            <a:r>
              <a:rPr lang="en-US" sz="1400" dirty="0"/>
              <a:t>700</a:t>
            </a:r>
          </a:p>
        </p:txBody>
      </p:sp>
      <p:sp>
        <p:nvSpPr>
          <p:cNvPr id="59" name="TextBox 58">
            <a:extLst>
              <a:ext uri="{FF2B5EF4-FFF2-40B4-BE49-F238E27FC236}">
                <a16:creationId xmlns:a16="http://schemas.microsoft.com/office/drawing/2014/main" id="{AF425FE1-522F-E644-A317-2F518F902C7F}"/>
              </a:ext>
            </a:extLst>
          </p:cNvPr>
          <p:cNvSpPr txBox="1"/>
          <p:nvPr/>
        </p:nvSpPr>
        <p:spPr>
          <a:xfrm>
            <a:off x="9263458" y="1098388"/>
            <a:ext cx="556054" cy="307777"/>
          </a:xfrm>
          <a:prstGeom prst="rect">
            <a:avLst/>
          </a:prstGeom>
          <a:noFill/>
        </p:spPr>
        <p:txBody>
          <a:bodyPr wrap="square" rtlCol="0">
            <a:spAutoFit/>
          </a:bodyPr>
          <a:lstStyle/>
          <a:p>
            <a:r>
              <a:rPr lang="en-US" sz="1400" dirty="0"/>
              <a:t>800</a:t>
            </a:r>
          </a:p>
        </p:txBody>
      </p:sp>
      <p:sp>
        <p:nvSpPr>
          <p:cNvPr id="63" name="Rectangle 62">
            <a:extLst>
              <a:ext uri="{FF2B5EF4-FFF2-40B4-BE49-F238E27FC236}">
                <a16:creationId xmlns:a16="http://schemas.microsoft.com/office/drawing/2014/main" id="{3645AE58-15F0-5F40-B1F0-4BAF1E515491}"/>
              </a:ext>
            </a:extLst>
          </p:cNvPr>
          <p:cNvSpPr/>
          <p:nvPr/>
        </p:nvSpPr>
        <p:spPr>
          <a:xfrm>
            <a:off x="2902489" y="3084521"/>
            <a:ext cx="937835" cy="895509"/>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25789120-A3F5-9E48-88C3-569CAC57876D}"/>
              </a:ext>
            </a:extLst>
          </p:cNvPr>
          <p:cNvSpPr/>
          <p:nvPr/>
        </p:nvSpPr>
        <p:spPr>
          <a:xfrm>
            <a:off x="3840324" y="4404989"/>
            <a:ext cx="937835" cy="895509"/>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5D64BA99-332F-9A49-BDB3-7768D601D6A1}"/>
              </a:ext>
            </a:extLst>
          </p:cNvPr>
          <p:cNvSpPr/>
          <p:nvPr/>
        </p:nvSpPr>
        <p:spPr>
          <a:xfrm>
            <a:off x="1970831" y="1758229"/>
            <a:ext cx="937835" cy="895509"/>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7" name="Straight Connector 66">
            <a:extLst>
              <a:ext uri="{FF2B5EF4-FFF2-40B4-BE49-F238E27FC236}">
                <a16:creationId xmlns:a16="http://schemas.microsoft.com/office/drawing/2014/main" id="{220077FC-93E9-AF40-967B-6D4052B00991}"/>
              </a:ext>
            </a:extLst>
          </p:cNvPr>
          <p:cNvCxnSpPr>
            <a:cxnSpLocks/>
          </p:cNvCxnSpPr>
          <p:nvPr/>
        </p:nvCxnSpPr>
        <p:spPr>
          <a:xfrm flipV="1">
            <a:off x="4309241" y="1406165"/>
            <a:ext cx="0" cy="1247573"/>
          </a:xfrm>
          <a:prstGeom prst="line">
            <a:avLst/>
          </a:prstGeom>
          <a:ln>
            <a:solidFill>
              <a:srgbClr val="FF0000"/>
            </a:solidFill>
          </a:ln>
        </p:spPr>
        <p:style>
          <a:lnRef idx="2">
            <a:schemeClr val="dk1"/>
          </a:lnRef>
          <a:fillRef idx="0">
            <a:schemeClr val="dk1"/>
          </a:fillRef>
          <a:effectRef idx="1">
            <a:schemeClr val="dk1"/>
          </a:effectRef>
          <a:fontRef idx="minor">
            <a:schemeClr val="tx1"/>
          </a:fontRef>
        </p:style>
      </p:cxnSp>
      <p:cxnSp>
        <p:nvCxnSpPr>
          <p:cNvPr id="68" name="Straight Connector 67">
            <a:extLst>
              <a:ext uri="{FF2B5EF4-FFF2-40B4-BE49-F238E27FC236}">
                <a16:creationId xmlns:a16="http://schemas.microsoft.com/office/drawing/2014/main" id="{0DFA2307-56E9-4249-AF83-DC2AF71E8ABA}"/>
              </a:ext>
            </a:extLst>
          </p:cNvPr>
          <p:cNvCxnSpPr>
            <a:cxnSpLocks/>
          </p:cNvCxnSpPr>
          <p:nvPr/>
        </p:nvCxnSpPr>
        <p:spPr>
          <a:xfrm flipV="1">
            <a:off x="6677619" y="1406165"/>
            <a:ext cx="0" cy="1247573"/>
          </a:xfrm>
          <a:prstGeom prst="line">
            <a:avLst/>
          </a:prstGeom>
          <a:ln>
            <a:solidFill>
              <a:srgbClr val="FF0000"/>
            </a:solidFill>
          </a:ln>
        </p:spPr>
        <p:style>
          <a:lnRef idx="2">
            <a:schemeClr val="dk1"/>
          </a:lnRef>
          <a:fillRef idx="0">
            <a:schemeClr val="dk1"/>
          </a:fillRef>
          <a:effectRef idx="1">
            <a:schemeClr val="dk1"/>
          </a:effectRef>
          <a:fontRef idx="minor">
            <a:schemeClr val="tx1"/>
          </a:fontRef>
        </p:style>
      </p:cxnSp>
      <p:cxnSp>
        <p:nvCxnSpPr>
          <p:cNvPr id="69" name="Straight Connector 68">
            <a:extLst>
              <a:ext uri="{FF2B5EF4-FFF2-40B4-BE49-F238E27FC236}">
                <a16:creationId xmlns:a16="http://schemas.microsoft.com/office/drawing/2014/main" id="{2CC8920E-E380-BB49-88D9-EB9A41C7D392}"/>
              </a:ext>
            </a:extLst>
          </p:cNvPr>
          <p:cNvCxnSpPr>
            <a:cxnSpLocks/>
          </p:cNvCxnSpPr>
          <p:nvPr/>
        </p:nvCxnSpPr>
        <p:spPr>
          <a:xfrm flipV="1">
            <a:off x="9037120" y="1406164"/>
            <a:ext cx="0" cy="1247573"/>
          </a:xfrm>
          <a:prstGeom prst="line">
            <a:avLst/>
          </a:prstGeom>
          <a:ln>
            <a:solidFill>
              <a:srgbClr val="FF0000"/>
            </a:solidFill>
          </a:ln>
        </p:spPr>
        <p:style>
          <a:lnRef idx="2">
            <a:schemeClr val="dk1"/>
          </a:lnRef>
          <a:fillRef idx="0">
            <a:schemeClr val="dk1"/>
          </a:fillRef>
          <a:effectRef idx="1">
            <a:schemeClr val="dk1"/>
          </a:effectRef>
          <a:fontRef idx="minor">
            <a:schemeClr val="tx1"/>
          </a:fontRef>
        </p:style>
      </p:cxnSp>
      <p:cxnSp>
        <p:nvCxnSpPr>
          <p:cNvPr id="70" name="Straight Connector 69">
            <a:extLst>
              <a:ext uri="{FF2B5EF4-FFF2-40B4-BE49-F238E27FC236}">
                <a16:creationId xmlns:a16="http://schemas.microsoft.com/office/drawing/2014/main" id="{FA94DCAA-65BA-C141-87D7-2FC77F22DEB1}"/>
              </a:ext>
            </a:extLst>
          </p:cNvPr>
          <p:cNvCxnSpPr>
            <a:cxnSpLocks/>
          </p:cNvCxnSpPr>
          <p:nvPr/>
        </p:nvCxnSpPr>
        <p:spPr>
          <a:xfrm flipV="1">
            <a:off x="5247076" y="2732456"/>
            <a:ext cx="0" cy="1247573"/>
          </a:xfrm>
          <a:prstGeom prst="line">
            <a:avLst/>
          </a:prstGeom>
          <a:ln>
            <a:solidFill>
              <a:srgbClr val="FF0000"/>
            </a:solidFill>
          </a:ln>
        </p:spPr>
        <p:style>
          <a:lnRef idx="2">
            <a:schemeClr val="dk1"/>
          </a:lnRef>
          <a:fillRef idx="0">
            <a:schemeClr val="dk1"/>
          </a:fillRef>
          <a:effectRef idx="1">
            <a:schemeClr val="dk1"/>
          </a:effectRef>
          <a:fontRef idx="minor">
            <a:schemeClr val="tx1"/>
          </a:fontRef>
        </p:style>
      </p:cxnSp>
      <p:cxnSp>
        <p:nvCxnSpPr>
          <p:cNvPr id="71" name="Straight Connector 70">
            <a:extLst>
              <a:ext uri="{FF2B5EF4-FFF2-40B4-BE49-F238E27FC236}">
                <a16:creationId xmlns:a16="http://schemas.microsoft.com/office/drawing/2014/main" id="{2C44D335-FB86-114E-8E6F-D8F776CBA24B}"/>
              </a:ext>
            </a:extLst>
          </p:cNvPr>
          <p:cNvCxnSpPr>
            <a:cxnSpLocks/>
          </p:cNvCxnSpPr>
          <p:nvPr/>
        </p:nvCxnSpPr>
        <p:spPr>
          <a:xfrm flipV="1">
            <a:off x="8549028" y="2730042"/>
            <a:ext cx="0" cy="1247573"/>
          </a:xfrm>
          <a:prstGeom prst="line">
            <a:avLst/>
          </a:prstGeom>
          <a:ln>
            <a:solidFill>
              <a:srgbClr val="FF0000"/>
            </a:solidFill>
          </a:ln>
        </p:spPr>
        <p:style>
          <a:lnRef idx="2">
            <a:schemeClr val="dk1"/>
          </a:lnRef>
          <a:fillRef idx="0">
            <a:schemeClr val="dk1"/>
          </a:fillRef>
          <a:effectRef idx="1">
            <a:schemeClr val="dk1"/>
          </a:effectRef>
          <a:fontRef idx="minor">
            <a:schemeClr val="tx1"/>
          </a:fontRef>
        </p:style>
      </p:cxnSp>
      <p:cxnSp>
        <p:nvCxnSpPr>
          <p:cNvPr id="72" name="Straight Connector 71">
            <a:extLst>
              <a:ext uri="{FF2B5EF4-FFF2-40B4-BE49-F238E27FC236}">
                <a16:creationId xmlns:a16="http://schemas.microsoft.com/office/drawing/2014/main" id="{E3924409-CCD7-464D-83F6-29F554CF3C22}"/>
              </a:ext>
            </a:extLst>
          </p:cNvPr>
          <p:cNvCxnSpPr>
            <a:cxnSpLocks/>
          </p:cNvCxnSpPr>
          <p:nvPr/>
        </p:nvCxnSpPr>
        <p:spPr>
          <a:xfrm flipV="1">
            <a:off x="5715994" y="4050423"/>
            <a:ext cx="0" cy="1247573"/>
          </a:xfrm>
          <a:prstGeom prst="line">
            <a:avLst/>
          </a:prstGeom>
          <a:ln>
            <a:solidFill>
              <a:srgbClr val="FF0000"/>
            </a:solidFill>
          </a:ln>
        </p:spPr>
        <p:style>
          <a:lnRef idx="2">
            <a:schemeClr val="dk1"/>
          </a:lnRef>
          <a:fillRef idx="0">
            <a:schemeClr val="dk1"/>
          </a:fillRef>
          <a:effectRef idx="1">
            <a:schemeClr val="dk1"/>
          </a:effectRef>
          <a:fontRef idx="minor">
            <a:schemeClr val="tx1"/>
          </a:fontRef>
        </p:style>
      </p:cxnSp>
      <p:cxnSp>
        <p:nvCxnSpPr>
          <p:cNvPr id="73" name="Straight Connector 72">
            <a:extLst>
              <a:ext uri="{FF2B5EF4-FFF2-40B4-BE49-F238E27FC236}">
                <a16:creationId xmlns:a16="http://schemas.microsoft.com/office/drawing/2014/main" id="{EBFF1ADE-EE32-464A-8834-5C91E670831A}"/>
              </a:ext>
            </a:extLst>
          </p:cNvPr>
          <p:cNvCxnSpPr>
            <a:cxnSpLocks/>
          </p:cNvCxnSpPr>
          <p:nvPr/>
        </p:nvCxnSpPr>
        <p:spPr>
          <a:xfrm flipV="1">
            <a:off x="9495600" y="4050423"/>
            <a:ext cx="0" cy="1247573"/>
          </a:xfrm>
          <a:prstGeom prst="line">
            <a:avLst/>
          </a:prstGeom>
          <a:ln>
            <a:solidFill>
              <a:srgbClr val="FF0000"/>
            </a:solidFill>
          </a:ln>
        </p:spPr>
        <p:style>
          <a:lnRef idx="2">
            <a:schemeClr val="dk1"/>
          </a:lnRef>
          <a:fillRef idx="0">
            <a:schemeClr val="dk1"/>
          </a:fillRef>
          <a:effectRef idx="1">
            <a:schemeClr val="dk1"/>
          </a:effectRef>
          <a:fontRef idx="minor">
            <a:schemeClr val="tx1"/>
          </a:fontRef>
        </p:style>
      </p:cxnSp>
      <p:sp>
        <p:nvSpPr>
          <p:cNvPr id="74" name="Rectangle 73">
            <a:extLst>
              <a:ext uri="{FF2B5EF4-FFF2-40B4-BE49-F238E27FC236}">
                <a16:creationId xmlns:a16="http://schemas.microsoft.com/office/drawing/2014/main" id="{1CDBE0B4-712E-5D4E-89EF-1ED03BCC8FC6}"/>
              </a:ext>
            </a:extLst>
          </p:cNvPr>
          <p:cNvSpPr/>
          <p:nvPr/>
        </p:nvSpPr>
        <p:spPr>
          <a:xfrm>
            <a:off x="4778975" y="1765758"/>
            <a:ext cx="937835" cy="895509"/>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23FF16C2-1136-8C4B-95C7-E39DE8C3ED89}"/>
              </a:ext>
            </a:extLst>
          </p:cNvPr>
          <p:cNvSpPr/>
          <p:nvPr/>
        </p:nvSpPr>
        <p:spPr>
          <a:xfrm>
            <a:off x="5722670" y="3082106"/>
            <a:ext cx="937835" cy="895509"/>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79954B9F-F04D-1444-B5A6-8C4BC63434D0}"/>
              </a:ext>
            </a:extLst>
          </p:cNvPr>
          <p:cNvSpPr/>
          <p:nvPr/>
        </p:nvSpPr>
        <p:spPr>
          <a:xfrm>
            <a:off x="6675418" y="1769765"/>
            <a:ext cx="937835" cy="895509"/>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F46BB132-4E55-CB4D-A3E6-F78972FAA41B}"/>
              </a:ext>
            </a:extLst>
          </p:cNvPr>
          <p:cNvSpPr/>
          <p:nvPr/>
        </p:nvSpPr>
        <p:spPr>
          <a:xfrm>
            <a:off x="7611193" y="4404989"/>
            <a:ext cx="937835" cy="895509"/>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TextBox 77">
            <a:extLst>
              <a:ext uri="{FF2B5EF4-FFF2-40B4-BE49-F238E27FC236}">
                <a16:creationId xmlns:a16="http://schemas.microsoft.com/office/drawing/2014/main" id="{5A6FD1FF-A663-8246-92C9-8577A87FA9A8}"/>
              </a:ext>
            </a:extLst>
          </p:cNvPr>
          <p:cNvSpPr txBox="1"/>
          <p:nvPr/>
        </p:nvSpPr>
        <p:spPr>
          <a:xfrm>
            <a:off x="1432560" y="2363124"/>
            <a:ext cx="741405" cy="369332"/>
          </a:xfrm>
          <a:prstGeom prst="rect">
            <a:avLst/>
          </a:prstGeom>
          <a:noFill/>
        </p:spPr>
        <p:txBody>
          <a:bodyPr wrap="square" rtlCol="0">
            <a:spAutoFit/>
          </a:bodyPr>
          <a:lstStyle/>
          <a:p>
            <a:r>
              <a:rPr lang="en-US" b="1" dirty="0" err="1">
                <a:latin typeface="Bookman Old Style" panose="02050604050505020204" pitchFamily="18" charset="0"/>
              </a:rPr>
              <a:t>t</a:t>
            </a:r>
            <a:r>
              <a:rPr lang="en-US" b="1" baseline="-25000" dirty="0" err="1">
                <a:latin typeface="Bookman Old Style" panose="02050604050505020204" pitchFamily="18" charset="0"/>
              </a:rPr>
              <a:t>A</a:t>
            </a:r>
            <a:endParaRPr lang="en-US" b="1" baseline="-25000" dirty="0">
              <a:latin typeface="Bookman Old Style" panose="02050604050505020204" pitchFamily="18" charset="0"/>
            </a:endParaRPr>
          </a:p>
        </p:txBody>
      </p:sp>
      <p:sp>
        <p:nvSpPr>
          <p:cNvPr id="79" name="TextBox 78">
            <a:extLst>
              <a:ext uri="{FF2B5EF4-FFF2-40B4-BE49-F238E27FC236}">
                <a16:creationId xmlns:a16="http://schemas.microsoft.com/office/drawing/2014/main" id="{09F8C08B-2142-9F4D-AE96-2E236C33B402}"/>
              </a:ext>
            </a:extLst>
          </p:cNvPr>
          <p:cNvSpPr txBox="1"/>
          <p:nvPr/>
        </p:nvSpPr>
        <p:spPr>
          <a:xfrm>
            <a:off x="1495737" y="3681091"/>
            <a:ext cx="741405" cy="369332"/>
          </a:xfrm>
          <a:prstGeom prst="rect">
            <a:avLst/>
          </a:prstGeom>
          <a:noFill/>
        </p:spPr>
        <p:txBody>
          <a:bodyPr wrap="square" rtlCol="0">
            <a:spAutoFit/>
          </a:bodyPr>
          <a:lstStyle/>
          <a:p>
            <a:r>
              <a:rPr lang="en-US" b="1" dirty="0" err="1">
                <a:latin typeface="Bookman Old Style" panose="02050604050505020204" pitchFamily="18" charset="0"/>
              </a:rPr>
              <a:t>t</a:t>
            </a:r>
            <a:r>
              <a:rPr lang="en-US" b="1" baseline="-25000" dirty="0" err="1">
                <a:latin typeface="Bookman Old Style" panose="02050604050505020204" pitchFamily="18" charset="0"/>
              </a:rPr>
              <a:t>C</a:t>
            </a:r>
            <a:endParaRPr lang="en-US" b="1" baseline="-25000" dirty="0">
              <a:latin typeface="Bookman Old Style" panose="02050604050505020204" pitchFamily="18" charset="0"/>
            </a:endParaRPr>
          </a:p>
        </p:txBody>
      </p:sp>
      <p:sp>
        <p:nvSpPr>
          <p:cNvPr id="80" name="TextBox 79">
            <a:extLst>
              <a:ext uri="{FF2B5EF4-FFF2-40B4-BE49-F238E27FC236}">
                <a16:creationId xmlns:a16="http://schemas.microsoft.com/office/drawing/2014/main" id="{001727D8-5898-F54E-9E17-51C1F4F28F19}"/>
              </a:ext>
            </a:extLst>
          </p:cNvPr>
          <p:cNvSpPr txBox="1"/>
          <p:nvPr/>
        </p:nvSpPr>
        <p:spPr>
          <a:xfrm>
            <a:off x="1495737" y="5007382"/>
            <a:ext cx="741405" cy="369332"/>
          </a:xfrm>
          <a:prstGeom prst="rect">
            <a:avLst/>
          </a:prstGeom>
          <a:noFill/>
        </p:spPr>
        <p:txBody>
          <a:bodyPr wrap="square" rtlCol="0">
            <a:spAutoFit/>
          </a:bodyPr>
          <a:lstStyle/>
          <a:p>
            <a:r>
              <a:rPr lang="en-US" b="1" dirty="0" err="1">
                <a:latin typeface="Bookman Old Style" panose="02050604050505020204" pitchFamily="18" charset="0"/>
              </a:rPr>
              <a:t>t</a:t>
            </a:r>
            <a:r>
              <a:rPr lang="en-US" b="1" baseline="-25000" dirty="0" err="1">
                <a:latin typeface="Bookman Old Style" panose="02050604050505020204" pitchFamily="18" charset="0"/>
              </a:rPr>
              <a:t>B</a:t>
            </a:r>
            <a:endParaRPr lang="en-US" b="1" baseline="-25000" dirty="0">
              <a:latin typeface="Bookman Old Style" panose="02050604050505020204" pitchFamily="18" charset="0"/>
            </a:endParaRPr>
          </a:p>
        </p:txBody>
      </p:sp>
      <p:cxnSp>
        <p:nvCxnSpPr>
          <p:cNvPr id="126" name="Straight Connector 125">
            <a:extLst>
              <a:ext uri="{FF2B5EF4-FFF2-40B4-BE49-F238E27FC236}">
                <a16:creationId xmlns:a16="http://schemas.microsoft.com/office/drawing/2014/main" id="{4C7F9317-C63A-EC47-9E79-CC308DD18ECC}"/>
              </a:ext>
            </a:extLst>
          </p:cNvPr>
          <p:cNvCxnSpPr/>
          <p:nvPr/>
        </p:nvCxnSpPr>
        <p:spPr>
          <a:xfrm>
            <a:off x="4309241" y="223520"/>
            <a:ext cx="0" cy="6197600"/>
          </a:xfrm>
          <a:prstGeom prst="line">
            <a:avLst/>
          </a:prstGeom>
          <a:ln>
            <a:solidFill>
              <a:srgbClr val="FF0000"/>
            </a:solidFill>
            <a:prstDash val="lgDash"/>
          </a:ln>
        </p:spPr>
        <p:style>
          <a:lnRef idx="3">
            <a:schemeClr val="dk1"/>
          </a:lnRef>
          <a:fillRef idx="0">
            <a:schemeClr val="dk1"/>
          </a:fillRef>
          <a:effectRef idx="2">
            <a:schemeClr val="dk1"/>
          </a:effectRef>
          <a:fontRef idx="minor">
            <a:schemeClr val="tx1"/>
          </a:fontRef>
        </p:style>
      </p:cxnSp>
      <p:sp>
        <p:nvSpPr>
          <p:cNvPr id="127" name="Rectangle 126">
            <a:extLst>
              <a:ext uri="{FF2B5EF4-FFF2-40B4-BE49-F238E27FC236}">
                <a16:creationId xmlns:a16="http://schemas.microsoft.com/office/drawing/2014/main" id="{608EBA12-A06F-3144-94A8-2B97ADBA402B}"/>
              </a:ext>
            </a:extLst>
          </p:cNvPr>
          <p:cNvSpPr/>
          <p:nvPr/>
        </p:nvSpPr>
        <p:spPr>
          <a:xfrm>
            <a:off x="4287652" y="4412517"/>
            <a:ext cx="488446" cy="895509"/>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TextBox 65">
            <a:extLst>
              <a:ext uri="{FF2B5EF4-FFF2-40B4-BE49-F238E27FC236}">
                <a16:creationId xmlns:a16="http://schemas.microsoft.com/office/drawing/2014/main" id="{FF8E6625-D9DF-8949-A59A-96A74BE51057}"/>
              </a:ext>
            </a:extLst>
          </p:cNvPr>
          <p:cNvSpPr txBox="1"/>
          <p:nvPr/>
        </p:nvSpPr>
        <p:spPr>
          <a:xfrm>
            <a:off x="568960" y="313150"/>
            <a:ext cx="731517" cy="369332"/>
          </a:xfrm>
          <a:prstGeom prst="rect">
            <a:avLst/>
          </a:prstGeom>
          <a:noFill/>
        </p:spPr>
        <p:txBody>
          <a:bodyPr wrap="square" rtlCol="0">
            <a:spAutoFit/>
          </a:bodyPr>
          <a:lstStyle/>
          <a:p>
            <a:r>
              <a:rPr lang="en-US" dirty="0">
                <a:latin typeface="+mj-lt"/>
              </a:rPr>
              <a:t>FPDS</a:t>
            </a:r>
          </a:p>
        </p:txBody>
      </p:sp>
      <p:sp>
        <p:nvSpPr>
          <p:cNvPr id="2" name="TextBox 1">
            <a:extLst>
              <a:ext uri="{FF2B5EF4-FFF2-40B4-BE49-F238E27FC236}">
                <a16:creationId xmlns:a16="http://schemas.microsoft.com/office/drawing/2014/main" id="{A2D2D9A1-5FCE-8740-81D7-35EC971087A9}"/>
              </a:ext>
            </a:extLst>
          </p:cNvPr>
          <p:cNvSpPr txBox="1"/>
          <p:nvPr/>
        </p:nvSpPr>
        <p:spPr>
          <a:xfrm>
            <a:off x="5166460" y="5618480"/>
            <a:ext cx="6324500" cy="923330"/>
          </a:xfrm>
          <a:prstGeom prst="rect">
            <a:avLst/>
          </a:prstGeom>
          <a:noFill/>
        </p:spPr>
        <p:txBody>
          <a:bodyPr wrap="square" rtlCol="0">
            <a:spAutoFit/>
          </a:bodyPr>
          <a:lstStyle/>
          <a:p>
            <a:r>
              <a:rPr lang="en-US" dirty="0">
                <a:latin typeface="+mj-lt"/>
              </a:rPr>
              <a:t>Using FNR-PA we get:</a:t>
            </a:r>
          </a:p>
          <a:p>
            <a:pPr marL="285750" indent="-285750">
              <a:buFont typeface="Arial" panose="020B0604020202020204" pitchFamily="34" charset="0"/>
              <a:buChar char="•"/>
            </a:pPr>
            <a:r>
              <a:rPr lang="en-US" dirty="0">
                <a:latin typeface="+mj-lt"/>
              </a:rPr>
              <a:t>The optimal priority order : PA &gt; PC &gt; PB</a:t>
            </a:r>
          </a:p>
          <a:p>
            <a:pPr marL="285750" indent="-285750">
              <a:buFont typeface="Arial" panose="020B0604020202020204" pitchFamily="34" charset="0"/>
              <a:buChar char="•"/>
            </a:pPr>
            <a:r>
              <a:rPr lang="en-US" dirty="0">
                <a:latin typeface="+mj-lt"/>
              </a:rPr>
              <a:t>Final non-pre-emptive region lengths: FA = 1, FC = 1 &amp; FB = 51</a:t>
            </a:r>
          </a:p>
        </p:txBody>
      </p:sp>
    </p:spTree>
    <p:extLst>
      <p:ext uri="{BB962C8B-B14F-4D97-AF65-F5344CB8AC3E}">
        <p14:creationId xmlns:p14="http://schemas.microsoft.com/office/powerpoint/2010/main" val="293338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BAAB96-C28A-7741-829A-74B84B52C563}"/>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B56E6535-6D59-0C49-A1F3-A6AE90E83611}"/>
              </a:ext>
            </a:extLst>
          </p:cNvPr>
          <p:cNvSpPr>
            <a:spLocks noGrp="1"/>
          </p:cNvSpPr>
          <p:nvPr>
            <p:ph idx="1"/>
          </p:nvPr>
        </p:nvSpPr>
        <p:spPr>
          <a:xfrm>
            <a:off x="838200" y="1602105"/>
            <a:ext cx="10515600" cy="4890770"/>
          </a:xfrm>
        </p:spPr>
        <p:txBody>
          <a:bodyPr>
            <a:normAutofit/>
          </a:bodyPr>
          <a:lstStyle/>
          <a:p>
            <a:r>
              <a:rPr lang="en-IN" sz="1800" dirty="0">
                <a:latin typeface="+mj-lt"/>
                <a:cs typeface="Times New Roman" panose="02020603050405020304" pitchFamily="18" charset="0"/>
              </a:rPr>
              <a:t>A common misconception with the Fixed Priority Scheduling of sporadic tasks (on a single processor) is that a “A fully pre-emptive scheduling” is the best approach for schedulability.</a:t>
            </a:r>
          </a:p>
          <a:p>
            <a:pPr marL="0" indent="0">
              <a:buNone/>
            </a:pPr>
            <a:endParaRPr lang="en-IN" sz="1800" dirty="0">
              <a:latin typeface="+mj-lt"/>
              <a:cs typeface="Times New Roman" panose="02020603050405020304" pitchFamily="18" charset="0"/>
            </a:endParaRPr>
          </a:p>
          <a:p>
            <a:r>
              <a:rPr lang="en-IN" sz="1800" dirty="0">
                <a:latin typeface="+mj-lt"/>
                <a:cs typeface="Times New Roman" panose="02020603050405020304" pitchFamily="18" charset="0"/>
              </a:rPr>
              <a:t>Fixed Priority scheduling is broadly classified into 3 categories</a:t>
            </a:r>
          </a:p>
          <a:p>
            <a:pPr lvl="1">
              <a:buFont typeface="Wingdings" pitchFamily="2" charset="2"/>
              <a:buChar char="ü"/>
            </a:pPr>
            <a:r>
              <a:rPr lang="en-IN" sz="1600" dirty="0">
                <a:latin typeface="+mj-lt"/>
                <a:cs typeface="Times New Roman" panose="02020603050405020304" pitchFamily="18" charset="0"/>
              </a:rPr>
              <a:t>FPPS	: Fixed Priority Pre-emptive Scheduling</a:t>
            </a:r>
          </a:p>
          <a:p>
            <a:pPr lvl="1">
              <a:buFont typeface="Wingdings" pitchFamily="2" charset="2"/>
              <a:buChar char="ü"/>
            </a:pPr>
            <a:r>
              <a:rPr lang="en-IN" sz="1600" dirty="0">
                <a:latin typeface="+mj-lt"/>
                <a:cs typeface="Times New Roman" panose="02020603050405020304" pitchFamily="18" charset="0"/>
              </a:rPr>
              <a:t>FPNS	: Fixed Priority Non-pre-emptive Scheduling</a:t>
            </a:r>
          </a:p>
          <a:p>
            <a:pPr lvl="1">
              <a:buFont typeface="Wingdings" pitchFamily="2" charset="2"/>
              <a:buChar char="ü"/>
            </a:pPr>
            <a:r>
              <a:rPr lang="en-IN" sz="1600" dirty="0">
                <a:latin typeface="+mj-lt"/>
                <a:cs typeface="Times New Roman" panose="02020603050405020304" pitchFamily="18" charset="0"/>
              </a:rPr>
              <a:t>FPDS	: Fixed Priority Scheduling with Deferred Pre-emption</a:t>
            </a:r>
            <a:endParaRPr lang="en-IN" sz="1800" dirty="0">
              <a:latin typeface="+mj-lt"/>
              <a:cs typeface="Times New Roman" panose="02020603050405020304" pitchFamily="18" charset="0"/>
            </a:endParaRPr>
          </a:p>
          <a:p>
            <a:endParaRPr lang="en-IN" sz="1800" dirty="0">
              <a:latin typeface="+mj-lt"/>
              <a:cs typeface="Times New Roman" panose="02020603050405020304" pitchFamily="18" charset="0"/>
            </a:endParaRPr>
          </a:p>
          <a:p>
            <a:r>
              <a:rPr lang="en-US" sz="1800" i="1" dirty="0">
                <a:latin typeface="+mj-lt"/>
              </a:rPr>
              <a:t>FPPS</a:t>
            </a:r>
            <a:r>
              <a:rPr lang="en-US" sz="1800" dirty="0">
                <a:latin typeface="+mj-lt"/>
              </a:rPr>
              <a:t> and </a:t>
            </a:r>
            <a:r>
              <a:rPr lang="en-US" sz="1800" i="1" dirty="0">
                <a:latin typeface="+mj-lt"/>
              </a:rPr>
              <a:t>FPNS</a:t>
            </a:r>
            <a:r>
              <a:rPr lang="en-US" sz="1800" dirty="0">
                <a:latin typeface="+mj-lt"/>
              </a:rPr>
              <a:t> are incomparable, because the tasksets that are schedulable under FPPS may not be schedulable under FPNS and vice-versa</a:t>
            </a:r>
          </a:p>
          <a:p>
            <a:endParaRPr lang="en-US" sz="1800" dirty="0">
              <a:latin typeface="+mj-lt"/>
            </a:endParaRPr>
          </a:p>
          <a:p>
            <a:r>
              <a:rPr lang="en-US" sz="1800" i="1" dirty="0">
                <a:latin typeface="+mj-lt"/>
              </a:rPr>
              <a:t>FPDS</a:t>
            </a:r>
            <a:r>
              <a:rPr lang="en-US" sz="1800" dirty="0">
                <a:latin typeface="+mj-lt"/>
              </a:rPr>
              <a:t> scheduling refer to a variety of different techniques by which pre-emptions may be deferred for some period after a high priority task becomes ready.</a:t>
            </a:r>
          </a:p>
        </p:txBody>
      </p:sp>
    </p:spTree>
    <p:extLst>
      <p:ext uri="{BB962C8B-B14F-4D97-AF65-F5344CB8AC3E}">
        <p14:creationId xmlns:p14="http://schemas.microsoft.com/office/powerpoint/2010/main" val="34765299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BAAB96-C28A-7741-829A-74B84B52C563}"/>
              </a:ext>
            </a:extLst>
          </p:cNvPr>
          <p:cNvSpPr>
            <a:spLocks noGrp="1"/>
          </p:cNvSpPr>
          <p:nvPr>
            <p:ph type="title"/>
          </p:nvPr>
        </p:nvSpPr>
        <p:spPr>
          <a:xfrm>
            <a:off x="421640" y="152400"/>
            <a:ext cx="10515600" cy="664528"/>
          </a:xfrm>
        </p:spPr>
        <p:txBody>
          <a:bodyPr>
            <a:normAutofit fontScale="90000"/>
          </a:bodyPr>
          <a:lstStyle/>
          <a:p>
            <a:r>
              <a:rPr lang="en-US" dirty="0"/>
              <a:t>Mathematical Approach</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FEB75CF2-7F4D-504C-83D7-404666449AA1}"/>
                  </a:ext>
                </a:extLst>
              </p:cNvPr>
              <p:cNvSpPr txBox="1"/>
              <p:nvPr/>
            </p:nvSpPr>
            <p:spPr>
              <a:xfrm>
                <a:off x="6319520" y="329941"/>
                <a:ext cx="5567680" cy="6172459"/>
              </a:xfrm>
              <a:prstGeom prst="rect">
                <a:avLst/>
              </a:prstGeom>
              <a:noFill/>
              <a:ln w="15875">
                <a:solidFill>
                  <a:schemeClr val="tx1"/>
                </a:solidFill>
              </a:ln>
            </p:spPr>
            <p:txBody>
              <a:bodyPr wrap="square" rtlCol="0">
                <a:spAutoFit/>
              </a:bodyPr>
              <a:lstStyle/>
              <a:p>
                <a:pPr>
                  <a:lnSpc>
                    <a:spcPct val="150000"/>
                  </a:lnSpc>
                </a:pPr>
                <a:r>
                  <a:rPr lang="en-US" sz="1600" dirty="0">
                    <a:latin typeface="+mj-lt"/>
                  </a:rPr>
                  <a:t>Initially</a:t>
                </a:r>
                <a:r>
                  <a:rPr lang="en-US" sz="1600" dirty="0"/>
                  <a:t> </a:t>
                </a:r>
                <a14:m>
                  <m:oMath xmlns:m="http://schemas.openxmlformats.org/officeDocument/2006/math">
                    <m:sSubSup>
                      <m:sSubSupPr>
                        <m:ctrlPr>
                          <a:rPr lang="en-US" sz="1600" i="1">
                            <a:latin typeface="Cambria Math" panose="02040503050406030204" pitchFamily="18" charset="0"/>
                          </a:rPr>
                        </m:ctrlPr>
                      </m:sSubSupPr>
                      <m:e>
                        <m:r>
                          <a:rPr lang="en-US" sz="1600" i="1">
                            <a:latin typeface="Cambria Math" panose="02040503050406030204" pitchFamily="18" charset="0"/>
                          </a:rPr>
                          <m:t>𝐴</m:t>
                        </m:r>
                      </m:e>
                      <m:sub>
                        <m:r>
                          <a:rPr lang="en-US" sz="1600" i="1">
                            <a:latin typeface="Cambria Math" panose="02040503050406030204" pitchFamily="18" charset="0"/>
                          </a:rPr>
                          <m:t>𝑖</m:t>
                        </m:r>
                      </m:sub>
                      <m:sup>
                        <m:r>
                          <a:rPr lang="en-US" sz="1600" i="1">
                            <a:latin typeface="Cambria Math" panose="02040503050406030204" pitchFamily="18" charset="0"/>
                          </a:rPr>
                          <m:t>0</m:t>
                        </m:r>
                      </m:sup>
                    </m:sSubSup>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𝐶</m:t>
                        </m:r>
                      </m:e>
                      <m:sub>
                        <m:r>
                          <a:rPr lang="en-US" sz="1600" i="1">
                            <a:latin typeface="Cambria Math" panose="02040503050406030204" pitchFamily="18" charset="0"/>
                          </a:rPr>
                          <m:t>𝑖</m:t>
                        </m:r>
                      </m:sub>
                    </m:sSub>
                  </m:oMath>
                </a14:m>
                <a:r>
                  <a:rPr lang="en-US" sz="1600" dirty="0">
                    <a:latin typeface="+mj-lt"/>
                  </a:rPr>
                  <a:t>   which gives us   </a:t>
                </a:r>
                <a14:m>
                  <m:oMath xmlns:m="http://schemas.openxmlformats.org/officeDocument/2006/math">
                    <m:sSubSup>
                      <m:sSubSupPr>
                        <m:ctrlPr>
                          <a:rPr lang="en-US" sz="1600" i="1">
                            <a:latin typeface="Cambria Math" panose="02040503050406030204" pitchFamily="18" charset="0"/>
                          </a:rPr>
                        </m:ctrlPr>
                      </m:sSubSupPr>
                      <m:e>
                        <m:r>
                          <a:rPr lang="en-US" sz="1600" i="1">
                            <a:latin typeface="Cambria Math" panose="02040503050406030204" pitchFamily="18" charset="0"/>
                          </a:rPr>
                          <m:t>𝐴</m:t>
                        </m:r>
                      </m:e>
                      <m:sub>
                        <m:r>
                          <a:rPr lang="en-US" sz="1600" i="1">
                            <a:latin typeface="Cambria Math" panose="02040503050406030204" pitchFamily="18" charset="0"/>
                          </a:rPr>
                          <m:t>3</m:t>
                        </m:r>
                      </m:sub>
                      <m:sup>
                        <m:r>
                          <a:rPr lang="en-US" sz="1600" i="1">
                            <a:latin typeface="Cambria Math" panose="02040503050406030204" pitchFamily="18" charset="0"/>
                          </a:rPr>
                          <m:t>0</m:t>
                        </m:r>
                      </m:sup>
                    </m:sSubSup>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𝐶</m:t>
                        </m:r>
                      </m:e>
                      <m:sub>
                        <m:r>
                          <a:rPr lang="en-US" sz="1600" i="1">
                            <a:latin typeface="Cambria Math" panose="02040503050406030204" pitchFamily="18" charset="0"/>
                          </a:rPr>
                          <m:t>3</m:t>
                        </m:r>
                      </m:sub>
                    </m:sSub>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𝐶</m:t>
                        </m:r>
                      </m:e>
                      <m:sub>
                        <m:r>
                          <a:rPr lang="en-US" sz="1600" i="1">
                            <a:latin typeface="Cambria Math" panose="02040503050406030204" pitchFamily="18" charset="0"/>
                          </a:rPr>
                          <m:t>𝑐</m:t>
                        </m:r>
                      </m:sub>
                    </m:sSub>
                    <m:r>
                      <a:rPr lang="en-US" sz="1600" i="1">
                        <a:latin typeface="Cambria Math" panose="02040503050406030204" pitchFamily="18" charset="0"/>
                      </a:rPr>
                      <m:t>=100</m:t>
                    </m:r>
                  </m:oMath>
                </a14:m>
                <a:endParaRPr lang="en-US" sz="1600" dirty="0"/>
              </a:p>
              <a:p>
                <a:pPr>
                  <a:lnSpc>
                    <a:spcPct val="150000"/>
                  </a:lnSpc>
                </a:pPr>
                <a:r>
                  <a:rPr lang="en-US" sz="1600" dirty="0">
                    <a:latin typeface="+mj-lt"/>
                  </a:rPr>
                  <a:t>The blocking period  </a:t>
                </a: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𝐵</m:t>
                        </m:r>
                      </m:e>
                      <m:sub>
                        <m:r>
                          <a:rPr lang="en-US" sz="1600" b="0" i="1" smtClean="0">
                            <a:latin typeface="Cambria Math" panose="02040503050406030204" pitchFamily="18" charset="0"/>
                          </a:rPr>
                          <m:t>3</m:t>
                        </m:r>
                      </m:sub>
                    </m:sSub>
                    <m:r>
                      <a:rPr lang="en-US" sz="1600" i="1">
                        <a:latin typeface="Cambria Math" panose="02040503050406030204" pitchFamily="18" charset="0"/>
                      </a:rPr>
                      <m:t>=</m:t>
                    </m:r>
                    <m:r>
                      <m:rPr>
                        <m:sty m:val="p"/>
                      </m:rPr>
                      <a:rPr lang="en-US" sz="1600">
                        <a:latin typeface="Cambria Math" panose="02040503050406030204" pitchFamily="18" charset="0"/>
                      </a:rPr>
                      <m:t>max</m:t>
                    </m:r>
                    <m:r>
                      <a:rPr lang="en-US" sz="1600" i="1">
                        <a:latin typeface="Cambria Math" panose="02040503050406030204" pitchFamily="18" charset="0"/>
                      </a:rPr>
                      <m:t>⁡(0,0)=0</m:t>
                    </m:r>
                  </m:oMath>
                </a14:m>
                <a:endParaRPr lang="en-US" sz="1600" dirty="0"/>
              </a:p>
              <a:p>
                <a:pPr>
                  <a:lnSpc>
                    <a:spcPct val="150000"/>
                  </a:lnSpc>
                </a:pPr>
                <a:r>
                  <a:rPr lang="en-US" sz="1600" dirty="0">
                    <a:latin typeface="+mj-lt"/>
                  </a:rPr>
                  <a:t>Now From the iterative result we have:</a:t>
                </a:r>
              </a:p>
              <a:p>
                <a:endParaRPr lang="en-US" sz="1600" dirty="0"/>
              </a:p>
              <a:p>
                <a14:m>
                  <m:oMath xmlns:m="http://schemas.openxmlformats.org/officeDocument/2006/math">
                    <m:sSubSup>
                      <m:sSubSupPr>
                        <m:ctrlPr>
                          <a:rPr lang="en-US" sz="1600" i="1">
                            <a:latin typeface="Cambria Math" panose="02040503050406030204" pitchFamily="18" charset="0"/>
                          </a:rPr>
                        </m:ctrlPr>
                      </m:sSubSupPr>
                      <m:e>
                        <m:r>
                          <a:rPr lang="en-US" sz="1600" i="1">
                            <a:latin typeface="Cambria Math" panose="02040503050406030204" pitchFamily="18" charset="0"/>
                          </a:rPr>
                          <m:t>𝐴</m:t>
                        </m:r>
                      </m:e>
                      <m:sub>
                        <m:r>
                          <a:rPr lang="en-US" sz="1600" i="1">
                            <a:latin typeface="Cambria Math" panose="02040503050406030204" pitchFamily="18" charset="0"/>
                          </a:rPr>
                          <m:t>3</m:t>
                        </m:r>
                      </m:sub>
                      <m:sup>
                        <m:r>
                          <a:rPr lang="en-US" sz="1600" i="1">
                            <a:latin typeface="Cambria Math" panose="02040503050406030204" pitchFamily="18" charset="0"/>
                          </a:rPr>
                          <m:t>1</m:t>
                        </m:r>
                      </m:sup>
                    </m:sSubSup>
                    <m:r>
                      <a:rPr lang="en-US" sz="1600" i="1">
                        <a:latin typeface="Cambria Math" panose="02040503050406030204" pitchFamily="18" charset="0"/>
                      </a:rPr>
                      <m:t>=0+</m:t>
                    </m:r>
                    <m:nary>
                      <m:naryPr>
                        <m:chr m:val="∑"/>
                        <m:supHide m:val="on"/>
                        <m:ctrlPr>
                          <a:rPr lang="en-US" sz="1600" i="1">
                            <a:latin typeface="Cambria Math" panose="02040503050406030204" pitchFamily="18" charset="0"/>
                          </a:rPr>
                        </m:ctrlPr>
                      </m:naryPr>
                      <m:sub>
                        <m:r>
                          <m:rPr>
                            <m:brk m:alnAt="7"/>
                          </m:rPr>
                          <a:rPr lang="en-US" sz="1600" i="1">
                            <a:latin typeface="Cambria Math" panose="02040503050406030204" pitchFamily="18" charset="0"/>
                          </a:rPr>
                          <m:t>𝑗</m:t>
                        </m:r>
                        <m:r>
                          <a:rPr lang="en-US" sz="1600" i="1">
                            <a:latin typeface="Cambria Math" panose="02040503050406030204" pitchFamily="18" charset="0"/>
                          </a:rPr>
                          <m:t>=1,2,3</m:t>
                        </m:r>
                      </m:sub>
                      <m:sup/>
                      <m:e>
                        <m:d>
                          <m:dPr>
                            <m:begChr m:val="⌈"/>
                            <m:endChr m:val="⌉"/>
                            <m:ctrlPr>
                              <a:rPr lang="en-US" sz="1600" i="1">
                                <a:latin typeface="Cambria Math" panose="02040503050406030204" pitchFamily="18" charset="0"/>
                              </a:rPr>
                            </m:ctrlPr>
                          </m:dPr>
                          <m:e>
                            <m:f>
                              <m:fPr>
                                <m:ctrlPr>
                                  <a:rPr lang="en-US" sz="1600" i="1">
                                    <a:latin typeface="Cambria Math" panose="02040503050406030204" pitchFamily="18" charset="0"/>
                                  </a:rPr>
                                </m:ctrlPr>
                              </m:fPr>
                              <m:num>
                                <m:sSubSup>
                                  <m:sSubSupPr>
                                    <m:ctrlPr>
                                      <a:rPr lang="en-US" sz="1600" i="1">
                                        <a:latin typeface="Cambria Math" panose="02040503050406030204" pitchFamily="18" charset="0"/>
                                      </a:rPr>
                                    </m:ctrlPr>
                                  </m:sSubSupPr>
                                  <m:e>
                                    <m:r>
                                      <a:rPr lang="en-US" sz="1600" i="1">
                                        <a:latin typeface="Cambria Math" panose="02040503050406030204" pitchFamily="18" charset="0"/>
                                      </a:rPr>
                                      <m:t>𝐴</m:t>
                                    </m:r>
                                  </m:e>
                                  <m:sub>
                                    <m:r>
                                      <a:rPr lang="en-US" sz="1600" i="1">
                                        <a:latin typeface="Cambria Math" panose="02040503050406030204" pitchFamily="18" charset="0"/>
                                      </a:rPr>
                                      <m:t>3</m:t>
                                    </m:r>
                                  </m:sub>
                                  <m:sup>
                                    <m:r>
                                      <a:rPr lang="en-US" sz="1600" i="1">
                                        <a:latin typeface="Cambria Math" panose="02040503050406030204" pitchFamily="18" charset="0"/>
                                      </a:rPr>
                                      <m:t>0</m:t>
                                    </m:r>
                                  </m:sup>
                                </m:sSubSup>
                              </m:num>
                              <m:den>
                                <m:sSub>
                                  <m:sSubPr>
                                    <m:ctrlPr>
                                      <a:rPr lang="en-US" sz="1600" i="1">
                                        <a:latin typeface="Cambria Math" panose="02040503050406030204" pitchFamily="18" charset="0"/>
                                      </a:rPr>
                                    </m:ctrlPr>
                                  </m:sSubPr>
                                  <m:e>
                                    <m:r>
                                      <a:rPr lang="en-US" sz="1600" i="1">
                                        <a:latin typeface="Cambria Math" panose="02040503050406030204" pitchFamily="18" charset="0"/>
                                      </a:rPr>
                                      <m:t>𝑇</m:t>
                                    </m:r>
                                  </m:e>
                                  <m:sub>
                                    <m:r>
                                      <a:rPr lang="en-US" sz="1600" i="1">
                                        <a:latin typeface="Cambria Math" panose="02040503050406030204" pitchFamily="18" charset="0"/>
                                      </a:rPr>
                                      <m:t>𝑗</m:t>
                                    </m:r>
                                  </m:sub>
                                </m:sSub>
                              </m:den>
                            </m:f>
                          </m:e>
                        </m:d>
                        <m:sSub>
                          <m:sSubPr>
                            <m:ctrlPr>
                              <a:rPr lang="en-US" sz="1600" i="1">
                                <a:latin typeface="Cambria Math" panose="02040503050406030204" pitchFamily="18" charset="0"/>
                              </a:rPr>
                            </m:ctrlPr>
                          </m:sSubPr>
                          <m:e>
                            <m:r>
                              <a:rPr lang="en-US" sz="1600" i="1">
                                <a:latin typeface="Cambria Math" panose="02040503050406030204" pitchFamily="18" charset="0"/>
                              </a:rPr>
                              <m:t>𝐶</m:t>
                            </m:r>
                          </m:e>
                          <m:sub>
                            <m:r>
                              <a:rPr lang="en-US" sz="1600" i="1">
                                <a:latin typeface="Cambria Math" panose="02040503050406030204" pitchFamily="18" charset="0"/>
                              </a:rPr>
                              <m:t>𝑗</m:t>
                            </m:r>
                          </m:sub>
                        </m:sSub>
                      </m:e>
                    </m:nary>
                  </m:oMath>
                </a14:m>
                <a:r>
                  <a:rPr lang="en-US" sz="1600" dirty="0"/>
                  <a:t> </a:t>
                </a:r>
              </a:p>
              <a:p>
                <a:endParaRPr lang="en-US" sz="1600" dirty="0"/>
              </a:p>
              <a:p>
                <a14:m>
                  <m:oMath xmlns:m="http://schemas.openxmlformats.org/officeDocument/2006/math">
                    <m:sSubSup>
                      <m:sSubSupPr>
                        <m:ctrlPr>
                          <a:rPr lang="en-US" sz="1600" i="1">
                            <a:latin typeface="Cambria Math" panose="02040503050406030204" pitchFamily="18" charset="0"/>
                          </a:rPr>
                        </m:ctrlPr>
                      </m:sSubSupPr>
                      <m:e>
                        <m:r>
                          <a:rPr lang="en-US" sz="1600" i="1">
                            <a:latin typeface="Cambria Math" panose="02040503050406030204" pitchFamily="18" charset="0"/>
                          </a:rPr>
                          <m:t>𝐴</m:t>
                        </m:r>
                      </m:e>
                      <m:sub>
                        <m:r>
                          <a:rPr lang="en-US" sz="1600" i="1">
                            <a:latin typeface="Cambria Math" panose="02040503050406030204" pitchFamily="18" charset="0"/>
                          </a:rPr>
                          <m:t>3</m:t>
                        </m:r>
                      </m:sub>
                      <m:sup>
                        <m:r>
                          <a:rPr lang="en-US" sz="1600" i="1">
                            <a:latin typeface="Cambria Math" panose="02040503050406030204" pitchFamily="18" charset="0"/>
                          </a:rPr>
                          <m:t>1</m:t>
                        </m:r>
                      </m:sup>
                    </m:sSubSup>
                    <m:r>
                      <a:rPr lang="en-US" sz="1600" i="1">
                        <a:latin typeface="Cambria Math" panose="02040503050406030204" pitchFamily="18" charset="0"/>
                      </a:rPr>
                      <m:t>=0+</m:t>
                    </m:r>
                    <m:d>
                      <m:dPr>
                        <m:begChr m:val="⌈"/>
                        <m:endChr m:val="⌉"/>
                        <m:ctrlPr>
                          <a:rPr lang="en-US" sz="1600" i="1">
                            <a:latin typeface="Cambria Math" panose="02040503050406030204" pitchFamily="18" charset="0"/>
                          </a:rPr>
                        </m:ctrlPr>
                      </m:dPr>
                      <m:e>
                        <m:f>
                          <m:fPr>
                            <m:ctrlPr>
                              <a:rPr lang="en-US" sz="1600" i="1">
                                <a:latin typeface="Cambria Math" panose="02040503050406030204" pitchFamily="18" charset="0"/>
                              </a:rPr>
                            </m:ctrlPr>
                          </m:fPr>
                          <m:num>
                            <m:sSubSup>
                              <m:sSubSupPr>
                                <m:ctrlPr>
                                  <a:rPr lang="en-US" sz="1600" i="1">
                                    <a:latin typeface="Cambria Math" panose="02040503050406030204" pitchFamily="18" charset="0"/>
                                  </a:rPr>
                                </m:ctrlPr>
                              </m:sSubSupPr>
                              <m:e>
                                <m:r>
                                  <a:rPr lang="en-US" sz="1600" i="1">
                                    <a:latin typeface="Cambria Math" panose="02040503050406030204" pitchFamily="18" charset="0"/>
                                  </a:rPr>
                                  <m:t>𝐴</m:t>
                                </m:r>
                              </m:e>
                              <m:sub>
                                <m:r>
                                  <a:rPr lang="en-US" sz="1600" i="1">
                                    <a:latin typeface="Cambria Math" panose="02040503050406030204" pitchFamily="18" charset="0"/>
                                  </a:rPr>
                                  <m:t>3</m:t>
                                </m:r>
                              </m:sub>
                              <m:sup>
                                <m:r>
                                  <a:rPr lang="en-US" sz="1600" i="1">
                                    <a:latin typeface="Cambria Math" panose="02040503050406030204" pitchFamily="18" charset="0"/>
                                  </a:rPr>
                                  <m:t>0</m:t>
                                </m:r>
                              </m:sup>
                            </m:sSubSup>
                          </m:num>
                          <m:den>
                            <m:sSub>
                              <m:sSubPr>
                                <m:ctrlPr>
                                  <a:rPr lang="en-US" sz="1600" i="1">
                                    <a:latin typeface="Cambria Math" panose="02040503050406030204" pitchFamily="18" charset="0"/>
                                  </a:rPr>
                                </m:ctrlPr>
                              </m:sSubPr>
                              <m:e>
                                <m:r>
                                  <a:rPr lang="en-US" sz="1600" i="1">
                                    <a:latin typeface="Cambria Math" panose="02040503050406030204" pitchFamily="18" charset="0"/>
                                  </a:rPr>
                                  <m:t>𝑇</m:t>
                                </m:r>
                              </m:e>
                              <m:sub>
                                <m:r>
                                  <a:rPr lang="en-US" sz="1600" i="1">
                                    <a:latin typeface="Cambria Math" panose="02040503050406030204" pitchFamily="18" charset="0"/>
                                  </a:rPr>
                                  <m:t>1</m:t>
                                </m:r>
                              </m:sub>
                            </m:sSub>
                          </m:den>
                        </m:f>
                      </m:e>
                    </m:d>
                    <m:sSub>
                      <m:sSubPr>
                        <m:ctrlPr>
                          <a:rPr lang="en-US" sz="1600" i="1">
                            <a:latin typeface="Cambria Math" panose="02040503050406030204" pitchFamily="18" charset="0"/>
                          </a:rPr>
                        </m:ctrlPr>
                      </m:sSubPr>
                      <m:e>
                        <m:r>
                          <a:rPr lang="en-US" sz="1600" i="1">
                            <a:latin typeface="Cambria Math" panose="02040503050406030204" pitchFamily="18" charset="0"/>
                          </a:rPr>
                          <m:t>𝐶</m:t>
                        </m:r>
                      </m:e>
                      <m:sub>
                        <m:r>
                          <a:rPr lang="en-US" sz="1600" i="1">
                            <a:latin typeface="Cambria Math" panose="02040503050406030204" pitchFamily="18" charset="0"/>
                          </a:rPr>
                          <m:t>1</m:t>
                        </m:r>
                      </m:sub>
                    </m:sSub>
                    <m:r>
                      <a:rPr lang="en-US" sz="1600" i="1">
                        <a:latin typeface="Cambria Math" panose="02040503050406030204" pitchFamily="18" charset="0"/>
                      </a:rPr>
                      <m:t>+</m:t>
                    </m:r>
                    <m:d>
                      <m:dPr>
                        <m:begChr m:val="⌈"/>
                        <m:endChr m:val="⌉"/>
                        <m:ctrlPr>
                          <a:rPr lang="en-US" sz="1600" i="1">
                            <a:latin typeface="Cambria Math" panose="02040503050406030204" pitchFamily="18" charset="0"/>
                          </a:rPr>
                        </m:ctrlPr>
                      </m:dPr>
                      <m:e>
                        <m:f>
                          <m:fPr>
                            <m:ctrlPr>
                              <a:rPr lang="en-US" sz="1600" i="1">
                                <a:latin typeface="Cambria Math" panose="02040503050406030204" pitchFamily="18" charset="0"/>
                              </a:rPr>
                            </m:ctrlPr>
                          </m:fPr>
                          <m:num>
                            <m:sSubSup>
                              <m:sSubSupPr>
                                <m:ctrlPr>
                                  <a:rPr lang="en-US" sz="1600" i="1">
                                    <a:latin typeface="Cambria Math" panose="02040503050406030204" pitchFamily="18" charset="0"/>
                                  </a:rPr>
                                </m:ctrlPr>
                              </m:sSubSupPr>
                              <m:e>
                                <m:r>
                                  <a:rPr lang="en-US" sz="1600" i="1">
                                    <a:latin typeface="Cambria Math" panose="02040503050406030204" pitchFamily="18" charset="0"/>
                                  </a:rPr>
                                  <m:t>𝐴</m:t>
                                </m:r>
                              </m:e>
                              <m:sub>
                                <m:r>
                                  <a:rPr lang="en-US" sz="1600" i="1">
                                    <a:latin typeface="Cambria Math" panose="02040503050406030204" pitchFamily="18" charset="0"/>
                                  </a:rPr>
                                  <m:t>3</m:t>
                                </m:r>
                              </m:sub>
                              <m:sup>
                                <m:r>
                                  <a:rPr lang="en-US" sz="1600" i="1">
                                    <a:latin typeface="Cambria Math" panose="02040503050406030204" pitchFamily="18" charset="0"/>
                                  </a:rPr>
                                  <m:t>0</m:t>
                                </m:r>
                              </m:sup>
                            </m:sSubSup>
                          </m:num>
                          <m:den>
                            <m:sSub>
                              <m:sSubPr>
                                <m:ctrlPr>
                                  <a:rPr lang="en-US" sz="1600" i="1">
                                    <a:latin typeface="Cambria Math" panose="02040503050406030204" pitchFamily="18" charset="0"/>
                                  </a:rPr>
                                </m:ctrlPr>
                              </m:sSubPr>
                              <m:e>
                                <m:r>
                                  <a:rPr lang="en-US" sz="1600" i="1">
                                    <a:latin typeface="Cambria Math" panose="02040503050406030204" pitchFamily="18" charset="0"/>
                                  </a:rPr>
                                  <m:t>𝑇</m:t>
                                </m:r>
                              </m:e>
                              <m:sub>
                                <m:r>
                                  <a:rPr lang="en-US" sz="1600" i="1">
                                    <a:latin typeface="Cambria Math" panose="02040503050406030204" pitchFamily="18" charset="0"/>
                                  </a:rPr>
                                  <m:t>2</m:t>
                                </m:r>
                              </m:sub>
                            </m:sSub>
                          </m:den>
                        </m:f>
                      </m:e>
                    </m:d>
                    <m:sSub>
                      <m:sSubPr>
                        <m:ctrlPr>
                          <a:rPr lang="en-US" sz="1600" i="1">
                            <a:latin typeface="Cambria Math" panose="02040503050406030204" pitchFamily="18" charset="0"/>
                          </a:rPr>
                        </m:ctrlPr>
                      </m:sSubPr>
                      <m:e>
                        <m:r>
                          <a:rPr lang="en-US" sz="1600" i="1">
                            <a:latin typeface="Cambria Math" panose="02040503050406030204" pitchFamily="18" charset="0"/>
                          </a:rPr>
                          <m:t>𝐶</m:t>
                        </m:r>
                      </m:e>
                      <m:sub>
                        <m:r>
                          <a:rPr lang="en-US" sz="1600" i="1">
                            <a:latin typeface="Cambria Math" panose="02040503050406030204" pitchFamily="18" charset="0"/>
                          </a:rPr>
                          <m:t>2</m:t>
                        </m:r>
                      </m:sub>
                    </m:sSub>
                  </m:oMath>
                </a14:m>
                <a:r>
                  <a:rPr lang="en-US" sz="1600" dirty="0"/>
                  <a:t>+ </a:t>
                </a:r>
                <a14:m>
                  <m:oMath xmlns:m="http://schemas.openxmlformats.org/officeDocument/2006/math">
                    <m:d>
                      <m:dPr>
                        <m:begChr m:val="⌈"/>
                        <m:endChr m:val="⌉"/>
                        <m:ctrlPr>
                          <a:rPr lang="en-US" sz="1600" i="1">
                            <a:latin typeface="Cambria Math" panose="02040503050406030204" pitchFamily="18" charset="0"/>
                          </a:rPr>
                        </m:ctrlPr>
                      </m:dPr>
                      <m:e>
                        <m:f>
                          <m:fPr>
                            <m:ctrlPr>
                              <a:rPr lang="en-US" sz="1600" i="1">
                                <a:latin typeface="Cambria Math" panose="02040503050406030204" pitchFamily="18" charset="0"/>
                              </a:rPr>
                            </m:ctrlPr>
                          </m:fPr>
                          <m:num>
                            <m:sSubSup>
                              <m:sSubSupPr>
                                <m:ctrlPr>
                                  <a:rPr lang="en-US" sz="1600" i="1">
                                    <a:latin typeface="Cambria Math" panose="02040503050406030204" pitchFamily="18" charset="0"/>
                                  </a:rPr>
                                </m:ctrlPr>
                              </m:sSubSupPr>
                              <m:e>
                                <m:r>
                                  <a:rPr lang="en-US" sz="1600" i="1">
                                    <a:latin typeface="Cambria Math" panose="02040503050406030204" pitchFamily="18" charset="0"/>
                                  </a:rPr>
                                  <m:t>𝐴</m:t>
                                </m:r>
                              </m:e>
                              <m:sub>
                                <m:r>
                                  <a:rPr lang="en-US" sz="1600" i="1">
                                    <a:latin typeface="Cambria Math" panose="02040503050406030204" pitchFamily="18" charset="0"/>
                                  </a:rPr>
                                  <m:t>3</m:t>
                                </m:r>
                              </m:sub>
                              <m:sup>
                                <m:r>
                                  <a:rPr lang="en-US" sz="1600" i="1">
                                    <a:latin typeface="Cambria Math" panose="02040503050406030204" pitchFamily="18" charset="0"/>
                                  </a:rPr>
                                  <m:t>0</m:t>
                                </m:r>
                              </m:sup>
                            </m:sSubSup>
                          </m:num>
                          <m:den>
                            <m:sSub>
                              <m:sSubPr>
                                <m:ctrlPr>
                                  <a:rPr lang="en-US" sz="1600" i="1">
                                    <a:latin typeface="Cambria Math" panose="02040503050406030204" pitchFamily="18" charset="0"/>
                                  </a:rPr>
                                </m:ctrlPr>
                              </m:sSubPr>
                              <m:e>
                                <m:r>
                                  <a:rPr lang="en-US" sz="1600" i="1">
                                    <a:latin typeface="Cambria Math" panose="02040503050406030204" pitchFamily="18" charset="0"/>
                                  </a:rPr>
                                  <m:t>𝑇</m:t>
                                </m:r>
                              </m:e>
                              <m:sub>
                                <m:r>
                                  <a:rPr lang="en-US" sz="1600" i="1">
                                    <a:latin typeface="Cambria Math" panose="02040503050406030204" pitchFamily="18" charset="0"/>
                                  </a:rPr>
                                  <m:t>3</m:t>
                                </m:r>
                              </m:sub>
                            </m:sSub>
                          </m:den>
                        </m:f>
                      </m:e>
                    </m:d>
                    <m:sSub>
                      <m:sSubPr>
                        <m:ctrlPr>
                          <a:rPr lang="en-US" sz="1600" i="1">
                            <a:latin typeface="Cambria Math" panose="02040503050406030204" pitchFamily="18" charset="0"/>
                          </a:rPr>
                        </m:ctrlPr>
                      </m:sSubPr>
                      <m:e>
                        <m:r>
                          <a:rPr lang="en-US" sz="1600" i="1">
                            <a:latin typeface="Cambria Math" panose="02040503050406030204" pitchFamily="18" charset="0"/>
                          </a:rPr>
                          <m:t>𝐶</m:t>
                        </m:r>
                      </m:e>
                      <m:sub>
                        <m:r>
                          <a:rPr lang="en-US" sz="1600" i="1">
                            <a:latin typeface="Cambria Math" panose="02040503050406030204" pitchFamily="18" charset="0"/>
                          </a:rPr>
                          <m:t>3</m:t>
                        </m:r>
                      </m:sub>
                    </m:sSub>
                    <m:r>
                      <a:rPr lang="en-US" sz="1600" i="1">
                        <a:latin typeface="Cambria Math" panose="02040503050406030204" pitchFamily="18" charset="0"/>
                      </a:rPr>
                      <m:t>=100+100+100=</m:t>
                    </m:r>
                    <m:r>
                      <a:rPr lang="en-US" sz="1600" i="1">
                        <a:solidFill>
                          <a:srgbClr val="FF001C"/>
                        </a:solidFill>
                        <a:latin typeface="Cambria Math" panose="02040503050406030204" pitchFamily="18" charset="0"/>
                      </a:rPr>
                      <m:t>300</m:t>
                    </m:r>
                  </m:oMath>
                </a14:m>
                <a:endParaRPr lang="en-US" sz="1600" dirty="0"/>
              </a:p>
              <a:p>
                <a:endParaRPr lang="en-US" sz="1600" i="1" dirty="0">
                  <a:latin typeface="Cambria Math" panose="02040503050406030204" pitchFamily="18" charset="0"/>
                </a:endParaRPr>
              </a:p>
              <a:p>
                <a14:m>
                  <m:oMath xmlns:m="http://schemas.openxmlformats.org/officeDocument/2006/math">
                    <m:sSubSup>
                      <m:sSubSupPr>
                        <m:ctrlPr>
                          <a:rPr lang="en-US" sz="1600" i="1">
                            <a:latin typeface="Cambria Math" panose="02040503050406030204" pitchFamily="18" charset="0"/>
                          </a:rPr>
                        </m:ctrlPr>
                      </m:sSubSupPr>
                      <m:e>
                        <m:r>
                          <a:rPr lang="en-US" sz="1600" i="1">
                            <a:latin typeface="Cambria Math" panose="02040503050406030204" pitchFamily="18" charset="0"/>
                          </a:rPr>
                          <m:t>𝐴</m:t>
                        </m:r>
                      </m:e>
                      <m:sub>
                        <m:r>
                          <a:rPr lang="en-US" sz="1600" i="1">
                            <a:latin typeface="Cambria Math" panose="02040503050406030204" pitchFamily="18" charset="0"/>
                          </a:rPr>
                          <m:t>3</m:t>
                        </m:r>
                      </m:sub>
                      <m:sup>
                        <m:r>
                          <a:rPr lang="en-US" sz="1600" b="0" i="1" smtClean="0">
                            <a:latin typeface="Cambria Math" panose="02040503050406030204" pitchFamily="18" charset="0"/>
                          </a:rPr>
                          <m:t>2</m:t>
                        </m:r>
                      </m:sup>
                    </m:sSubSup>
                    <m:r>
                      <a:rPr lang="en-US" sz="1600" i="1">
                        <a:latin typeface="Cambria Math" panose="02040503050406030204" pitchFamily="18" charset="0"/>
                      </a:rPr>
                      <m:t>=0+</m:t>
                    </m:r>
                    <m:d>
                      <m:dPr>
                        <m:begChr m:val="⌈"/>
                        <m:endChr m:val="⌉"/>
                        <m:ctrlPr>
                          <a:rPr lang="en-US" sz="1600" i="1">
                            <a:latin typeface="Cambria Math" panose="02040503050406030204" pitchFamily="18" charset="0"/>
                          </a:rPr>
                        </m:ctrlPr>
                      </m:dPr>
                      <m:e>
                        <m:f>
                          <m:fPr>
                            <m:ctrlPr>
                              <a:rPr lang="en-US" sz="1600" i="1">
                                <a:latin typeface="Cambria Math" panose="02040503050406030204" pitchFamily="18" charset="0"/>
                              </a:rPr>
                            </m:ctrlPr>
                          </m:fPr>
                          <m:num>
                            <m:sSubSup>
                              <m:sSubSupPr>
                                <m:ctrlPr>
                                  <a:rPr lang="en-US" sz="1600" i="1">
                                    <a:latin typeface="Cambria Math" panose="02040503050406030204" pitchFamily="18" charset="0"/>
                                  </a:rPr>
                                </m:ctrlPr>
                              </m:sSubSupPr>
                              <m:e>
                                <m:r>
                                  <a:rPr lang="en-US" sz="1600" i="1">
                                    <a:latin typeface="Cambria Math" panose="02040503050406030204" pitchFamily="18" charset="0"/>
                                  </a:rPr>
                                  <m:t>𝐴</m:t>
                                </m:r>
                              </m:e>
                              <m:sub>
                                <m:r>
                                  <a:rPr lang="en-US" sz="1600" i="1">
                                    <a:latin typeface="Cambria Math" panose="02040503050406030204" pitchFamily="18" charset="0"/>
                                  </a:rPr>
                                  <m:t>3</m:t>
                                </m:r>
                              </m:sub>
                              <m:sup>
                                <m:r>
                                  <a:rPr lang="en-US" sz="1600" b="0" i="1" smtClean="0">
                                    <a:latin typeface="Cambria Math" panose="02040503050406030204" pitchFamily="18" charset="0"/>
                                  </a:rPr>
                                  <m:t>1</m:t>
                                </m:r>
                              </m:sup>
                            </m:sSubSup>
                          </m:num>
                          <m:den>
                            <m:sSub>
                              <m:sSubPr>
                                <m:ctrlPr>
                                  <a:rPr lang="en-US" sz="1600" i="1">
                                    <a:latin typeface="Cambria Math" panose="02040503050406030204" pitchFamily="18" charset="0"/>
                                  </a:rPr>
                                </m:ctrlPr>
                              </m:sSubPr>
                              <m:e>
                                <m:r>
                                  <a:rPr lang="en-US" sz="1600" i="1">
                                    <a:latin typeface="Cambria Math" panose="02040503050406030204" pitchFamily="18" charset="0"/>
                                  </a:rPr>
                                  <m:t>𝑇</m:t>
                                </m:r>
                              </m:e>
                              <m:sub>
                                <m:r>
                                  <a:rPr lang="en-US" sz="1600" i="1">
                                    <a:latin typeface="Cambria Math" panose="02040503050406030204" pitchFamily="18" charset="0"/>
                                  </a:rPr>
                                  <m:t>1</m:t>
                                </m:r>
                              </m:sub>
                            </m:sSub>
                          </m:den>
                        </m:f>
                      </m:e>
                    </m:d>
                    <m:sSub>
                      <m:sSubPr>
                        <m:ctrlPr>
                          <a:rPr lang="en-US" sz="1600" i="1">
                            <a:latin typeface="Cambria Math" panose="02040503050406030204" pitchFamily="18" charset="0"/>
                          </a:rPr>
                        </m:ctrlPr>
                      </m:sSubPr>
                      <m:e>
                        <m:r>
                          <a:rPr lang="en-US" sz="1600" i="1">
                            <a:latin typeface="Cambria Math" panose="02040503050406030204" pitchFamily="18" charset="0"/>
                          </a:rPr>
                          <m:t>𝐶</m:t>
                        </m:r>
                      </m:e>
                      <m:sub>
                        <m:r>
                          <a:rPr lang="en-US" sz="1600" i="1">
                            <a:latin typeface="Cambria Math" panose="02040503050406030204" pitchFamily="18" charset="0"/>
                          </a:rPr>
                          <m:t>1</m:t>
                        </m:r>
                      </m:sub>
                    </m:sSub>
                    <m:r>
                      <a:rPr lang="en-US" sz="1600" i="1">
                        <a:latin typeface="Cambria Math" panose="02040503050406030204" pitchFamily="18" charset="0"/>
                      </a:rPr>
                      <m:t>+</m:t>
                    </m:r>
                    <m:d>
                      <m:dPr>
                        <m:begChr m:val="⌈"/>
                        <m:endChr m:val="⌉"/>
                        <m:ctrlPr>
                          <a:rPr lang="en-US" sz="1600" i="1">
                            <a:latin typeface="Cambria Math" panose="02040503050406030204" pitchFamily="18" charset="0"/>
                          </a:rPr>
                        </m:ctrlPr>
                      </m:dPr>
                      <m:e>
                        <m:f>
                          <m:fPr>
                            <m:ctrlPr>
                              <a:rPr lang="en-US" sz="1600" i="1">
                                <a:latin typeface="Cambria Math" panose="02040503050406030204" pitchFamily="18" charset="0"/>
                              </a:rPr>
                            </m:ctrlPr>
                          </m:fPr>
                          <m:num>
                            <m:sSubSup>
                              <m:sSubSupPr>
                                <m:ctrlPr>
                                  <a:rPr lang="en-US" sz="1600" i="1">
                                    <a:latin typeface="Cambria Math" panose="02040503050406030204" pitchFamily="18" charset="0"/>
                                  </a:rPr>
                                </m:ctrlPr>
                              </m:sSubSupPr>
                              <m:e>
                                <m:r>
                                  <a:rPr lang="en-US" sz="1600" i="1">
                                    <a:latin typeface="Cambria Math" panose="02040503050406030204" pitchFamily="18" charset="0"/>
                                  </a:rPr>
                                  <m:t>𝐴</m:t>
                                </m:r>
                              </m:e>
                              <m:sub>
                                <m:r>
                                  <a:rPr lang="en-US" sz="1600" i="1">
                                    <a:latin typeface="Cambria Math" panose="02040503050406030204" pitchFamily="18" charset="0"/>
                                  </a:rPr>
                                  <m:t>3</m:t>
                                </m:r>
                              </m:sub>
                              <m:sup>
                                <m:r>
                                  <a:rPr lang="en-US" sz="1600" b="0" i="1" smtClean="0">
                                    <a:latin typeface="Cambria Math" panose="02040503050406030204" pitchFamily="18" charset="0"/>
                                  </a:rPr>
                                  <m:t>1</m:t>
                                </m:r>
                              </m:sup>
                            </m:sSubSup>
                          </m:num>
                          <m:den>
                            <m:sSub>
                              <m:sSubPr>
                                <m:ctrlPr>
                                  <a:rPr lang="en-US" sz="1600" i="1">
                                    <a:latin typeface="Cambria Math" panose="02040503050406030204" pitchFamily="18" charset="0"/>
                                  </a:rPr>
                                </m:ctrlPr>
                              </m:sSubPr>
                              <m:e>
                                <m:r>
                                  <a:rPr lang="en-US" sz="1600" i="1">
                                    <a:latin typeface="Cambria Math" panose="02040503050406030204" pitchFamily="18" charset="0"/>
                                  </a:rPr>
                                  <m:t>𝑇</m:t>
                                </m:r>
                              </m:e>
                              <m:sub>
                                <m:r>
                                  <a:rPr lang="en-US" sz="1600" i="1">
                                    <a:latin typeface="Cambria Math" panose="02040503050406030204" pitchFamily="18" charset="0"/>
                                  </a:rPr>
                                  <m:t>2</m:t>
                                </m:r>
                              </m:sub>
                            </m:sSub>
                          </m:den>
                        </m:f>
                      </m:e>
                    </m:d>
                    <m:sSub>
                      <m:sSubPr>
                        <m:ctrlPr>
                          <a:rPr lang="en-US" sz="1600" i="1">
                            <a:latin typeface="Cambria Math" panose="02040503050406030204" pitchFamily="18" charset="0"/>
                          </a:rPr>
                        </m:ctrlPr>
                      </m:sSubPr>
                      <m:e>
                        <m:r>
                          <a:rPr lang="en-US" sz="1600" i="1">
                            <a:latin typeface="Cambria Math" panose="02040503050406030204" pitchFamily="18" charset="0"/>
                          </a:rPr>
                          <m:t>𝐶</m:t>
                        </m:r>
                      </m:e>
                      <m:sub>
                        <m:r>
                          <a:rPr lang="en-US" sz="1600" i="1">
                            <a:latin typeface="Cambria Math" panose="02040503050406030204" pitchFamily="18" charset="0"/>
                          </a:rPr>
                          <m:t>2</m:t>
                        </m:r>
                      </m:sub>
                    </m:sSub>
                  </m:oMath>
                </a14:m>
                <a:r>
                  <a:rPr lang="en-US" sz="1600" dirty="0"/>
                  <a:t>+ </a:t>
                </a:r>
                <a14:m>
                  <m:oMath xmlns:m="http://schemas.openxmlformats.org/officeDocument/2006/math">
                    <m:d>
                      <m:dPr>
                        <m:begChr m:val="⌈"/>
                        <m:endChr m:val="⌉"/>
                        <m:ctrlPr>
                          <a:rPr lang="en-US" sz="1600" i="1">
                            <a:latin typeface="Cambria Math" panose="02040503050406030204" pitchFamily="18" charset="0"/>
                          </a:rPr>
                        </m:ctrlPr>
                      </m:dPr>
                      <m:e>
                        <m:f>
                          <m:fPr>
                            <m:ctrlPr>
                              <a:rPr lang="en-US" sz="1600" i="1">
                                <a:latin typeface="Cambria Math" panose="02040503050406030204" pitchFamily="18" charset="0"/>
                              </a:rPr>
                            </m:ctrlPr>
                          </m:fPr>
                          <m:num>
                            <m:sSubSup>
                              <m:sSubSupPr>
                                <m:ctrlPr>
                                  <a:rPr lang="en-US" sz="1600" i="1">
                                    <a:latin typeface="Cambria Math" panose="02040503050406030204" pitchFamily="18" charset="0"/>
                                  </a:rPr>
                                </m:ctrlPr>
                              </m:sSubSupPr>
                              <m:e>
                                <m:r>
                                  <a:rPr lang="en-US" sz="1600" i="1">
                                    <a:latin typeface="Cambria Math" panose="02040503050406030204" pitchFamily="18" charset="0"/>
                                  </a:rPr>
                                  <m:t>𝐴</m:t>
                                </m:r>
                              </m:e>
                              <m:sub>
                                <m:r>
                                  <a:rPr lang="en-US" sz="1600" i="1">
                                    <a:latin typeface="Cambria Math" panose="02040503050406030204" pitchFamily="18" charset="0"/>
                                  </a:rPr>
                                  <m:t>3</m:t>
                                </m:r>
                              </m:sub>
                              <m:sup>
                                <m:r>
                                  <a:rPr lang="en-US" sz="1600" b="0" i="1" smtClean="0">
                                    <a:latin typeface="Cambria Math" panose="02040503050406030204" pitchFamily="18" charset="0"/>
                                  </a:rPr>
                                  <m:t>1</m:t>
                                </m:r>
                              </m:sup>
                            </m:sSubSup>
                          </m:num>
                          <m:den>
                            <m:sSub>
                              <m:sSubPr>
                                <m:ctrlPr>
                                  <a:rPr lang="en-US" sz="1600" i="1">
                                    <a:latin typeface="Cambria Math" panose="02040503050406030204" pitchFamily="18" charset="0"/>
                                  </a:rPr>
                                </m:ctrlPr>
                              </m:sSubPr>
                              <m:e>
                                <m:r>
                                  <a:rPr lang="en-US" sz="1600" i="1">
                                    <a:latin typeface="Cambria Math" panose="02040503050406030204" pitchFamily="18" charset="0"/>
                                  </a:rPr>
                                  <m:t>𝑇</m:t>
                                </m:r>
                              </m:e>
                              <m:sub>
                                <m:r>
                                  <a:rPr lang="en-US" sz="1600" i="1">
                                    <a:latin typeface="Cambria Math" panose="02040503050406030204" pitchFamily="18" charset="0"/>
                                  </a:rPr>
                                  <m:t>3</m:t>
                                </m:r>
                              </m:sub>
                            </m:sSub>
                          </m:den>
                        </m:f>
                      </m:e>
                    </m:d>
                    <m:sSub>
                      <m:sSubPr>
                        <m:ctrlPr>
                          <a:rPr lang="en-US" sz="1600" i="1">
                            <a:latin typeface="Cambria Math" panose="02040503050406030204" pitchFamily="18" charset="0"/>
                          </a:rPr>
                        </m:ctrlPr>
                      </m:sSubPr>
                      <m:e>
                        <m:r>
                          <a:rPr lang="en-US" sz="1600" i="1">
                            <a:latin typeface="Cambria Math" panose="02040503050406030204" pitchFamily="18" charset="0"/>
                          </a:rPr>
                          <m:t>𝐶</m:t>
                        </m:r>
                      </m:e>
                      <m:sub>
                        <m:r>
                          <a:rPr lang="en-US" sz="1600" i="1">
                            <a:latin typeface="Cambria Math" panose="02040503050406030204" pitchFamily="18" charset="0"/>
                          </a:rPr>
                          <m:t>3</m:t>
                        </m:r>
                      </m:sub>
                    </m:sSub>
                    <m:r>
                      <a:rPr lang="en-US" sz="1600" i="1">
                        <a:latin typeface="Cambria Math" panose="02040503050406030204" pitchFamily="18" charset="0"/>
                      </a:rPr>
                      <m:t>=</m:t>
                    </m:r>
                    <m:r>
                      <a:rPr lang="en-US" sz="1600" b="0" i="1" smtClean="0">
                        <a:latin typeface="Cambria Math" panose="02040503050406030204" pitchFamily="18" charset="0"/>
                      </a:rPr>
                      <m:t>2</m:t>
                    </m:r>
                    <m:r>
                      <a:rPr lang="en-US" sz="1600" i="1">
                        <a:latin typeface="Cambria Math" panose="02040503050406030204" pitchFamily="18" charset="0"/>
                      </a:rPr>
                      <m:t>00+100+</m:t>
                    </m:r>
                    <m:r>
                      <a:rPr lang="en-US" sz="1600" b="0" i="1" smtClean="0">
                        <a:latin typeface="Cambria Math" panose="02040503050406030204" pitchFamily="18" charset="0"/>
                      </a:rPr>
                      <m:t>1</m:t>
                    </m:r>
                    <m:r>
                      <a:rPr lang="en-US" sz="1600" i="1">
                        <a:latin typeface="Cambria Math" panose="02040503050406030204" pitchFamily="18" charset="0"/>
                      </a:rPr>
                      <m:t>00=</m:t>
                    </m:r>
                    <m:r>
                      <a:rPr lang="en-US" sz="1600" b="0" i="1" smtClean="0">
                        <a:solidFill>
                          <a:srgbClr val="FF001C"/>
                        </a:solidFill>
                        <a:latin typeface="Cambria Math" panose="02040503050406030204" pitchFamily="18" charset="0"/>
                      </a:rPr>
                      <m:t>4</m:t>
                    </m:r>
                    <m:r>
                      <a:rPr lang="en-US" sz="1600" i="1">
                        <a:solidFill>
                          <a:srgbClr val="FF001C"/>
                        </a:solidFill>
                        <a:latin typeface="Cambria Math" panose="02040503050406030204" pitchFamily="18" charset="0"/>
                      </a:rPr>
                      <m:t>00</m:t>
                    </m:r>
                  </m:oMath>
                </a14:m>
                <a:endParaRPr lang="en-US" sz="1600" dirty="0"/>
              </a:p>
              <a:p>
                <a:endParaRPr lang="en-US" sz="1600" dirty="0">
                  <a:latin typeface="+mj-lt"/>
                </a:endParaRPr>
              </a:p>
              <a:p>
                <a14:m>
                  <m:oMath xmlns:m="http://schemas.openxmlformats.org/officeDocument/2006/math">
                    <m:sSubSup>
                      <m:sSubSupPr>
                        <m:ctrlPr>
                          <a:rPr lang="en-US" sz="1600" i="1">
                            <a:latin typeface="Cambria Math" panose="02040503050406030204" pitchFamily="18" charset="0"/>
                          </a:rPr>
                        </m:ctrlPr>
                      </m:sSubSupPr>
                      <m:e>
                        <m:r>
                          <a:rPr lang="en-US" sz="1600" i="1">
                            <a:latin typeface="Cambria Math" panose="02040503050406030204" pitchFamily="18" charset="0"/>
                          </a:rPr>
                          <m:t>𝐴</m:t>
                        </m:r>
                      </m:e>
                      <m:sub>
                        <m:r>
                          <a:rPr lang="en-US" sz="1600" i="1">
                            <a:latin typeface="Cambria Math" panose="02040503050406030204" pitchFamily="18" charset="0"/>
                          </a:rPr>
                          <m:t>3</m:t>
                        </m:r>
                      </m:sub>
                      <m:sup>
                        <m:r>
                          <a:rPr lang="en-US" sz="1600" b="0" i="1" smtClean="0">
                            <a:latin typeface="Cambria Math" panose="02040503050406030204" pitchFamily="18" charset="0"/>
                          </a:rPr>
                          <m:t>3</m:t>
                        </m:r>
                      </m:sup>
                    </m:sSubSup>
                    <m:r>
                      <a:rPr lang="en-US" sz="1600" i="1">
                        <a:latin typeface="Cambria Math" panose="02040503050406030204" pitchFamily="18" charset="0"/>
                      </a:rPr>
                      <m:t>=0+</m:t>
                    </m:r>
                    <m:d>
                      <m:dPr>
                        <m:begChr m:val="⌈"/>
                        <m:endChr m:val="⌉"/>
                        <m:ctrlPr>
                          <a:rPr lang="en-US" sz="1600" i="1">
                            <a:latin typeface="Cambria Math" panose="02040503050406030204" pitchFamily="18" charset="0"/>
                          </a:rPr>
                        </m:ctrlPr>
                      </m:dPr>
                      <m:e>
                        <m:f>
                          <m:fPr>
                            <m:ctrlPr>
                              <a:rPr lang="en-US" sz="1600" i="1">
                                <a:latin typeface="Cambria Math" panose="02040503050406030204" pitchFamily="18" charset="0"/>
                              </a:rPr>
                            </m:ctrlPr>
                          </m:fPr>
                          <m:num>
                            <m:sSubSup>
                              <m:sSubSupPr>
                                <m:ctrlPr>
                                  <a:rPr lang="en-US" sz="1600" i="1">
                                    <a:latin typeface="Cambria Math" panose="02040503050406030204" pitchFamily="18" charset="0"/>
                                  </a:rPr>
                                </m:ctrlPr>
                              </m:sSubSupPr>
                              <m:e>
                                <m:r>
                                  <a:rPr lang="en-US" sz="1600" i="1">
                                    <a:latin typeface="Cambria Math" panose="02040503050406030204" pitchFamily="18" charset="0"/>
                                  </a:rPr>
                                  <m:t>𝐴</m:t>
                                </m:r>
                              </m:e>
                              <m:sub>
                                <m:r>
                                  <a:rPr lang="en-US" sz="1600" i="1">
                                    <a:latin typeface="Cambria Math" panose="02040503050406030204" pitchFamily="18" charset="0"/>
                                  </a:rPr>
                                  <m:t>3</m:t>
                                </m:r>
                              </m:sub>
                              <m:sup>
                                <m:r>
                                  <a:rPr lang="en-US" sz="1600" b="0" i="1" smtClean="0">
                                    <a:latin typeface="Cambria Math" panose="02040503050406030204" pitchFamily="18" charset="0"/>
                                  </a:rPr>
                                  <m:t>2</m:t>
                                </m:r>
                              </m:sup>
                            </m:sSubSup>
                          </m:num>
                          <m:den>
                            <m:sSub>
                              <m:sSubPr>
                                <m:ctrlPr>
                                  <a:rPr lang="en-US" sz="1600" i="1">
                                    <a:latin typeface="Cambria Math" panose="02040503050406030204" pitchFamily="18" charset="0"/>
                                  </a:rPr>
                                </m:ctrlPr>
                              </m:sSubPr>
                              <m:e>
                                <m:r>
                                  <a:rPr lang="en-US" sz="1600" i="1">
                                    <a:latin typeface="Cambria Math" panose="02040503050406030204" pitchFamily="18" charset="0"/>
                                  </a:rPr>
                                  <m:t>𝑇</m:t>
                                </m:r>
                              </m:e>
                              <m:sub>
                                <m:r>
                                  <a:rPr lang="en-US" sz="1600" i="1">
                                    <a:latin typeface="Cambria Math" panose="02040503050406030204" pitchFamily="18" charset="0"/>
                                  </a:rPr>
                                  <m:t>1</m:t>
                                </m:r>
                              </m:sub>
                            </m:sSub>
                          </m:den>
                        </m:f>
                      </m:e>
                    </m:d>
                    <m:sSub>
                      <m:sSubPr>
                        <m:ctrlPr>
                          <a:rPr lang="en-US" sz="1600" i="1">
                            <a:latin typeface="Cambria Math" panose="02040503050406030204" pitchFamily="18" charset="0"/>
                          </a:rPr>
                        </m:ctrlPr>
                      </m:sSubPr>
                      <m:e>
                        <m:r>
                          <a:rPr lang="en-US" sz="1600" i="1">
                            <a:latin typeface="Cambria Math" panose="02040503050406030204" pitchFamily="18" charset="0"/>
                          </a:rPr>
                          <m:t>𝐶</m:t>
                        </m:r>
                      </m:e>
                      <m:sub>
                        <m:r>
                          <a:rPr lang="en-US" sz="1600" i="1">
                            <a:latin typeface="Cambria Math" panose="02040503050406030204" pitchFamily="18" charset="0"/>
                          </a:rPr>
                          <m:t>1</m:t>
                        </m:r>
                      </m:sub>
                    </m:sSub>
                    <m:r>
                      <a:rPr lang="en-US" sz="1600" i="1">
                        <a:latin typeface="Cambria Math" panose="02040503050406030204" pitchFamily="18" charset="0"/>
                      </a:rPr>
                      <m:t>+</m:t>
                    </m:r>
                    <m:d>
                      <m:dPr>
                        <m:begChr m:val="⌈"/>
                        <m:endChr m:val="⌉"/>
                        <m:ctrlPr>
                          <a:rPr lang="en-US" sz="1600" i="1">
                            <a:latin typeface="Cambria Math" panose="02040503050406030204" pitchFamily="18" charset="0"/>
                          </a:rPr>
                        </m:ctrlPr>
                      </m:dPr>
                      <m:e>
                        <m:f>
                          <m:fPr>
                            <m:ctrlPr>
                              <a:rPr lang="en-US" sz="1600" i="1">
                                <a:latin typeface="Cambria Math" panose="02040503050406030204" pitchFamily="18" charset="0"/>
                              </a:rPr>
                            </m:ctrlPr>
                          </m:fPr>
                          <m:num>
                            <m:sSubSup>
                              <m:sSubSupPr>
                                <m:ctrlPr>
                                  <a:rPr lang="en-US" sz="1600" i="1">
                                    <a:latin typeface="Cambria Math" panose="02040503050406030204" pitchFamily="18" charset="0"/>
                                  </a:rPr>
                                </m:ctrlPr>
                              </m:sSubSupPr>
                              <m:e>
                                <m:r>
                                  <a:rPr lang="en-US" sz="1600" i="1">
                                    <a:latin typeface="Cambria Math" panose="02040503050406030204" pitchFamily="18" charset="0"/>
                                  </a:rPr>
                                  <m:t>𝐴</m:t>
                                </m:r>
                              </m:e>
                              <m:sub>
                                <m:r>
                                  <a:rPr lang="en-US" sz="1600" i="1">
                                    <a:latin typeface="Cambria Math" panose="02040503050406030204" pitchFamily="18" charset="0"/>
                                  </a:rPr>
                                  <m:t>3</m:t>
                                </m:r>
                              </m:sub>
                              <m:sup>
                                <m:r>
                                  <a:rPr lang="en-US" sz="1600" b="0" i="1" smtClean="0">
                                    <a:latin typeface="Cambria Math" panose="02040503050406030204" pitchFamily="18" charset="0"/>
                                  </a:rPr>
                                  <m:t>2</m:t>
                                </m:r>
                              </m:sup>
                            </m:sSubSup>
                          </m:num>
                          <m:den>
                            <m:sSub>
                              <m:sSubPr>
                                <m:ctrlPr>
                                  <a:rPr lang="en-US" sz="1600" i="1">
                                    <a:latin typeface="Cambria Math" panose="02040503050406030204" pitchFamily="18" charset="0"/>
                                  </a:rPr>
                                </m:ctrlPr>
                              </m:sSubPr>
                              <m:e>
                                <m:r>
                                  <a:rPr lang="en-US" sz="1600" i="1">
                                    <a:latin typeface="Cambria Math" panose="02040503050406030204" pitchFamily="18" charset="0"/>
                                  </a:rPr>
                                  <m:t>𝑇</m:t>
                                </m:r>
                              </m:e>
                              <m:sub>
                                <m:r>
                                  <a:rPr lang="en-US" sz="1600" i="1">
                                    <a:latin typeface="Cambria Math" panose="02040503050406030204" pitchFamily="18" charset="0"/>
                                  </a:rPr>
                                  <m:t>2</m:t>
                                </m:r>
                              </m:sub>
                            </m:sSub>
                          </m:den>
                        </m:f>
                      </m:e>
                    </m:d>
                    <m:sSub>
                      <m:sSubPr>
                        <m:ctrlPr>
                          <a:rPr lang="en-US" sz="1600" i="1">
                            <a:latin typeface="Cambria Math" panose="02040503050406030204" pitchFamily="18" charset="0"/>
                          </a:rPr>
                        </m:ctrlPr>
                      </m:sSubPr>
                      <m:e>
                        <m:r>
                          <a:rPr lang="en-US" sz="1600" i="1">
                            <a:latin typeface="Cambria Math" panose="02040503050406030204" pitchFamily="18" charset="0"/>
                          </a:rPr>
                          <m:t>𝐶</m:t>
                        </m:r>
                      </m:e>
                      <m:sub>
                        <m:r>
                          <a:rPr lang="en-US" sz="1600" i="1">
                            <a:latin typeface="Cambria Math" panose="02040503050406030204" pitchFamily="18" charset="0"/>
                          </a:rPr>
                          <m:t>2</m:t>
                        </m:r>
                      </m:sub>
                    </m:sSub>
                  </m:oMath>
                </a14:m>
                <a:r>
                  <a:rPr lang="en-US" sz="1600" dirty="0"/>
                  <a:t>+ </a:t>
                </a:r>
                <a14:m>
                  <m:oMath xmlns:m="http://schemas.openxmlformats.org/officeDocument/2006/math">
                    <m:d>
                      <m:dPr>
                        <m:begChr m:val="⌈"/>
                        <m:endChr m:val="⌉"/>
                        <m:ctrlPr>
                          <a:rPr lang="en-US" sz="1600" i="1">
                            <a:latin typeface="Cambria Math" panose="02040503050406030204" pitchFamily="18" charset="0"/>
                          </a:rPr>
                        </m:ctrlPr>
                      </m:dPr>
                      <m:e>
                        <m:f>
                          <m:fPr>
                            <m:ctrlPr>
                              <a:rPr lang="en-US" sz="1600" i="1">
                                <a:latin typeface="Cambria Math" panose="02040503050406030204" pitchFamily="18" charset="0"/>
                              </a:rPr>
                            </m:ctrlPr>
                          </m:fPr>
                          <m:num>
                            <m:sSubSup>
                              <m:sSubSupPr>
                                <m:ctrlPr>
                                  <a:rPr lang="en-US" sz="1600" i="1">
                                    <a:latin typeface="Cambria Math" panose="02040503050406030204" pitchFamily="18" charset="0"/>
                                  </a:rPr>
                                </m:ctrlPr>
                              </m:sSubSupPr>
                              <m:e>
                                <m:r>
                                  <a:rPr lang="en-US" sz="1600" i="1">
                                    <a:latin typeface="Cambria Math" panose="02040503050406030204" pitchFamily="18" charset="0"/>
                                  </a:rPr>
                                  <m:t>𝐴</m:t>
                                </m:r>
                              </m:e>
                              <m:sub>
                                <m:r>
                                  <a:rPr lang="en-US" sz="1600" i="1">
                                    <a:latin typeface="Cambria Math" panose="02040503050406030204" pitchFamily="18" charset="0"/>
                                  </a:rPr>
                                  <m:t>3</m:t>
                                </m:r>
                              </m:sub>
                              <m:sup>
                                <m:r>
                                  <a:rPr lang="en-US" sz="1600" b="0" i="1" smtClean="0">
                                    <a:latin typeface="Cambria Math" panose="02040503050406030204" pitchFamily="18" charset="0"/>
                                  </a:rPr>
                                  <m:t>2</m:t>
                                </m:r>
                              </m:sup>
                            </m:sSubSup>
                          </m:num>
                          <m:den>
                            <m:sSub>
                              <m:sSubPr>
                                <m:ctrlPr>
                                  <a:rPr lang="en-US" sz="1600" i="1">
                                    <a:latin typeface="Cambria Math" panose="02040503050406030204" pitchFamily="18" charset="0"/>
                                  </a:rPr>
                                </m:ctrlPr>
                              </m:sSubPr>
                              <m:e>
                                <m:r>
                                  <a:rPr lang="en-US" sz="1600" i="1">
                                    <a:latin typeface="Cambria Math" panose="02040503050406030204" pitchFamily="18" charset="0"/>
                                  </a:rPr>
                                  <m:t>𝑇</m:t>
                                </m:r>
                              </m:e>
                              <m:sub>
                                <m:r>
                                  <a:rPr lang="en-US" sz="1600" i="1">
                                    <a:latin typeface="Cambria Math" panose="02040503050406030204" pitchFamily="18" charset="0"/>
                                  </a:rPr>
                                  <m:t>3</m:t>
                                </m:r>
                              </m:sub>
                            </m:sSub>
                          </m:den>
                        </m:f>
                      </m:e>
                    </m:d>
                    <m:sSub>
                      <m:sSubPr>
                        <m:ctrlPr>
                          <a:rPr lang="en-US" sz="1600" i="1">
                            <a:latin typeface="Cambria Math" panose="02040503050406030204" pitchFamily="18" charset="0"/>
                          </a:rPr>
                        </m:ctrlPr>
                      </m:sSubPr>
                      <m:e>
                        <m:r>
                          <a:rPr lang="en-US" sz="1600" i="1">
                            <a:latin typeface="Cambria Math" panose="02040503050406030204" pitchFamily="18" charset="0"/>
                          </a:rPr>
                          <m:t>𝐶</m:t>
                        </m:r>
                      </m:e>
                      <m:sub>
                        <m:r>
                          <a:rPr lang="en-US" sz="1600" i="1">
                            <a:latin typeface="Cambria Math" panose="02040503050406030204" pitchFamily="18" charset="0"/>
                          </a:rPr>
                          <m:t>3</m:t>
                        </m:r>
                      </m:sub>
                    </m:sSub>
                    <m:r>
                      <a:rPr lang="en-US" sz="1600" i="1">
                        <a:latin typeface="Cambria Math" panose="02040503050406030204" pitchFamily="18" charset="0"/>
                      </a:rPr>
                      <m:t>=</m:t>
                    </m:r>
                    <m:r>
                      <a:rPr lang="en-US" sz="1600" b="0" i="1" smtClean="0">
                        <a:latin typeface="Cambria Math" panose="02040503050406030204" pitchFamily="18" charset="0"/>
                      </a:rPr>
                      <m:t>2</m:t>
                    </m:r>
                    <m:r>
                      <a:rPr lang="en-US" sz="1600" i="1">
                        <a:latin typeface="Cambria Math" panose="02040503050406030204" pitchFamily="18" charset="0"/>
                      </a:rPr>
                      <m:t>00+</m:t>
                    </m:r>
                    <m:r>
                      <a:rPr lang="en-US" sz="1600" b="0" i="1" smtClean="0">
                        <a:latin typeface="Cambria Math" panose="02040503050406030204" pitchFamily="18" charset="0"/>
                      </a:rPr>
                      <m:t>1</m:t>
                    </m:r>
                    <m:r>
                      <a:rPr lang="en-US" sz="1600" i="1">
                        <a:latin typeface="Cambria Math" panose="02040503050406030204" pitchFamily="18" charset="0"/>
                      </a:rPr>
                      <m:t>00+</m:t>
                    </m:r>
                    <m:r>
                      <a:rPr lang="en-US" sz="1600" b="0" i="1" smtClean="0">
                        <a:latin typeface="Cambria Math" panose="02040503050406030204" pitchFamily="18" charset="0"/>
                      </a:rPr>
                      <m:t>2</m:t>
                    </m:r>
                    <m:r>
                      <a:rPr lang="en-US" sz="1600" i="1">
                        <a:latin typeface="Cambria Math" panose="02040503050406030204" pitchFamily="18" charset="0"/>
                      </a:rPr>
                      <m:t>00=</m:t>
                    </m:r>
                    <m:r>
                      <a:rPr lang="en-US" sz="1600" i="1">
                        <a:solidFill>
                          <a:srgbClr val="FF001C"/>
                        </a:solidFill>
                        <a:latin typeface="Cambria Math" panose="02040503050406030204" pitchFamily="18" charset="0"/>
                      </a:rPr>
                      <m:t>300</m:t>
                    </m:r>
                  </m:oMath>
                </a14:m>
                <a:endParaRPr lang="en-US" sz="1600" dirty="0"/>
              </a:p>
              <a:p>
                <a:endParaRPr lang="en-US" sz="1600" dirty="0">
                  <a:latin typeface="+mj-lt"/>
                </a:endParaRPr>
              </a:p>
              <a:p>
                <a14:m>
                  <m:oMath xmlns:m="http://schemas.openxmlformats.org/officeDocument/2006/math">
                    <m:sSubSup>
                      <m:sSubSupPr>
                        <m:ctrlPr>
                          <a:rPr lang="en-US" sz="1600" i="1">
                            <a:latin typeface="Cambria Math" panose="02040503050406030204" pitchFamily="18" charset="0"/>
                          </a:rPr>
                        </m:ctrlPr>
                      </m:sSubSupPr>
                      <m:e>
                        <m:r>
                          <a:rPr lang="en-US" sz="1600" i="1">
                            <a:latin typeface="Cambria Math" panose="02040503050406030204" pitchFamily="18" charset="0"/>
                          </a:rPr>
                          <m:t>𝐴</m:t>
                        </m:r>
                      </m:e>
                      <m:sub>
                        <m:r>
                          <a:rPr lang="en-US" sz="1600" i="1">
                            <a:latin typeface="Cambria Math" panose="02040503050406030204" pitchFamily="18" charset="0"/>
                          </a:rPr>
                          <m:t>3</m:t>
                        </m:r>
                      </m:sub>
                      <m:sup>
                        <m:r>
                          <a:rPr lang="en-US" sz="1600" b="0" i="1" smtClean="0">
                            <a:latin typeface="Cambria Math" panose="02040503050406030204" pitchFamily="18" charset="0"/>
                          </a:rPr>
                          <m:t>4</m:t>
                        </m:r>
                      </m:sup>
                    </m:sSubSup>
                    <m:r>
                      <a:rPr lang="en-US" sz="1600" i="1">
                        <a:latin typeface="Cambria Math" panose="02040503050406030204" pitchFamily="18" charset="0"/>
                      </a:rPr>
                      <m:t>=0+</m:t>
                    </m:r>
                    <m:d>
                      <m:dPr>
                        <m:begChr m:val="⌈"/>
                        <m:endChr m:val="⌉"/>
                        <m:ctrlPr>
                          <a:rPr lang="en-US" sz="1600" i="1">
                            <a:latin typeface="Cambria Math" panose="02040503050406030204" pitchFamily="18" charset="0"/>
                          </a:rPr>
                        </m:ctrlPr>
                      </m:dPr>
                      <m:e>
                        <m:f>
                          <m:fPr>
                            <m:ctrlPr>
                              <a:rPr lang="en-US" sz="1600" i="1">
                                <a:latin typeface="Cambria Math" panose="02040503050406030204" pitchFamily="18" charset="0"/>
                              </a:rPr>
                            </m:ctrlPr>
                          </m:fPr>
                          <m:num>
                            <m:sSubSup>
                              <m:sSubSupPr>
                                <m:ctrlPr>
                                  <a:rPr lang="en-US" sz="1600" i="1">
                                    <a:latin typeface="Cambria Math" panose="02040503050406030204" pitchFamily="18" charset="0"/>
                                  </a:rPr>
                                </m:ctrlPr>
                              </m:sSubSupPr>
                              <m:e>
                                <m:r>
                                  <a:rPr lang="en-US" sz="1600" i="1">
                                    <a:latin typeface="Cambria Math" panose="02040503050406030204" pitchFamily="18" charset="0"/>
                                  </a:rPr>
                                  <m:t>𝐴</m:t>
                                </m:r>
                              </m:e>
                              <m:sub>
                                <m:r>
                                  <a:rPr lang="en-US" sz="1600" i="1">
                                    <a:latin typeface="Cambria Math" panose="02040503050406030204" pitchFamily="18" charset="0"/>
                                  </a:rPr>
                                  <m:t>3</m:t>
                                </m:r>
                              </m:sub>
                              <m:sup>
                                <m:r>
                                  <a:rPr lang="en-US" sz="1600" b="0" i="1" smtClean="0">
                                    <a:latin typeface="Cambria Math" panose="02040503050406030204" pitchFamily="18" charset="0"/>
                                  </a:rPr>
                                  <m:t>3</m:t>
                                </m:r>
                              </m:sup>
                            </m:sSubSup>
                          </m:num>
                          <m:den>
                            <m:sSub>
                              <m:sSubPr>
                                <m:ctrlPr>
                                  <a:rPr lang="en-US" sz="1600" i="1">
                                    <a:latin typeface="Cambria Math" panose="02040503050406030204" pitchFamily="18" charset="0"/>
                                  </a:rPr>
                                </m:ctrlPr>
                              </m:sSubPr>
                              <m:e>
                                <m:r>
                                  <a:rPr lang="en-US" sz="1600" i="1">
                                    <a:latin typeface="Cambria Math" panose="02040503050406030204" pitchFamily="18" charset="0"/>
                                  </a:rPr>
                                  <m:t>𝑇</m:t>
                                </m:r>
                              </m:e>
                              <m:sub>
                                <m:r>
                                  <a:rPr lang="en-US" sz="1600" i="1">
                                    <a:latin typeface="Cambria Math" panose="02040503050406030204" pitchFamily="18" charset="0"/>
                                  </a:rPr>
                                  <m:t>1</m:t>
                                </m:r>
                              </m:sub>
                            </m:sSub>
                          </m:den>
                        </m:f>
                      </m:e>
                    </m:d>
                    <m:sSub>
                      <m:sSubPr>
                        <m:ctrlPr>
                          <a:rPr lang="en-US" sz="1600" i="1">
                            <a:latin typeface="Cambria Math" panose="02040503050406030204" pitchFamily="18" charset="0"/>
                          </a:rPr>
                        </m:ctrlPr>
                      </m:sSubPr>
                      <m:e>
                        <m:r>
                          <a:rPr lang="en-US" sz="1600" i="1">
                            <a:latin typeface="Cambria Math" panose="02040503050406030204" pitchFamily="18" charset="0"/>
                          </a:rPr>
                          <m:t>𝐶</m:t>
                        </m:r>
                      </m:e>
                      <m:sub>
                        <m:r>
                          <a:rPr lang="en-US" sz="1600" i="1">
                            <a:latin typeface="Cambria Math" panose="02040503050406030204" pitchFamily="18" charset="0"/>
                          </a:rPr>
                          <m:t>1</m:t>
                        </m:r>
                      </m:sub>
                    </m:sSub>
                    <m:r>
                      <a:rPr lang="en-US" sz="1600" i="1">
                        <a:latin typeface="Cambria Math" panose="02040503050406030204" pitchFamily="18" charset="0"/>
                      </a:rPr>
                      <m:t>+</m:t>
                    </m:r>
                    <m:d>
                      <m:dPr>
                        <m:begChr m:val="⌈"/>
                        <m:endChr m:val="⌉"/>
                        <m:ctrlPr>
                          <a:rPr lang="en-US" sz="1600" i="1">
                            <a:latin typeface="Cambria Math" panose="02040503050406030204" pitchFamily="18" charset="0"/>
                          </a:rPr>
                        </m:ctrlPr>
                      </m:dPr>
                      <m:e>
                        <m:f>
                          <m:fPr>
                            <m:ctrlPr>
                              <a:rPr lang="en-US" sz="1600" i="1">
                                <a:latin typeface="Cambria Math" panose="02040503050406030204" pitchFamily="18" charset="0"/>
                              </a:rPr>
                            </m:ctrlPr>
                          </m:fPr>
                          <m:num>
                            <m:sSubSup>
                              <m:sSubSupPr>
                                <m:ctrlPr>
                                  <a:rPr lang="en-US" sz="1600" i="1">
                                    <a:latin typeface="Cambria Math" panose="02040503050406030204" pitchFamily="18" charset="0"/>
                                  </a:rPr>
                                </m:ctrlPr>
                              </m:sSubSupPr>
                              <m:e>
                                <m:r>
                                  <a:rPr lang="en-US" sz="1600" i="1">
                                    <a:latin typeface="Cambria Math" panose="02040503050406030204" pitchFamily="18" charset="0"/>
                                  </a:rPr>
                                  <m:t>𝐴</m:t>
                                </m:r>
                              </m:e>
                              <m:sub>
                                <m:r>
                                  <a:rPr lang="en-US" sz="1600" i="1">
                                    <a:latin typeface="Cambria Math" panose="02040503050406030204" pitchFamily="18" charset="0"/>
                                  </a:rPr>
                                  <m:t>3</m:t>
                                </m:r>
                              </m:sub>
                              <m:sup>
                                <m:r>
                                  <a:rPr lang="en-US" sz="1600" b="0" i="1" smtClean="0">
                                    <a:latin typeface="Cambria Math" panose="02040503050406030204" pitchFamily="18" charset="0"/>
                                  </a:rPr>
                                  <m:t>3</m:t>
                                </m:r>
                              </m:sup>
                            </m:sSubSup>
                          </m:num>
                          <m:den>
                            <m:sSub>
                              <m:sSubPr>
                                <m:ctrlPr>
                                  <a:rPr lang="en-US" sz="1600" i="1">
                                    <a:latin typeface="Cambria Math" panose="02040503050406030204" pitchFamily="18" charset="0"/>
                                  </a:rPr>
                                </m:ctrlPr>
                              </m:sSubPr>
                              <m:e>
                                <m:r>
                                  <a:rPr lang="en-US" sz="1600" i="1">
                                    <a:latin typeface="Cambria Math" panose="02040503050406030204" pitchFamily="18" charset="0"/>
                                  </a:rPr>
                                  <m:t>𝑇</m:t>
                                </m:r>
                              </m:e>
                              <m:sub>
                                <m:r>
                                  <a:rPr lang="en-US" sz="1600" i="1">
                                    <a:latin typeface="Cambria Math" panose="02040503050406030204" pitchFamily="18" charset="0"/>
                                  </a:rPr>
                                  <m:t>2</m:t>
                                </m:r>
                              </m:sub>
                            </m:sSub>
                          </m:den>
                        </m:f>
                      </m:e>
                    </m:d>
                    <m:sSub>
                      <m:sSubPr>
                        <m:ctrlPr>
                          <a:rPr lang="en-US" sz="1600" i="1">
                            <a:latin typeface="Cambria Math" panose="02040503050406030204" pitchFamily="18" charset="0"/>
                          </a:rPr>
                        </m:ctrlPr>
                      </m:sSubPr>
                      <m:e>
                        <m:r>
                          <a:rPr lang="en-US" sz="1600" i="1">
                            <a:latin typeface="Cambria Math" panose="02040503050406030204" pitchFamily="18" charset="0"/>
                          </a:rPr>
                          <m:t>𝐶</m:t>
                        </m:r>
                      </m:e>
                      <m:sub>
                        <m:r>
                          <a:rPr lang="en-US" sz="1600" i="1">
                            <a:latin typeface="Cambria Math" panose="02040503050406030204" pitchFamily="18" charset="0"/>
                          </a:rPr>
                          <m:t>2</m:t>
                        </m:r>
                      </m:sub>
                    </m:sSub>
                  </m:oMath>
                </a14:m>
                <a:r>
                  <a:rPr lang="en-US" sz="1600" dirty="0"/>
                  <a:t>+ </a:t>
                </a:r>
                <a14:m>
                  <m:oMath xmlns:m="http://schemas.openxmlformats.org/officeDocument/2006/math">
                    <m:d>
                      <m:dPr>
                        <m:begChr m:val="⌈"/>
                        <m:endChr m:val="⌉"/>
                        <m:ctrlPr>
                          <a:rPr lang="en-US" sz="1600" i="1">
                            <a:latin typeface="Cambria Math" panose="02040503050406030204" pitchFamily="18" charset="0"/>
                          </a:rPr>
                        </m:ctrlPr>
                      </m:dPr>
                      <m:e>
                        <m:f>
                          <m:fPr>
                            <m:ctrlPr>
                              <a:rPr lang="en-US" sz="1600" i="1">
                                <a:latin typeface="Cambria Math" panose="02040503050406030204" pitchFamily="18" charset="0"/>
                              </a:rPr>
                            </m:ctrlPr>
                          </m:fPr>
                          <m:num>
                            <m:sSubSup>
                              <m:sSubSupPr>
                                <m:ctrlPr>
                                  <a:rPr lang="en-US" sz="1600" i="1">
                                    <a:latin typeface="Cambria Math" panose="02040503050406030204" pitchFamily="18" charset="0"/>
                                  </a:rPr>
                                </m:ctrlPr>
                              </m:sSubSupPr>
                              <m:e>
                                <m:r>
                                  <a:rPr lang="en-US" sz="1600" i="1">
                                    <a:latin typeface="Cambria Math" panose="02040503050406030204" pitchFamily="18" charset="0"/>
                                  </a:rPr>
                                  <m:t>𝐴</m:t>
                                </m:r>
                              </m:e>
                              <m:sub>
                                <m:r>
                                  <a:rPr lang="en-US" sz="1600" i="1">
                                    <a:latin typeface="Cambria Math" panose="02040503050406030204" pitchFamily="18" charset="0"/>
                                  </a:rPr>
                                  <m:t>3</m:t>
                                </m:r>
                              </m:sub>
                              <m:sup>
                                <m:r>
                                  <a:rPr lang="en-US" sz="1600" b="0" i="1" smtClean="0">
                                    <a:latin typeface="Cambria Math" panose="02040503050406030204" pitchFamily="18" charset="0"/>
                                  </a:rPr>
                                  <m:t>3</m:t>
                                </m:r>
                              </m:sup>
                            </m:sSubSup>
                          </m:num>
                          <m:den>
                            <m:sSub>
                              <m:sSubPr>
                                <m:ctrlPr>
                                  <a:rPr lang="en-US" sz="1600" i="1">
                                    <a:latin typeface="Cambria Math" panose="02040503050406030204" pitchFamily="18" charset="0"/>
                                  </a:rPr>
                                </m:ctrlPr>
                              </m:sSubPr>
                              <m:e>
                                <m:r>
                                  <a:rPr lang="en-US" sz="1600" i="1">
                                    <a:latin typeface="Cambria Math" panose="02040503050406030204" pitchFamily="18" charset="0"/>
                                  </a:rPr>
                                  <m:t>𝑇</m:t>
                                </m:r>
                              </m:e>
                              <m:sub>
                                <m:r>
                                  <a:rPr lang="en-US" sz="1600" i="1">
                                    <a:latin typeface="Cambria Math" panose="02040503050406030204" pitchFamily="18" charset="0"/>
                                  </a:rPr>
                                  <m:t>3</m:t>
                                </m:r>
                              </m:sub>
                            </m:sSub>
                          </m:den>
                        </m:f>
                      </m:e>
                    </m:d>
                    <m:sSub>
                      <m:sSubPr>
                        <m:ctrlPr>
                          <a:rPr lang="en-US" sz="1600" i="1">
                            <a:latin typeface="Cambria Math" panose="02040503050406030204" pitchFamily="18" charset="0"/>
                          </a:rPr>
                        </m:ctrlPr>
                      </m:sSubPr>
                      <m:e>
                        <m:r>
                          <a:rPr lang="en-US" sz="1600" i="1">
                            <a:latin typeface="Cambria Math" panose="02040503050406030204" pitchFamily="18" charset="0"/>
                          </a:rPr>
                          <m:t>𝐶</m:t>
                        </m:r>
                      </m:e>
                      <m:sub>
                        <m:r>
                          <a:rPr lang="en-US" sz="1600" i="1">
                            <a:latin typeface="Cambria Math" panose="02040503050406030204" pitchFamily="18" charset="0"/>
                          </a:rPr>
                          <m:t>3</m:t>
                        </m:r>
                      </m:sub>
                    </m:sSub>
                    <m:r>
                      <a:rPr lang="en-US" sz="1600" i="1">
                        <a:latin typeface="Cambria Math" panose="02040503050406030204" pitchFamily="18" charset="0"/>
                      </a:rPr>
                      <m:t>=</m:t>
                    </m:r>
                    <m:r>
                      <a:rPr lang="en-US" sz="1600" b="0" i="1" smtClean="0">
                        <a:latin typeface="Cambria Math" panose="02040503050406030204" pitchFamily="18" charset="0"/>
                      </a:rPr>
                      <m:t>2</m:t>
                    </m:r>
                    <m:r>
                      <a:rPr lang="en-US" sz="1600" i="1">
                        <a:latin typeface="Cambria Math" panose="02040503050406030204" pitchFamily="18" charset="0"/>
                      </a:rPr>
                      <m:t>00+</m:t>
                    </m:r>
                    <m:r>
                      <a:rPr lang="en-US" sz="1600" b="0" i="1" smtClean="0">
                        <a:latin typeface="Cambria Math" panose="02040503050406030204" pitchFamily="18" charset="0"/>
                      </a:rPr>
                      <m:t>2</m:t>
                    </m:r>
                    <m:r>
                      <a:rPr lang="en-US" sz="1600" i="1">
                        <a:latin typeface="Cambria Math" panose="02040503050406030204" pitchFamily="18" charset="0"/>
                      </a:rPr>
                      <m:t>00+</m:t>
                    </m:r>
                    <m:r>
                      <a:rPr lang="en-US" sz="1600" b="0" i="1" smtClean="0">
                        <a:latin typeface="Cambria Math" panose="02040503050406030204" pitchFamily="18" charset="0"/>
                      </a:rPr>
                      <m:t>2</m:t>
                    </m:r>
                    <m:r>
                      <a:rPr lang="en-US" sz="1600" i="1">
                        <a:latin typeface="Cambria Math" panose="02040503050406030204" pitchFamily="18" charset="0"/>
                      </a:rPr>
                      <m:t>00=</m:t>
                    </m:r>
                    <m:r>
                      <a:rPr lang="en-US" sz="1600" b="0" i="1" smtClean="0">
                        <a:solidFill>
                          <a:srgbClr val="FF001C"/>
                        </a:solidFill>
                        <a:latin typeface="Cambria Math" panose="02040503050406030204" pitchFamily="18" charset="0"/>
                      </a:rPr>
                      <m:t>6</m:t>
                    </m:r>
                    <m:r>
                      <a:rPr lang="en-US" sz="1600" i="1">
                        <a:solidFill>
                          <a:srgbClr val="FF001C"/>
                        </a:solidFill>
                        <a:latin typeface="Cambria Math" panose="02040503050406030204" pitchFamily="18" charset="0"/>
                      </a:rPr>
                      <m:t>00</m:t>
                    </m:r>
                  </m:oMath>
                </a14:m>
                <a:endParaRPr lang="en-US" sz="1600" dirty="0"/>
              </a:p>
              <a:p>
                <a:endParaRPr lang="en-US" sz="1600" dirty="0">
                  <a:latin typeface="+mj-lt"/>
                </a:endParaRPr>
              </a:p>
              <a:p>
                <a14:m>
                  <m:oMath xmlns:m="http://schemas.openxmlformats.org/officeDocument/2006/math">
                    <m:sSubSup>
                      <m:sSubSupPr>
                        <m:ctrlPr>
                          <a:rPr lang="en-US" sz="1600" i="1">
                            <a:latin typeface="Cambria Math" panose="02040503050406030204" pitchFamily="18" charset="0"/>
                          </a:rPr>
                        </m:ctrlPr>
                      </m:sSubSupPr>
                      <m:e>
                        <m:r>
                          <a:rPr lang="en-US" sz="1600" i="1">
                            <a:latin typeface="Cambria Math" panose="02040503050406030204" pitchFamily="18" charset="0"/>
                          </a:rPr>
                          <m:t>𝐴</m:t>
                        </m:r>
                      </m:e>
                      <m:sub>
                        <m:r>
                          <a:rPr lang="en-US" sz="1600" i="1">
                            <a:latin typeface="Cambria Math" panose="02040503050406030204" pitchFamily="18" charset="0"/>
                          </a:rPr>
                          <m:t>3</m:t>
                        </m:r>
                      </m:sub>
                      <m:sup>
                        <m:r>
                          <a:rPr lang="en-US" sz="1600" b="0" i="1" smtClean="0">
                            <a:latin typeface="Cambria Math" panose="02040503050406030204" pitchFamily="18" charset="0"/>
                          </a:rPr>
                          <m:t>5</m:t>
                        </m:r>
                      </m:sup>
                    </m:sSubSup>
                    <m:r>
                      <a:rPr lang="en-US" sz="1600" i="1">
                        <a:latin typeface="Cambria Math" panose="02040503050406030204" pitchFamily="18" charset="0"/>
                      </a:rPr>
                      <m:t>=0+</m:t>
                    </m:r>
                    <m:d>
                      <m:dPr>
                        <m:begChr m:val="⌈"/>
                        <m:endChr m:val="⌉"/>
                        <m:ctrlPr>
                          <a:rPr lang="en-US" sz="1600" i="1">
                            <a:latin typeface="Cambria Math" panose="02040503050406030204" pitchFamily="18" charset="0"/>
                          </a:rPr>
                        </m:ctrlPr>
                      </m:dPr>
                      <m:e>
                        <m:f>
                          <m:fPr>
                            <m:ctrlPr>
                              <a:rPr lang="en-US" sz="1600" i="1">
                                <a:latin typeface="Cambria Math" panose="02040503050406030204" pitchFamily="18" charset="0"/>
                              </a:rPr>
                            </m:ctrlPr>
                          </m:fPr>
                          <m:num>
                            <m:sSubSup>
                              <m:sSubSupPr>
                                <m:ctrlPr>
                                  <a:rPr lang="en-US" sz="1600" i="1">
                                    <a:latin typeface="Cambria Math" panose="02040503050406030204" pitchFamily="18" charset="0"/>
                                  </a:rPr>
                                </m:ctrlPr>
                              </m:sSubSupPr>
                              <m:e>
                                <m:r>
                                  <a:rPr lang="en-US" sz="1600" i="1">
                                    <a:latin typeface="Cambria Math" panose="02040503050406030204" pitchFamily="18" charset="0"/>
                                  </a:rPr>
                                  <m:t>𝐴</m:t>
                                </m:r>
                              </m:e>
                              <m:sub>
                                <m:r>
                                  <a:rPr lang="en-US" sz="1600" i="1">
                                    <a:latin typeface="Cambria Math" panose="02040503050406030204" pitchFamily="18" charset="0"/>
                                  </a:rPr>
                                  <m:t>3</m:t>
                                </m:r>
                              </m:sub>
                              <m:sup>
                                <m:r>
                                  <a:rPr lang="en-US" sz="1600" b="0" i="1" smtClean="0">
                                    <a:latin typeface="Cambria Math" panose="02040503050406030204" pitchFamily="18" charset="0"/>
                                  </a:rPr>
                                  <m:t>5</m:t>
                                </m:r>
                              </m:sup>
                            </m:sSubSup>
                          </m:num>
                          <m:den>
                            <m:sSub>
                              <m:sSubPr>
                                <m:ctrlPr>
                                  <a:rPr lang="en-US" sz="1600" i="1">
                                    <a:latin typeface="Cambria Math" panose="02040503050406030204" pitchFamily="18" charset="0"/>
                                  </a:rPr>
                                </m:ctrlPr>
                              </m:sSubPr>
                              <m:e>
                                <m:r>
                                  <a:rPr lang="en-US" sz="1600" i="1">
                                    <a:latin typeface="Cambria Math" panose="02040503050406030204" pitchFamily="18" charset="0"/>
                                  </a:rPr>
                                  <m:t>𝑇</m:t>
                                </m:r>
                              </m:e>
                              <m:sub>
                                <m:r>
                                  <a:rPr lang="en-US" sz="1600" i="1">
                                    <a:latin typeface="Cambria Math" panose="02040503050406030204" pitchFamily="18" charset="0"/>
                                  </a:rPr>
                                  <m:t>1</m:t>
                                </m:r>
                              </m:sub>
                            </m:sSub>
                          </m:den>
                        </m:f>
                      </m:e>
                    </m:d>
                    <m:sSub>
                      <m:sSubPr>
                        <m:ctrlPr>
                          <a:rPr lang="en-US" sz="1600" i="1">
                            <a:latin typeface="Cambria Math" panose="02040503050406030204" pitchFamily="18" charset="0"/>
                          </a:rPr>
                        </m:ctrlPr>
                      </m:sSubPr>
                      <m:e>
                        <m:r>
                          <a:rPr lang="en-US" sz="1600" i="1">
                            <a:latin typeface="Cambria Math" panose="02040503050406030204" pitchFamily="18" charset="0"/>
                          </a:rPr>
                          <m:t>𝐶</m:t>
                        </m:r>
                      </m:e>
                      <m:sub>
                        <m:r>
                          <a:rPr lang="en-US" sz="1600" i="1">
                            <a:latin typeface="Cambria Math" panose="02040503050406030204" pitchFamily="18" charset="0"/>
                          </a:rPr>
                          <m:t>1</m:t>
                        </m:r>
                      </m:sub>
                    </m:sSub>
                    <m:r>
                      <a:rPr lang="en-US" sz="1600" i="1">
                        <a:latin typeface="Cambria Math" panose="02040503050406030204" pitchFamily="18" charset="0"/>
                      </a:rPr>
                      <m:t>+</m:t>
                    </m:r>
                    <m:d>
                      <m:dPr>
                        <m:begChr m:val="⌈"/>
                        <m:endChr m:val="⌉"/>
                        <m:ctrlPr>
                          <a:rPr lang="en-US" sz="1600" i="1">
                            <a:latin typeface="Cambria Math" panose="02040503050406030204" pitchFamily="18" charset="0"/>
                          </a:rPr>
                        </m:ctrlPr>
                      </m:dPr>
                      <m:e>
                        <m:f>
                          <m:fPr>
                            <m:ctrlPr>
                              <a:rPr lang="en-US" sz="1600" i="1">
                                <a:latin typeface="Cambria Math" panose="02040503050406030204" pitchFamily="18" charset="0"/>
                              </a:rPr>
                            </m:ctrlPr>
                          </m:fPr>
                          <m:num>
                            <m:sSubSup>
                              <m:sSubSupPr>
                                <m:ctrlPr>
                                  <a:rPr lang="en-US" sz="1600" i="1">
                                    <a:latin typeface="Cambria Math" panose="02040503050406030204" pitchFamily="18" charset="0"/>
                                  </a:rPr>
                                </m:ctrlPr>
                              </m:sSubSupPr>
                              <m:e>
                                <m:r>
                                  <a:rPr lang="en-US" sz="1600" i="1">
                                    <a:latin typeface="Cambria Math" panose="02040503050406030204" pitchFamily="18" charset="0"/>
                                  </a:rPr>
                                  <m:t>𝐴</m:t>
                                </m:r>
                              </m:e>
                              <m:sub>
                                <m:r>
                                  <a:rPr lang="en-US" sz="1600" i="1">
                                    <a:latin typeface="Cambria Math" panose="02040503050406030204" pitchFamily="18" charset="0"/>
                                  </a:rPr>
                                  <m:t>3</m:t>
                                </m:r>
                              </m:sub>
                              <m:sup>
                                <m:r>
                                  <a:rPr lang="en-US" sz="1600" b="0" i="1" smtClean="0">
                                    <a:latin typeface="Cambria Math" panose="02040503050406030204" pitchFamily="18" charset="0"/>
                                  </a:rPr>
                                  <m:t>5</m:t>
                                </m:r>
                              </m:sup>
                            </m:sSubSup>
                          </m:num>
                          <m:den>
                            <m:sSub>
                              <m:sSubPr>
                                <m:ctrlPr>
                                  <a:rPr lang="en-US" sz="1600" i="1">
                                    <a:latin typeface="Cambria Math" panose="02040503050406030204" pitchFamily="18" charset="0"/>
                                  </a:rPr>
                                </m:ctrlPr>
                              </m:sSubPr>
                              <m:e>
                                <m:r>
                                  <a:rPr lang="en-US" sz="1600" i="1">
                                    <a:latin typeface="Cambria Math" panose="02040503050406030204" pitchFamily="18" charset="0"/>
                                  </a:rPr>
                                  <m:t>𝑇</m:t>
                                </m:r>
                              </m:e>
                              <m:sub>
                                <m:r>
                                  <a:rPr lang="en-US" sz="1600" i="1">
                                    <a:latin typeface="Cambria Math" panose="02040503050406030204" pitchFamily="18" charset="0"/>
                                  </a:rPr>
                                  <m:t>2</m:t>
                                </m:r>
                              </m:sub>
                            </m:sSub>
                          </m:den>
                        </m:f>
                      </m:e>
                    </m:d>
                    <m:sSub>
                      <m:sSubPr>
                        <m:ctrlPr>
                          <a:rPr lang="en-US" sz="1600" i="1">
                            <a:latin typeface="Cambria Math" panose="02040503050406030204" pitchFamily="18" charset="0"/>
                          </a:rPr>
                        </m:ctrlPr>
                      </m:sSubPr>
                      <m:e>
                        <m:r>
                          <a:rPr lang="en-US" sz="1600" i="1">
                            <a:latin typeface="Cambria Math" panose="02040503050406030204" pitchFamily="18" charset="0"/>
                          </a:rPr>
                          <m:t>𝐶</m:t>
                        </m:r>
                      </m:e>
                      <m:sub>
                        <m:r>
                          <a:rPr lang="en-US" sz="1600" i="1">
                            <a:latin typeface="Cambria Math" panose="02040503050406030204" pitchFamily="18" charset="0"/>
                          </a:rPr>
                          <m:t>2</m:t>
                        </m:r>
                      </m:sub>
                    </m:sSub>
                  </m:oMath>
                </a14:m>
                <a:r>
                  <a:rPr lang="en-US" sz="1600" dirty="0"/>
                  <a:t>+ </a:t>
                </a:r>
                <a14:m>
                  <m:oMath xmlns:m="http://schemas.openxmlformats.org/officeDocument/2006/math">
                    <m:d>
                      <m:dPr>
                        <m:begChr m:val="⌈"/>
                        <m:endChr m:val="⌉"/>
                        <m:ctrlPr>
                          <a:rPr lang="en-US" sz="1600" i="1">
                            <a:latin typeface="Cambria Math" panose="02040503050406030204" pitchFamily="18" charset="0"/>
                          </a:rPr>
                        </m:ctrlPr>
                      </m:dPr>
                      <m:e>
                        <m:f>
                          <m:fPr>
                            <m:ctrlPr>
                              <a:rPr lang="en-US" sz="1600" i="1">
                                <a:latin typeface="Cambria Math" panose="02040503050406030204" pitchFamily="18" charset="0"/>
                              </a:rPr>
                            </m:ctrlPr>
                          </m:fPr>
                          <m:num>
                            <m:sSubSup>
                              <m:sSubSupPr>
                                <m:ctrlPr>
                                  <a:rPr lang="en-US" sz="1600" i="1">
                                    <a:latin typeface="Cambria Math" panose="02040503050406030204" pitchFamily="18" charset="0"/>
                                  </a:rPr>
                                </m:ctrlPr>
                              </m:sSubSupPr>
                              <m:e>
                                <m:r>
                                  <a:rPr lang="en-US" sz="1600" i="1">
                                    <a:latin typeface="Cambria Math" panose="02040503050406030204" pitchFamily="18" charset="0"/>
                                  </a:rPr>
                                  <m:t>𝐴</m:t>
                                </m:r>
                              </m:e>
                              <m:sub>
                                <m:r>
                                  <a:rPr lang="en-US" sz="1600" i="1">
                                    <a:latin typeface="Cambria Math" panose="02040503050406030204" pitchFamily="18" charset="0"/>
                                  </a:rPr>
                                  <m:t>3</m:t>
                                </m:r>
                              </m:sub>
                              <m:sup>
                                <m:r>
                                  <a:rPr lang="en-US" sz="1600" b="0" i="1" smtClean="0">
                                    <a:latin typeface="Cambria Math" panose="02040503050406030204" pitchFamily="18" charset="0"/>
                                  </a:rPr>
                                  <m:t>5</m:t>
                                </m:r>
                              </m:sup>
                            </m:sSubSup>
                          </m:num>
                          <m:den>
                            <m:sSub>
                              <m:sSubPr>
                                <m:ctrlPr>
                                  <a:rPr lang="en-US" sz="1600" i="1">
                                    <a:latin typeface="Cambria Math" panose="02040503050406030204" pitchFamily="18" charset="0"/>
                                  </a:rPr>
                                </m:ctrlPr>
                              </m:sSubPr>
                              <m:e>
                                <m:r>
                                  <a:rPr lang="en-US" sz="1600" i="1">
                                    <a:latin typeface="Cambria Math" panose="02040503050406030204" pitchFamily="18" charset="0"/>
                                  </a:rPr>
                                  <m:t>𝑇</m:t>
                                </m:r>
                              </m:e>
                              <m:sub>
                                <m:r>
                                  <a:rPr lang="en-US" sz="1600" i="1">
                                    <a:latin typeface="Cambria Math" panose="02040503050406030204" pitchFamily="18" charset="0"/>
                                  </a:rPr>
                                  <m:t>3</m:t>
                                </m:r>
                              </m:sub>
                            </m:sSub>
                          </m:den>
                        </m:f>
                      </m:e>
                    </m:d>
                    <m:sSub>
                      <m:sSubPr>
                        <m:ctrlPr>
                          <a:rPr lang="en-US" sz="1600" i="1">
                            <a:latin typeface="Cambria Math" panose="02040503050406030204" pitchFamily="18" charset="0"/>
                          </a:rPr>
                        </m:ctrlPr>
                      </m:sSubPr>
                      <m:e>
                        <m:r>
                          <a:rPr lang="en-US" sz="1600" i="1">
                            <a:latin typeface="Cambria Math" panose="02040503050406030204" pitchFamily="18" charset="0"/>
                          </a:rPr>
                          <m:t>𝐶</m:t>
                        </m:r>
                      </m:e>
                      <m:sub>
                        <m:r>
                          <a:rPr lang="en-US" sz="1600" i="1">
                            <a:latin typeface="Cambria Math" panose="02040503050406030204" pitchFamily="18" charset="0"/>
                          </a:rPr>
                          <m:t>3</m:t>
                        </m:r>
                      </m:sub>
                    </m:sSub>
                    <m:r>
                      <a:rPr lang="en-US" sz="1600" i="1">
                        <a:latin typeface="Cambria Math" panose="02040503050406030204" pitchFamily="18" charset="0"/>
                      </a:rPr>
                      <m:t>=</m:t>
                    </m:r>
                    <m:r>
                      <a:rPr lang="en-US" sz="1600" b="0" i="1" smtClean="0">
                        <a:latin typeface="Cambria Math" panose="02040503050406030204" pitchFamily="18" charset="0"/>
                      </a:rPr>
                      <m:t>3</m:t>
                    </m:r>
                    <m:r>
                      <a:rPr lang="en-US" sz="1600" i="1">
                        <a:latin typeface="Cambria Math" panose="02040503050406030204" pitchFamily="18" charset="0"/>
                      </a:rPr>
                      <m:t>00+</m:t>
                    </m:r>
                    <m:r>
                      <a:rPr lang="en-US" sz="1600" b="0" i="1" smtClean="0">
                        <a:latin typeface="Cambria Math" panose="02040503050406030204" pitchFamily="18" charset="0"/>
                      </a:rPr>
                      <m:t>2</m:t>
                    </m:r>
                    <m:r>
                      <a:rPr lang="en-US" sz="1600" i="1">
                        <a:latin typeface="Cambria Math" panose="02040503050406030204" pitchFamily="18" charset="0"/>
                      </a:rPr>
                      <m:t>00+</m:t>
                    </m:r>
                    <m:r>
                      <a:rPr lang="en-US" sz="1600" b="0" i="1" smtClean="0">
                        <a:latin typeface="Cambria Math" panose="02040503050406030204" pitchFamily="18" charset="0"/>
                      </a:rPr>
                      <m:t>2</m:t>
                    </m:r>
                    <m:r>
                      <a:rPr lang="en-US" sz="1600" i="1">
                        <a:latin typeface="Cambria Math" panose="02040503050406030204" pitchFamily="18" charset="0"/>
                      </a:rPr>
                      <m:t>00=</m:t>
                    </m:r>
                    <m:r>
                      <a:rPr lang="en-US" sz="1600" b="0" i="1" smtClean="0">
                        <a:solidFill>
                          <a:srgbClr val="FF001C"/>
                        </a:solidFill>
                        <a:latin typeface="Cambria Math" panose="02040503050406030204" pitchFamily="18" charset="0"/>
                      </a:rPr>
                      <m:t>7</m:t>
                    </m:r>
                    <m:r>
                      <a:rPr lang="en-US" sz="1600" i="1">
                        <a:solidFill>
                          <a:srgbClr val="FF001C"/>
                        </a:solidFill>
                        <a:latin typeface="Cambria Math" panose="02040503050406030204" pitchFamily="18" charset="0"/>
                      </a:rPr>
                      <m:t>00</m:t>
                    </m:r>
                  </m:oMath>
                </a14:m>
                <a:endParaRPr lang="en-US" sz="1600" dirty="0"/>
              </a:p>
              <a:p>
                <a:endParaRPr lang="en-US" sz="1600" dirty="0">
                  <a:latin typeface="+mj-lt"/>
                </a:endParaRPr>
              </a:p>
              <a:p>
                <a14:m>
                  <m:oMath xmlns:m="http://schemas.openxmlformats.org/officeDocument/2006/math">
                    <m:sSubSup>
                      <m:sSubSupPr>
                        <m:ctrlPr>
                          <a:rPr lang="en-US" sz="1600" i="1">
                            <a:latin typeface="Cambria Math" panose="02040503050406030204" pitchFamily="18" charset="0"/>
                          </a:rPr>
                        </m:ctrlPr>
                      </m:sSubSupPr>
                      <m:e>
                        <m:r>
                          <a:rPr lang="en-US" sz="1600" i="1">
                            <a:latin typeface="Cambria Math" panose="02040503050406030204" pitchFamily="18" charset="0"/>
                          </a:rPr>
                          <m:t>𝐴</m:t>
                        </m:r>
                      </m:e>
                      <m:sub>
                        <m:r>
                          <a:rPr lang="en-US" sz="1600" i="1">
                            <a:latin typeface="Cambria Math" panose="02040503050406030204" pitchFamily="18" charset="0"/>
                          </a:rPr>
                          <m:t>3</m:t>
                        </m:r>
                      </m:sub>
                      <m:sup>
                        <m:r>
                          <a:rPr lang="en-US" sz="1600" b="0" i="1" smtClean="0">
                            <a:latin typeface="Cambria Math" panose="02040503050406030204" pitchFamily="18" charset="0"/>
                          </a:rPr>
                          <m:t>6</m:t>
                        </m:r>
                      </m:sup>
                    </m:sSubSup>
                    <m:r>
                      <a:rPr lang="en-US" sz="1600" i="1">
                        <a:latin typeface="Cambria Math" panose="02040503050406030204" pitchFamily="18" charset="0"/>
                      </a:rPr>
                      <m:t>=0+</m:t>
                    </m:r>
                    <m:d>
                      <m:dPr>
                        <m:begChr m:val="⌈"/>
                        <m:endChr m:val="⌉"/>
                        <m:ctrlPr>
                          <a:rPr lang="en-US" sz="1600" i="1">
                            <a:latin typeface="Cambria Math" panose="02040503050406030204" pitchFamily="18" charset="0"/>
                          </a:rPr>
                        </m:ctrlPr>
                      </m:dPr>
                      <m:e>
                        <m:f>
                          <m:fPr>
                            <m:ctrlPr>
                              <a:rPr lang="en-US" sz="1600" i="1">
                                <a:latin typeface="Cambria Math" panose="02040503050406030204" pitchFamily="18" charset="0"/>
                              </a:rPr>
                            </m:ctrlPr>
                          </m:fPr>
                          <m:num>
                            <m:sSubSup>
                              <m:sSubSupPr>
                                <m:ctrlPr>
                                  <a:rPr lang="en-US" sz="1600" i="1">
                                    <a:latin typeface="Cambria Math" panose="02040503050406030204" pitchFamily="18" charset="0"/>
                                  </a:rPr>
                                </m:ctrlPr>
                              </m:sSubSupPr>
                              <m:e>
                                <m:r>
                                  <a:rPr lang="en-US" sz="1600" i="1">
                                    <a:latin typeface="Cambria Math" panose="02040503050406030204" pitchFamily="18" charset="0"/>
                                  </a:rPr>
                                  <m:t>𝐴</m:t>
                                </m:r>
                              </m:e>
                              <m:sub>
                                <m:r>
                                  <a:rPr lang="en-US" sz="1600" i="1">
                                    <a:latin typeface="Cambria Math" panose="02040503050406030204" pitchFamily="18" charset="0"/>
                                  </a:rPr>
                                  <m:t>3</m:t>
                                </m:r>
                              </m:sub>
                              <m:sup>
                                <m:r>
                                  <a:rPr lang="en-US" sz="1600" b="0" i="1" smtClean="0">
                                    <a:latin typeface="Cambria Math" panose="02040503050406030204" pitchFamily="18" charset="0"/>
                                  </a:rPr>
                                  <m:t>5</m:t>
                                </m:r>
                              </m:sup>
                            </m:sSubSup>
                          </m:num>
                          <m:den>
                            <m:sSub>
                              <m:sSubPr>
                                <m:ctrlPr>
                                  <a:rPr lang="en-US" sz="1600" i="1">
                                    <a:latin typeface="Cambria Math" panose="02040503050406030204" pitchFamily="18" charset="0"/>
                                  </a:rPr>
                                </m:ctrlPr>
                              </m:sSubPr>
                              <m:e>
                                <m:r>
                                  <a:rPr lang="en-US" sz="1600" i="1">
                                    <a:latin typeface="Cambria Math" panose="02040503050406030204" pitchFamily="18" charset="0"/>
                                  </a:rPr>
                                  <m:t>𝑇</m:t>
                                </m:r>
                              </m:e>
                              <m:sub>
                                <m:r>
                                  <a:rPr lang="en-US" sz="1600" i="1">
                                    <a:latin typeface="Cambria Math" panose="02040503050406030204" pitchFamily="18" charset="0"/>
                                  </a:rPr>
                                  <m:t>1</m:t>
                                </m:r>
                              </m:sub>
                            </m:sSub>
                          </m:den>
                        </m:f>
                      </m:e>
                    </m:d>
                    <m:sSub>
                      <m:sSubPr>
                        <m:ctrlPr>
                          <a:rPr lang="en-US" sz="1600" i="1">
                            <a:latin typeface="Cambria Math" panose="02040503050406030204" pitchFamily="18" charset="0"/>
                          </a:rPr>
                        </m:ctrlPr>
                      </m:sSubPr>
                      <m:e>
                        <m:r>
                          <a:rPr lang="en-US" sz="1600" i="1">
                            <a:latin typeface="Cambria Math" panose="02040503050406030204" pitchFamily="18" charset="0"/>
                          </a:rPr>
                          <m:t>𝐶</m:t>
                        </m:r>
                      </m:e>
                      <m:sub>
                        <m:r>
                          <a:rPr lang="en-US" sz="1600" i="1">
                            <a:latin typeface="Cambria Math" panose="02040503050406030204" pitchFamily="18" charset="0"/>
                          </a:rPr>
                          <m:t>1</m:t>
                        </m:r>
                      </m:sub>
                    </m:sSub>
                    <m:r>
                      <a:rPr lang="en-US" sz="1600" i="1">
                        <a:latin typeface="Cambria Math" panose="02040503050406030204" pitchFamily="18" charset="0"/>
                      </a:rPr>
                      <m:t>+</m:t>
                    </m:r>
                    <m:d>
                      <m:dPr>
                        <m:begChr m:val="⌈"/>
                        <m:endChr m:val="⌉"/>
                        <m:ctrlPr>
                          <a:rPr lang="en-US" sz="1600" i="1">
                            <a:latin typeface="Cambria Math" panose="02040503050406030204" pitchFamily="18" charset="0"/>
                          </a:rPr>
                        </m:ctrlPr>
                      </m:dPr>
                      <m:e>
                        <m:f>
                          <m:fPr>
                            <m:ctrlPr>
                              <a:rPr lang="en-US" sz="1600" i="1">
                                <a:latin typeface="Cambria Math" panose="02040503050406030204" pitchFamily="18" charset="0"/>
                              </a:rPr>
                            </m:ctrlPr>
                          </m:fPr>
                          <m:num>
                            <m:sSubSup>
                              <m:sSubSupPr>
                                <m:ctrlPr>
                                  <a:rPr lang="en-US" sz="1600" i="1">
                                    <a:latin typeface="Cambria Math" panose="02040503050406030204" pitchFamily="18" charset="0"/>
                                  </a:rPr>
                                </m:ctrlPr>
                              </m:sSubSupPr>
                              <m:e>
                                <m:r>
                                  <a:rPr lang="en-US" sz="1600" i="1">
                                    <a:latin typeface="Cambria Math" panose="02040503050406030204" pitchFamily="18" charset="0"/>
                                  </a:rPr>
                                  <m:t>𝐴</m:t>
                                </m:r>
                              </m:e>
                              <m:sub>
                                <m:r>
                                  <a:rPr lang="en-US" sz="1600" i="1">
                                    <a:latin typeface="Cambria Math" panose="02040503050406030204" pitchFamily="18" charset="0"/>
                                  </a:rPr>
                                  <m:t>3</m:t>
                                </m:r>
                              </m:sub>
                              <m:sup>
                                <m:r>
                                  <a:rPr lang="en-US" sz="1600" b="0" i="1" smtClean="0">
                                    <a:latin typeface="Cambria Math" panose="02040503050406030204" pitchFamily="18" charset="0"/>
                                  </a:rPr>
                                  <m:t>5</m:t>
                                </m:r>
                              </m:sup>
                            </m:sSubSup>
                          </m:num>
                          <m:den>
                            <m:sSub>
                              <m:sSubPr>
                                <m:ctrlPr>
                                  <a:rPr lang="en-US" sz="1600" i="1">
                                    <a:latin typeface="Cambria Math" panose="02040503050406030204" pitchFamily="18" charset="0"/>
                                  </a:rPr>
                                </m:ctrlPr>
                              </m:sSubPr>
                              <m:e>
                                <m:r>
                                  <a:rPr lang="en-US" sz="1600" i="1">
                                    <a:latin typeface="Cambria Math" panose="02040503050406030204" pitchFamily="18" charset="0"/>
                                  </a:rPr>
                                  <m:t>𝑇</m:t>
                                </m:r>
                              </m:e>
                              <m:sub>
                                <m:r>
                                  <a:rPr lang="en-US" sz="1600" i="1">
                                    <a:latin typeface="Cambria Math" panose="02040503050406030204" pitchFamily="18" charset="0"/>
                                  </a:rPr>
                                  <m:t>2</m:t>
                                </m:r>
                              </m:sub>
                            </m:sSub>
                          </m:den>
                        </m:f>
                      </m:e>
                    </m:d>
                    <m:sSub>
                      <m:sSubPr>
                        <m:ctrlPr>
                          <a:rPr lang="en-US" sz="1600" i="1">
                            <a:latin typeface="Cambria Math" panose="02040503050406030204" pitchFamily="18" charset="0"/>
                          </a:rPr>
                        </m:ctrlPr>
                      </m:sSubPr>
                      <m:e>
                        <m:r>
                          <a:rPr lang="en-US" sz="1600" i="1">
                            <a:latin typeface="Cambria Math" panose="02040503050406030204" pitchFamily="18" charset="0"/>
                          </a:rPr>
                          <m:t>𝐶</m:t>
                        </m:r>
                      </m:e>
                      <m:sub>
                        <m:r>
                          <a:rPr lang="en-US" sz="1600" i="1">
                            <a:latin typeface="Cambria Math" panose="02040503050406030204" pitchFamily="18" charset="0"/>
                          </a:rPr>
                          <m:t>2</m:t>
                        </m:r>
                      </m:sub>
                    </m:sSub>
                  </m:oMath>
                </a14:m>
                <a:r>
                  <a:rPr lang="en-US" sz="1600" dirty="0"/>
                  <a:t>+ </a:t>
                </a:r>
                <a14:m>
                  <m:oMath xmlns:m="http://schemas.openxmlformats.org/officeDocument/2006/math">
                    <m:d>
                      <m:dPr>
                        <m:begChr m:val="⌈"/>
                        <m:endChr m:val="⌉"/>
                        <m:ctrlPr>
                          <a:rPr lang="en-US" sz="1600" i="1">
                            <a:latin typeface="Cambria Math" panose="02040503050406030204" pitchFamily="18" charset="0"/>
                          </a:rPr>
                        </m:ctrlPr>
                      </m:dPr>
                      <m:e>
                        <m:f>
                          <m:fPr>
                            <m:ctrlPr>
                              <a:rPr lang="en-US" sz="1600" i="1">
                                <a:latin typeface="Cambria Math" panose="02040503050406030204" pitchFamily="18" charset="0"/>
                              </a:rPr>
                            </m:ctrlPr>
                          </m:fPr>
                          <m:num>
                            <m:sSubSup>
                              <m:sSubSupPr>
                                <m:ctrlPr>
                                  <a:rPr lang="en-US" sz="1600" i="1">
                                    <a:latin typeface="Cambria Math" panose="02040503050406030204" pitchFamily="18" charset="0"/>
                                  </a:rPr>
                                </m:ctrlPr>
                              </m:sSubSupPr>
                              <m:e>
                                <m:r>
                                  <a:rPr lang="en-US" sz="1600" i="1">
                                    <a:latin typeface="Cambria Math" panose="02040503050406030204" pitchFamily="18" charset="0"/>
                                  </a:rPr>
                                  <m:t>𝐴</m:t>
                                </m:r>
                              </m:e>
                              <m:sub>
                                <m:r>
                                  <a:rPr lang="en-US" sz="1600" i="1">
                                    <a:latin typeface="Cambria Math" panose="02040503050406030204" pitchFamily="18" charset="0"/>
                                  </a:rPr>
                                  <m:t>3</m:t>
                                </m:r>
                              </m:sub>
                              <m:sup>
                                <m:r>
                                  <a:rPr lang="en-US" sz="1600" b="0" i="1" smtClean="0">
                                    <a:latin typeface="Cambria Math" panose="02040503050406030204" pitchFamily="18" charset="0"/>
                                  </a:rPr>
                                  <m:t>5</m:t>
                                </m:r>
                              </m:sup>
                            </m:sSubSup>
                          </m:num>
                          <m:den>
                            <m:sSub>
                              <m:sSubPr>
                                <m:ctrlPr>
                                  <a:rPr lang="en-US" sz="1600" i="1">
                                    <a:latin typeface="Cambria Math" panose="02040503050406030204" pitchFamily="18" charset="0"/>
                                  </a:rPr>
                                </m:ctrlPr>
                              </m:sSubPr>
                              <m:e>
                                <m:r>
                                  <a:rPr lang="en-US" sz="1600" i="1">
                                    <a:latin typeface="Cambria Math" panose="02040503050406030204" pitchFamily="18" charset="0"/>
                                  </a:rPr>
                                  <m:t>𝑇</m:t>
                                </m:r>
                              </m:e>
                              <m:sub>
                                <m:r>
                                  <a:rPr lang="en-US" sz="1600" i="1">
                                    <a:latin typeface="Cambria Math" panose="02040503050406030204" pitchFamily="18" charset="0"/>
                                  </a:rPr>
                                  <m:t>3</m:t>
                                </m:r>
                              </m:sub>
                            </m:sSub>
                          </m:den>
                        </m:f>
                      </m:e>
                    </m:d>
                    <m:sSub>
                      <m:sSubPr>
                        <m:ctrlPr>
                          <a:rPr lang="en-US" sz="1600" i="1">
                            <a:latin typeface="Cambria Math" panose="02040503050406030204" pitchFamily="18" charset="0"/>
                          </a:rPr>
                        </m:ctrlPr>
                      </m:sSubPr>
                      <m:e>
                        <m:r>
                          <a:rPr lang="en-US" sz="1600" i="1">
                            <a:latin typeface="Cambria Math" panose="02040503050406030204" pitchFamily="18" charset="0"/>
                          </a:rPr>
                          <m:t>𝐶</m:t>
                        </m:r>
                      </m:e>
                      <m:sub>
                        <m:r>
                          <a:rPr lang="en-US" sz="1600" i="1">
                            <a:latin typeface="Cambria Math" panose="02040503050406030204" pitchFamily="18" charset="0"/>
                          </a:rPr>
                          <m:t>3</m:t>
                        </m:r>
                      </m:sub>
                    </m:sSub>
                    <m:r>
                      <a:rPr lang="en-US" sz="1600" i="1">
                        <a:latin typeface="Cambria Math" panose="02040503050406030204" pitchFamily="18" charset="0"/>
                      </a:rPr>
                      <m:t>=</m:t>
                    </m:r>
                    <m:r>
                      <a:rPr lang="en-US" sz="1600" b="0" i="1" smtClean="0">
                        <a:latin typeface="Cambria Math" panose="02040503050406030204" pitchFamily="18" charset="0"/>
                      </a:rPr>
                      <m:t>3</m:t>
                    </m:r>
                    <m:r>
                      <a:rPr lang="en-US" sz="1600" i="1">
                        <a:latin typeface="Cambria Math" panose="02040503050406030204" pitchFamily="18" charset="0"/>
                      </a:rPr>
                      <m:t>00+</m:t>
                    </m:r>
                    <m:r>
                      <a:rPr lang="en-US" sz="1600" b="0" i="1" smtClean="0">
                        <a:latin typeface="Cambria Math" panose="02040503050406030204" pitchFamily="18" charset="0"/>
                      </a:rPr>
                      <m:t>2</m:t>
                    </m:r>
                    <m:r>
                      <a:rPr lang="en-US" sz="1600" i="1">
                        <a:latin typeface="Cambria Math" panose="02040503050406030204" pitchFamily="18" charset="0"/>
                      </a:rPr>
                      <m:t>00+</m:t>
                    </m:r>
                    <m:r>
                      <a:rPr lang="en-US" sz="1600" b="0" i="1" smtClean="0">
                        <a:latin typeface="Cambria Math" panose="02040503050406030204" pitchFamily="18" charset="0"/>
                      </a:rPr>
                      <m:t>2</m:t>
                    </m:r>
                    <m:r>
                      <a:rPr lang="en-US" sz="1600" i="1">
                        <a:latin typeface="Cambria Math" panose="02040503050406030204" pitchFamily="18" charset="0"/>
                      </a:rPr>
                      <m:t>00=</m:t>
                    </m:r>
                    <m:r>
                      <a:rPr lang="en-US" sz="1600" b="1" i="1" smtClean="0">
                        <a:solidFill>
                          <a:schemeClr val="accent6">
                            <a:lumMod val="75000"/>
                          </a:schemeClr>
                        </a:solidFill>
                        <a:latin typeface="Cambria Math" panose="02040503050406030204" pitchFamily="18" charset="0"/>
                      </a:rPr>
                      <m:t>𝟕</m:t>
                    </m:r>
                    <m:r>
                      <a:rPr lang="en-US" sz="1600" b="1" i="1">
                        <a:solidFill>
                          <a:schemeClr val="accent6">
                            <a:lumMod val="75000"/>
                          </a:schemeClr>
                        </a:solidFill>
                        <a:latin typeface="Cambria Math" panose="02040503050406030204" pitchFamily="18" charset="0"/>
                      </a:rPr>
                      <m:t>𝟎𝟎</m:t>
                    </m:r>
                  </m:oMath>
                </a14:m>
                <a:endParaRPr lang="en-US" sz="1600" b="1" dirty="0"/>
              </a:p>
              <a:p>
                <a:endParaRPr lang="en-US" sz="1600" dirty="0">
                  <a:latin typeface="+mj-lt"/>
                </a:endParaRPr>
              </a:p>
            </p:txBody>
          </p:sp>
        </mc:Choice>
        <mc:Fallback xmlns="">
          <p:sp>
            <p:nvSpPr>
              <p:cNvPr id="12" name="TextBox 11">
                <a:extLst>
                  <a:ext uri="{FF2B5EF4-FFF2-40B4-BE49-F238E27FC236}">
                    <a16:creationId xmlns:a16="http://schemas.microsoft.com/office/drawing/2014/main" id="{FEB75CF2-7F4D-504C-83D7-404666449AA1}"/>
                  </a:ext>
                </a:extLst>
              </p:cNvPr>
              <p:cNvSpPr txBox="1">
                <a:spLocks noRot="1" noChangeAspect="1" noMove="1" noResize="1" noEditPoints="1" noAdjustHandles="1" noChangeArrowheads="1" noChangeShapeType="1" noTextEdit="1"/>
              </p:cNvSpPr>
              <p:nvPr/>
            </p:nvSpPr>
            <p:spPr>
              <a:xfrm>
                <a:off x="6319520" y="329941"/>
                <a:ext cx="5567680" cy="6172459"/>
              </a:xfrm>
              <a:prstGeom prst="rect">
                <a:avLst/>
              </a:prstGeom>
              <a:blipFill>
                <a:blip r:embed="rId2"/>
                <a:stretch>
                  <a:fillRect l="-682"/>
                </a:stretch>
              </a:blipFill>
              <a:ln w="15875">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72D2C98F-F2CC-8643-A4AC-FF964F4F492D}"/>
                  </a:ext>
                </a:extLst>
              </p:cNvPr>
              <p:cNvSpPr txBox="1"/>
              <p:nvPr/>
            </p:nvSpPr>
            <p:spPr>
              <a:xfrm>
                <a:off x="433986" y="1260155"/>
                <a:ext cx="3139193" cy="7223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i="1" smtClean="0">
                              <a:solidFill>
                                <a:srgbClr val="7030A0"/>
                              </a:solidFill>
                              <a:latin typeface="Cambria Math" panose="02040503050406030204" pitchFamily="18" charset="0"/>
                            </a:rPr>
                          </m:ctrlPr>
                        </m:sSubSupPr>
                        <m:e>
                          <m:r>
                            <a:rPr lang="en-US" b="0" i="1" smtClean="0">
                              <a:solidFill>
                                <a:srgbClr val="7030A0"/>
                              </a:solidFill>
                              <a:latin typeface="Cambria Math" panose="02040503050406030204" pitchFamily="18" charset="0"/>
                            </a:rPr>
                            <m:t>𝐴</m:t>
                          </m:r>
                        </m:e>
                        <m:sub>
                          <m:r>
                            <a:rPr lang="en-US" b="0" i="1" smtClean="0">
                              <a:solidFill>
                                <a:srgbClr val="7030A0"/>
                              </a:solidFill>
                              <a:latin typeface="Cambria Math" panose="02040503050406030204" pitchFamily="18" charset="0"/>
                            </a:rPr>
                            <m:t>𝑖</m:t>
                          </m:r>
                        </m:sub>
                        <m:sup>
                          <m:r>
                            <a:rPr lang="en-US" b="0" i="1" smtClean="0">
                              <a:solidFill>
                                <a:srgbClr val="7030A0"/>
                              </a:solidFill>
                              <a:latin typeface="Cambria Math" panose="02040503050406030204" pitchFamily="18" charset="0"/>
                            </a:rPr>
                            <m:t>𝑚</m:t>
                          </m:r>
                          <m:r>
                            <a:rPr lang="en-US" b="0" i="1" smtClean="0">
                              <a:solidFill>
                                <a:srgbClr val="7030A0"/>
                              </a:solidFill>
                              <a:latin typeface="Cambria Math" panose="02040503050406030204" pitchFamily="18" charset="0"/>
                            </a:rPr>
                            <m:t>+1</m:t>
                          </m:r>
                        </m:sup>
                      </m:sSubSup>
                      <m:r>
                        <a:rPr lang="en-US" b="0" i="1" smtClean="0">
                          <a:solidFill>
                            <a:srgbClr val="7030A0"/>
                          </a:solidFill>
                          <a:latin typeface="Cambria Math" panose="02040503050406030204" pitchFamily="18" charset="0"/>
                        </a:rPr>
                        <m:t>= </m:t>
                      </m:r>
                      <m:sSub>
                        <m:sSubPr>
                          <m:ctrlPr>
                            <a:rPr lang="en-US" b="0" i="1" smtClean="0">
                              <a:solidFill>
                                <a:srgbClr val="7030A0"/>
                              </a:solidFill>
                              <a:latin typeface="Cambria Math" panose="02040503050406030204" pitchFamily="18" charset="0"/>
                            </a:rPr>
                          </m:ctrlPr>
                        </m:sSubPr>
                        <m:e>
                          <m:r>
                            <a:rPr lang="en-US" b="0" i="1" smtClean="0">
                              <a:solidFill>
                                <a:srgbClr val="7030A0"/>
                              </a:solidFill>
                              <a:latin typeface="Cambria Math" panose="02040503050406030204" pitchFamily="18" charset="0"/>
                            </a:rPr>
                            <m:t>𝐵</m:t>
                          </m:r>
                        </m:e>
                        <m:sub>
                          <m:r>
                            <a:rPr lang="en-US" b="0" i="1" smtClean="0">
                              <a:solidFill>
                                <a:srgbClr val="7030A0"/>
                              </a:solidFill>
                              <a:latin typeface="Cambria Math" panose="02040503050406030204" pitchFamily="18" charset="0"/>
                            </a:rPr>
                            <m:t>𝑖</m:t>
                          </m:r>
                        </m:sub>
                      </m:sSub>
                      <m:r>
                        <a:rPr lang="en-US" b="0" i="1" smtClean="0">
                          <a:solidFill>
                            <a:srgbClr val="7030A0"/>
                          </a:solidFill>
                          <a:latin typeface="Cambria Math" panose="02040503050406030204" pitchFamily="18" charset="0"/>
                        </a:rPr>
                        <m:t>+ </m:t>
                      </m:r>
                      <m:nary>
                        <m:naryPr>
                          <m:chr m:val="∑"/>
                          <m:supHide m:val="on"/>
                          <m:ctrlPr>
                            <a:rPr lang="en-US" b="0" i="1" smtClean="0">
                              <a:solidFill>
                                <a:srgbClr val="7030A0"/>
                              </a:solidFill>
                              <a:latin typeface="Cambria Math" panose="02040503050406030204" pitchFamily="18" charset="0"/>
                            </a:rPr>
                          </m:ctrlPr>
                        </m:naryPr>
                        <m:sub>
                          <m:r>
                            <m:rPr>
                              <m:brk m:alnAt="7"/>
                            </m:rPr>
                            <a:rPr lang="en-US" b="0" i="1" smtClean="0">
                              <a:solidFill>
                                <a:srgbClr val="7030A0"/>
                              </a:solidFill>
                              <a:latin typeface="Cambria Math" panose="02040503050406030204" pitchFamily="18" charset="0"/>
                              <a:ea typeface="Cambria Math" panose="02040503050406030204" pitchFamily="18" charset="0"/>
                            </a:rPr>
                            <m:t>∀</m:t>
                          </m:r>
                          <m:r>
                            <a:rPr lang="en-US" b="0" i="1" smtClean="0">
                              <a:solidFill>
                                <a:srgbClr val="7030A0"/>
                              </a:solidFill>
                              <a:latin typeface="Cambria Math" panose="02040503050406030204" pitchFamily="18" charset="0"/>
                              <a:ea typeface="Cambria Math" panose="02040503050406030204" pitchFamily="18" charset="0"/>
                            </a:rPr>
                            <m:t>𝑗</m:t>
                          </m:r>
                          <m:r>
                            <a:rPr lang="en-US" b="0" i="1" smtClean="0">
                              <a:solidFill>
                                <a:srgbClr val="7030A0"/>
                              </a:solidFill>
                              <a:latin typeface="Cambria Math" panose="02040503050406030204" pitchFamily="18" charset="0"/>
                              <a:ea typeface="Cambria Math" panose="02040503050406030204" pitchFamily="18" charset="0"/>
                            </a:rPr>
                            <m:t>∈</m:t>
                          </m:r>
                          <m:r>
                            <a:rPr lang="en-US" b="0" i="1" smtClean="0">
                              <a:solidFill>
                                <a:srgbClr val="7030A0"/>
                              </a:solidFill>
                              <a:latin typeface="Cambria Math" panose="02040503050406030204" pitchFamily="18" charset="0"/>
                              <a:ea typeface="Cambria Math" panose="02040503050406030204" pitchFamily="18" charset="0"/>
                            </a:rPr>
                            <m:t>h𝑒𝑝</m:t>
                          </m:r>
                          <m:r>
                            <a:rPr lang="en-US" b="0" i="1" smtClean="0">
                              <a:solidFill>
                                <a:srgbClr val="7030A0"/>
                              </a:solidFill>
                              <a:latin typeface="Cambria Math" panose="02040503050406030204" pitchFamily="18" charset="0"/>
                              <a:ea typeface="Cambria Math" panose="02040503050406030204" pitchFamily="18" charset="0"/>
                            </a:rPr>
                            <m:t>(</m:t>
                          </m:r>
                          <m:r>
                            <a:rPr lang="en-US" b="0" i="1" smtClean="0">
                              <a:solidFill>
                                <a:srgbClr val="7030A0"/>
                              </a:solidFill>
                              <a:latin typeface="Cambria Math" panose="02040503050406030204" pitchFamily="18" charset="0"/>
                              <a:ea typeface="Cambria Math" panose="02040503050406030204" pitchFamily="18" charset="0"/>
                            </a:rPr>
                            <m:t>𝑖</m:t>
                          </m:r>
                          <m:r>
                            <a:rPr lang="en-US" b="0" i="1" smtClean="0">
                              <a:solidFill>
                                <a:srgbClr val="7030A0"/>
                              </a:solidFill>
                              <a:latin typeface="Cambria Math" panose="02040503050406030204" pitchFamily="18" charset="0"/>
                              <a:ea typeface="Cambria Math" panose="02040503050406030204" pitchFamily="18" charset="0"/>
                            </a:rPr>
                            <m:t>)</m:t>
                          </m:r>
                        </m:sub>
                        <m:sup/>
                        <m:e>
                          <m:d>
                            <m:dPr>
                              <m:begChr m:val="⌈"/>
                              <m:endChr m:val="⌉"/>
                              <m:ctrlPr>
                                <a:rPr lang="en-US" b="0" i="1" smtClean="0">
                                  <a:solidFill>
                                    <a:srgbClr val="7030A0"/>
                                  </a:solidFill>
                                  <a:latin typeface="Cambria Math" panose="02040503050406030204" pitchFamily="18" charset="0"/>
                                </a:rPr>
                              </m:ctrlPr>
                            </m:dPr>
                            <m:e>
                              <m:f>
                                <m:fPr>
                                  <m:ctrlPr>
                                    <a:rPr lang="en-US" b="0" i="1" smtClean="0">
                                      <a:solidFill>
                                        <a:srgbClr val="7030A0"/>
                                      </a:solidFill>
                                      <a:latin typeface="Cambria Math" panose="02040503050406030204" pitchFamily="18" charset="0"/>
                                    </a:rPr>
                                  </m:ctrlPr>
                                </m:fPr>
                                <m:num>
                                  <m:sSubSup>
                                    <m:sSubSupPr>
                                      <m:ctrlPr>
                                        <a:rPr lang="en-US" b="0" i="1" smtClean="0">
                                          <a:solidFill>
                                            <a:srgbClr val="7030A0"/>
                                          </a:solidFill>
                                          <a:latin typeface="Cambria Math" panose="02040503050406030204" pitchFamily="18" charset="0"/>
                                        </a:rPr>
                                      </m:ctrlPr>
                                    </m:sSubSupPr>
                                    <m:e>
                                      <m:r>
                                        <a:rPr lang="en-US" b="0" i="1" smtClean="0">
                                          <a:solidFill>
                                            <a:srgbClr val="7030A0"/>
                                          </a:solidFill>
                                          <a:latin typeface="Cambria Math" panose="02040503050406030204" pitchFamily="18" charset="0"/>
                                        </a:rPr>
                                        <m:t>𝐴</m:t>
                                      </m:r>
                                    </m:e>
                                    <m:sub>
                                      <m:r>
                                        <a:rPr lang="en-US" b="0" i="1" smtClean="0">
                                          <a:solidFill>
                                            <a:srgbClr val="7030A0"/>
                                          </a:solidFill>
                                          <a:latin typeface="Cambria Math" panose="02040503050406030204" pitchFamily="18" charset="0"/>
                                        </a:rPr>
                                        <m:t>𝑖</m:t>
                                      </m:r>
                                    </m:sub>
                                    <m:sup>
                                      <m:r>
                                        <a:rPr lang="en-US" b="0" i="1" smtClean="0">
                                          <a:solidFill>
                                            <a:srgbClr val="7030A0"/>
                                          </a:solidFill>
                                          <a:latin typeface="Cambria Math" panose="02040503050406030204" pitchFamily="18" charset="0"/>
                                        </a:rPr>
                                        <m:t>𝑚</m:t>
                                      </m:r>
                                    </m:sup>
                                  </m:sSubSup>
                                </m:num>
                                <m:den>
                                  <m:sSub>
                                    <m:sSubPr>
                                      <m:ctrlPr>
                                        <a:rPr lang="en-US" b="0" i="1" smtClean="0">
                                          <a:solidFill>
                                            <a:srgbClr val="7030A0"/>
                                          </a:solidFill>
                                          <a:latin typeface="Cambria Math" panose="02040503050406030204" pitchFamily="18" charset="0"/>
                                        </a:rPr>
                                      </m:ctrlPr>
                                    </m:sSubPr>
                                    <m:e>
                                      <m:r>
                                        <a:rPr lang="en-US" b="0" i="1" smtClean="0">
                                          <a:solidFill>
                                            <a:srgbClr val="7030A0"/>
                                          </a:solidFill>
                                          <a:latin typeface="Cambria Math" panose="02040503050406030204" pitchFamily="18" charset="0"/>
                                        </a:rPr>
                                        <m:t>𝑇</m:t>
                                      </m:r>
                                    </m:e>
                                    <m:sub>
                                      <m:r>
                                        <a:rPr lang="en-US" b="0" i="1" smtClean="0">
                                          <a:solidFill>
                                            <a:srgbClr val="7030A0"/>
                                          </a:solidFill>
                                          <a:latin typeface="Cambria Math" panose="02040503050406030204" pitchFamily="18" charset="0"/>
                                        </a:rPr>
                                        <m:t>𝑗</m:t>
                                      </m:r>
                                    </m:sub>
                                  </m:sSub>
                                </m:den>
                              </m:f>
                            </m:e>
                          </m:d>
                          <m:sSub>
                            <m:sSubPr>
                              <m:ctrlPr>
                                <a:rPr lang="en-US" b="0" i="1" smtClean="0">
                                  <a:solidFill>
                                    <a:srgbClr val="7030A0"/>
                                  </a:solidFill>
                                  <a:latin typeface="Cambria Math" panose="02040503050406030204" pitchFamily="18" charset="0"/>
                                </a:rPr>
                              </m:ctrlPr>
                            </m:sSubPr>
                            <m:e>
                              <m:r>
                                <a:rPr lang="en-US" b="0" i="1" smtClean="0">
                                  <a:solidFill>
                                    <a:srgbClr val="7030A0"/>
                                  </a:solidFill>
                                  <a:latin typeface="Cambria Math" panose="02040503050406030204" pitchFamily="18" charset="0"/>
                                </a:rPr>
                                <m:t>𝐶</m:t>
                              </m:r>
                            </m:e>
                            <m:sub>
                              <m:r>
                                <a:rPr lang="en-US" b="0" i="1" smtClean="0">
                                  <a:solidFill>
                                    <a:srgbClr val="7030A0"/>
                                  </a:solidFill>
                                  <a:latin typeface="Cambria Math" panose="02040503050406030204" pitchFamily="18" charset="0"/>
                                </a:rPr>
                                <m:t>𝑗</m:t>
                              </m:r>
                            </m:sub>
                          </m:sSub>
                        </m:e>
                      </m:nary>
                    </m:oMath>
                  </m:oMathPara>
                </a14:m>
                <a:endParaRPr lang="en-US" dirty="0">
                  <a:solidFill>
                    <a:srgbClr val="7030A0"/>
                  </a:solidFill>
                  <a:latin typeface="Bookman Old Style" panose="02050604050505020204" pitchFamily="18" charset="0"/>
                </a:endParaRPr>
              </a:p>
            </p:txBody>
          </p:sp>
        </mc:Choice>
        <mc:Fallback xmlns="">
          <p:sp>
            <p:nvSpPr>
              <p:cNvPr id="13" name="TextBox 12">
                <a:extLst>
                  <a:ext uri="{FF2B5EF4-FFF2-40B4-BE49-F238E27FC236}">
                    <a16:creationId xmlns:a16="http://schemas.microsoft.com/office/drawing/2014/main" id="{72D2C98F-F2CC-8643-A4AC-FF964F4F492D}"/>
                  </a:ext>
                </a:extLst>
              </p:cNvPr>
              <p:cNvSpPr txBox="1">
                <a:spLocks noRot="1" noChangeAspect="1" noMove="1" noResize="1" noEditPoints="1" noAdjustHandles="1" noChangeArrowheads="1" noChangeShapeType="1" noTextEdit="1"/>
              </p:cNvSpPr>
              <p:nvPr/>
            </p:nvSpPr>
            <p:spPr>
              <a:xfrm>
                <a:off x="433986" y="1260155"/>
                <a:ext cx="3139193" cy="722377"/>
              </a:xfrm>
              <a:prstGeom prst="rect">
                <a:avLst/>
              </a:prstGeom>
              <a:blipFill>
                <a:blip r:embed="rId3"/>
                <a:stretch>
                  <a:fillRect t="-135088" b="-1842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38589C80-332C-E844-B927-7ABB1A1108E8}"/>
                  </a:ext>
                </a:extLst>
              </p:cNvPr>
              <p:cNvSpPr txBox="1"/>
              <p:nvPr/>
            </p:nvSpPr>
            <p:spPr>
              <a:xfrm>
                <a:off x="505106" y="2509033"/>
                <a:ext cx="2347053" cy="315151"/>
              </a:xfrm>
              <a:prstGeom prst="rect">
                <a:avLst/>
              </a:prstGeom>
              <a:noFill/>
            </p:spPr>
            <p:txBody>
              <a:bodyPr wrap="none" lIns="0" tIns="0" rIns="0" bIns="0" rtlCol="0">
                <a:spAutoFit/>
              </a:bodyPr>
              <a:lstStyle/>
              <a:p>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𝐵</m:t>
                        </m:r>
                      </m:e>
                      <m:sub>
                        <m:r>
                          <a:rPr lang="en-US" b="0" i="1" smtClean="0">
                            <a:latin typeface="Cambria Math" panose="02040503050406030204" pitchFamily="18" charset="0"/>
                          </a:rPr>
                          <m:t>𝑖</m:t>
                        </m:r>
                      </m:sub>
                    </m:sSub>
                    <m:r>
                      <a:rPr lang="en-US" b="0" i="1" smtClean="0">
                        <a:latin typeface="Cambria Math" panose="02040503050406030204" pitchFamily="18" charset="0"/>
                      </a:rPr>
                      <m:t>= </m:t>
                    </m:r>
                  </m:oMath>
                </a14:m>
                <a:r>
                  <a:rPr lang="en-US" dirty="0"/>
                  <a:t> max </a:t>
                </a:r>
                <a14:m>
                  <m:oMath xmlns:m="http://schemas.openxmlformats.org/officeDocument/2006/math">
                    <m:d>
                      <m:dPr>
                        <m:ctrlPr>
                          <a:rPr lang="en-US" i="1" smtClean="0">
                            <a:latin typeface="Cambria Math" panose="02040503050406030204" pitchFamily="18" charset="0"/>
                          </a:rPr>
                        </m:ctrlPr>
                      </m:dPr>
                      <m:e>
                        <m:sSubSup>
                          <m:sSubSupPr>
                            <m:ctrlPr>
                              <a:rPr lang="en-US" i="1" smtClean="0">
                                <a:latin typeface="Cambria Math" panose="02040503050406030204" pitchFamily="18" charset="0"/>
                              </a:rPr>
                            </m:ctrlPr>
                          </m:sSubSupPr>
                          <m:e>
                            <m:r>
                              <a:rPr lang="en-US" b="0" i="1" smtClean="0">
                                <a:latin typeface="Cambria Math" panose="02040503050406030204" pitchFamily="18" charset="0"/>
                              </a:rPr>
                              <m:t>𝐵</m:t>
                            </m:r>
                          </m:e>
                          <m:sub>
                            <m:r>
                              <a:rPr lang="en-US" b="0" i="1" smtClean="0">
                                <a:latin typeface="Cambria Math" panose="02040503050406030204" pitchFamily="18" charset="0"/>
                              </a:rPr>
                              <m:t>𝑖</m:t>
                            </m:r>
                          </m:sub>
                          <m:sup>
                            <m:r>
                              <a:rPr lang="en-US" b="0" i="1" smtClean="0">
                                <a:latin typeface="Cambria Math" panose="02040503050406030204" pitchFamily="18" charset="0"/>
                              </a:rPr>
                              <m:t>𝑅𝐸𝑆</m:t>
                            </m:r>
                          </m:sup>
                        </m:sSubSup>
                        <m:r>
                          <a:rPr lang="en-US" b="0" i="1" smtClean="0">
                            <a:latin typeface="Cambria Math" panose="02040503050406030204" pitchFamily="18" charset="0"/>
                          </a:rPr>
                          <m:t> , </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𝐵</m:t>
                            </m:r>
                          </m:e>
                          <m:sub>
                            <m:r>
                              <a:rPr lang="en-US" b="0" i="1" smtClean="0">
                                <a:latin typeface="Cambria Math" panose="02040503050406030204" pitchFamily="18" charset="0"/>
                              </a:rPr>
                              <m:t>𝑖</m:t>
                            </m:r>
                          </m:sub>
                          <m:sup>
                            <m:r>
                              <a:rPr lang="en-US" b="0" i="1" smtClean="0">
                                <a:latin typeface="Cambria Math" panose="02040503050406030204" pitchFamily="18" charset="0"/>
                              </a:rPr>
                              <m:t>𝐹𝑁𝑅</m:t>
                            </m:r>
                          </m:sup>
                        </m:sSubSup>
                      </m:e>
                    </m:d>
                  </m:oMath>
                </a14:m>
                <a:endParaRPr lang="en-US" dirty="0"/>
              </a:p>
            </p:txBody>
          </p:sp>
        </mc:Choice>
        <mc:Fallback xmlns="">
          <p:sp>
            <p:nvSpPr>
              <p:cNvPr id="14" name="TextBox 13">
                <a:extLst>
                  <a:ext uri="{FF2B5EF4-FFF2-40B4-BE49-F238E27FC236}">
                    <a16:creationId xmlns:a16="http://schemas.microsoft.com/office/drawing/2014/main" id="{38589C80-332C-E844-B927-7ABB1A1108E8}"/>
                  </a:ext>
                </a:extLst>
              </p:cNvPr>
              <p:cNvSpPr txBox="1">
                <a:spLocks noRot="1" noChangeAspect="1" noMove="1" noResize="1" noEditPoints="1" noAdjustHandles="1" noChangeArrowheads="1" noChangeShapeType="1" noTextEdit="1"/>
              </p:cNvSpPr>
              <p:nvPr/>
            </p:nvSpPr>
            <p:spPr>
              <a:xfrm>
                <a:off x="505106" y="2509033"/>
                <a:ext cx="2347053" cy="315151"/>
              </a:xfrm>
              <a:prstGeom prst="rect">
                <a:avLst/>
              </a:prstGeom>
              <a:blipFill>
                <a:blip r:embed="rId4"/>
                <a:stretch>
                  <a:fillRect l="-3226" t="-15385" b="-384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F32A6555-D9F5-AC4E-8BB7-05E588F695AF}"/>
                  </a:ext>
                </a:extLst>
              </p:cNvPr>
              <p:cNvSpPr txBox="1"/>
              <p:nvPr/>
            </p:nvSpPr>
            <p:spPr>
              <a:xfrm>
                <a:off x="505106" y="3381357"/>
                <a:ext cx="5198039" cy="698396"/>
              </a:xfrm>
              <a:prstGeom prst="rect">
                <a:avLst/>
              </a:prstGeom>
              <a:noFill/>
            </p:spPr>
            <p:txBody>
              <a:bodyPr wrap="square" lIns="0" tIns="0" rIns="0" bIns="0" rtlCol="0">
                <a:spAutoFit/>
              </a:bodyPr>
              <a:lstStyle/>
              <a:p>
                <a:pPr algn="ctr"/>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𝐵</m:t>
                        </m:r>
                      </m:e>
                      <m:sub>
                        <m:r>
                          <a:rPr lang="en-US" i="1">
                            <a:latin typeface="Cambria Math" panose="02040503050406030204" pitchFamily="18" charset="0"/>
                          </a:rPr>
                          <m:t>𝑖</m:t>
                        </m:r>
                      </m:sub>
                      <m:sup>
                        <m:r>
                          <a:rPr lang="en-US" i="1">
                            <a:latin typeface="Cambria Math" panose="02040503050406030204" pitchFamily="18" charset="0"/>
                          </a:rPr>
                          <m:t>𝑅𝐸𝑆</m:t>
                        </m:r>
                      </m:sup>
                    </m:sSubSup>
                    <m:r>
                      <a:rPr lang="en-US" i="1">
                        <a:latin typeface="Cambria Math" panose="02040503050406030204" pitchFamily="18" charset="0"/>
                      </a:rPr>
                      <m:t>= </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𝑙</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𝑙𝑝</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𝑖</m:t>
                            </m:r>
                            <m:r>
                              <a:rPr lang="en-US" i="1">
                                <a:latin typeface="Cambria Math" panose="02040503050406030204" pitchFamily="18" charset="0"/>
                                <a:ea typeface="Cambria Math" panose="02040503050406030204" pitchFamily="18" charset="0"/>
                              </a:rPr>
                              <m:t>)</m:t>
                            </m:r>
                          </m:lim>
                        </m:limLow>
                      </m:fName>
                      <m:e>
                        <m:d>
                          <m:dPr>
                            <m:ctrlPr>
                              <a:rPr lang="en-US" i="1">
                                <a:latin typeface="Cambria Math" panose="02040503050406030204" pitchFamily="18" charset="0"/>
                              </a:rPr>
                            </m:ctrlPr>
                          </m:dPr>
                          <m:e>
                            <m:sSubSup>
                              <m:sSubSupPr>
                                <m:ctrlPr>
                                  <a:rPr lang="en-US" i="1">
                                    <a:latin typeface="Cambria Math" panose="02040503050406030204" pitchFamily="18" charset="0"/>
                                  </a:rPr>
                                </m:ctrlPr>
                              </m:sSubSupPr>
                              <m:e>
                                <m:r>
                                  <a:rPr lang="en-US" i="1">
                                    <a:latin typeface="Cambria Math" panose="02040503050406030204" pitchFamily="18" charset="0"/>
                                  </a:rPr>
                                  <m:t>𝐵</m:t>
                                </m:r>
                              </m:e>
                              <m:sub>
                                <m:r>
                                  <a:rPr lang="en-US" i="1">
                                    <a:latin typeface="Cambria Math" panose="02040503050406030204" pitchFamily="18" charset="0"/>
                                  </a:rPr>
                                  <m:t>𝑙</m:t>
                                </m:r>
                              </m:sub>
                              <m:sup>
                                <m:r>
                                  <a:rPr lang="en-US" i="1">
                                    <a:latin typeface="Cambria Math" panose="02040503050406030204" pitchFamily="18" charset="0"/>
                                  </a:rPr>
                                  <m:t>𝑖</m:t>
                                </m:r>
                              </m:sup>
                            </m:sSubSup>
                            <m:r>
                              <a:rPr lang="en-US" i="1">
                                <a:latin typeface="Cambria Math" panose="02040503050406030204" pitchFamily="18" charset="0"/>
                              </a:rPr>
                              <m:t>−1</m:t>
                            </m:r>
                          </m:e>
                        </m:d>
                      </m:e>
                    </m:func>
                  </m:oMath>
                </a14:m>
                <a:r>
                  <a:rPr lang="en-US" dirty="0"/>
                  <a:t>  </a:t>
                </a:r>
                <a:r>
                  <a:rPr lang="en-US" i="1" dirty="0"/>
                  <a:t>&amp;</a:t>
                </a:r>
                <a:r>
                  <a:rPr lang="en-US" dirty="0"/>
                  <a:t>  </a:t>
                </a:r>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𝐵</m:t>
                        </m:r>
                      </m:e>
                      <m:sub>
                        <m:r>
                          <a:rPr lang="en-US" i="1">
                            <a:latin typeface="Cambria Math" panose="02040503050406030204" pitchFamily="18" charset="0"/>
                          </a:rPr>
                          <m:t>𝑖</m:t>
                        </m:r>
                      </m:sub>
                      <m:sup>
                        <m:r>
                          <a:rPr lang="en-US" i="1">
                            <a:latin typeface="Cambria Math" panose="02040503050406030204" pitchFamily="18" charset="0"/>
                          </a:rPr>
                          <m:t>𝐹𝑁𝑅</m:t>
                        </m:r>
                      </m:sup>
                    </m:sSubSup>
                    <m:r>
                      <a:rPr lang="en-US" i="1">
                        <a:latin typeface="Cambria Math" panose="02040503050406030204" pitchFamily="18" charset="0"/>
                      </a:rPr>
                      <m:t>= </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𝑙</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𝑙𝑝</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𝑖</m:t>
                            </m:r>
                            <m:r>
                              <a:rPr lang="en-US" i="1">
                                <a:latin typeface="Cambria Math" panose="02040503050406030204" pitchFamily="18" charset="0"/>
                                <a:ea typeface="Cambria Math" panose="02040503050406030204" pitchFamily="18" charset="0"/>
                              </a:rPr>
                              <m:t>)</m:t>
                            </m:r>
                          </m:lim>
                        </m:limLow>
                      </m:fName>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𝐹</m:t>
                                </m:r>
                              </m:e>
                              <m:sub>
                                <m:r>
                                  <a:rPr lang="en-US" i="1">
                                    <a:latin typeface="Cambria Math" panose="02040503050406030204" pitchFamily="18" charset="0"/>
                                  </a:rPr>
                                  <m:t>𝑙</m:t>
                                </m:r>
                              </m:sub>
                            </m:sSub>
                            <m:r>
                              <a:rPr lang="en-US" i="1">
                                <a:latin typeface="Cambria Math" panose="02040503050406030204" pitchFamily="18" charset="0"/>
                              </a:rPr>
                              <m:t>−1</m:t>
                            </m:r>
                          </m:e>
                        </m:d>
                      </m:e>
                    </m:func>
                  </m:oMath>
                </a14:m>
                <a:endParaRPr lang="en-US" dirty="0"/>
              </a:p>
              <a:p>
                <a:endParaRPr lang="en-US" dirty="0"/>
              </a:p>
            </p:txBody>
          </p:sp>
        </mc:Choice>
        <mc:Fallback xmlns="">
          <p:sp>
            <p:nvSpPr>
              <p:cNvPr id="15" name="TextBox 14">
                <a:extLst>
                  <a:ext uri="{FF2B5EF4-FFF2-40B4-BE49-F238E27FC236}">
                    <a16:creationId xmlns:a16="http://schemas.microsoft.com/office/drawing/2014/main" id="{F32A6555-D9F5-AC4E-8BB7-05E588F695AF}"/>
                  </a:ext>
                </a:extLst>
              </p:cNvPr>
              <p:cNvSpPr txBox="1">
                <a:spLocks noRot="1" noChangeAspect="1" noMove="1" noResize="1" noEditPoints="1" noAdjustHandles="1" noChangeArrowheads="1" noChangeShapeType="1" noTextEdit="1"/>
              </p:cNvSpPr>
              <p:nvPr/>
            </p:nvSpPr>
            <p:spPr>
              <a:xfrm>
                <a:off x="505106" y="3381357"/>
                <a:ext cx="5198039" cy="698396"/>
              </a:xfrm>
              <a:prstGeom prst="rect">
                <a:avLst/>
              </a:prstGeom>
              <a:blipFill>
                <a:blip r:embed="rId5"/>
                <a:stretch>
                  <a:fillRect t="-7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9032FF70-3E89-A04A-AE9B-411A83285198}"/>
                  </a:ext>
                </a:extLst>
              </p:cNvPr>
              <p:cNvSpPr txBox="1"/>
              <p:nvPr/>
            </p:nvSpPr>
            <p:spPr>
              <a:xfrm>
                <a:off x="609600" y="4187962"/>
                <a:ext cx="5486400" cy="2318007"/>
              </a:xfrm>
              <a:prstGeom prst="rect">
                <a:avLst/>
              </a:prstGeom>
              <a:noFill/>
              <a:ln w="15875">
                <a:solidFill>
                  <a:schemeClr val="tx1"/>
                </a:solidFill>
              </a:ln>
            </p:spPr>
            <p:txBody>
              <a:bodyPr wrap="square" rtlCol="0">
                <a:spAutoFit/>
              </a:bodyPr>
              <a:lstStyle/>
              <a:p>
                <a:r>
                  <a:rPr lang="en-US" sz="1600" dirty="0">
                    <a:latin typeface="+mj-lt"/>
                  </a:rPr>
                  <a:t>Based on the computations shown we get the convergence at:</a:t>
                </a:r>
              </a:p>
              <a:p>
                <a:endParaRPr lang="en-US" sz="1600" dirty="0">
                  <a:latin typeface="+mj-lt"/>
                </a:endParaRPr>
              </a:p>
              <a:p>
                <a:pPr/>
                <a14:m>
                  <m:oMathPara xmlns:m="http://schemas.openxmlformats.org/officeDocument/2006/math">
                    <m:oMathParaPr>
                      <m:jc m:val="centerGroup"/>
                    </m:oMathParaPr>
                    <m:oMath xmlns:m="http://schemas.openxmlformats.org/officeDocument/2006/math">
                      <m:sSubSup>
                        <m:sSubSupPr>
                          <m:ctrlPr>
                            <a:rPr lang="en-US" sz="1600" i="1" smtClean="0">
                              <a:latin typeface="Cambria Math" panose="02040503050406030204" pitchFamily="18" charset="0"/>
                            </a:rPr>
                          </m:ctrlPr>
                        </m:sSubSupPr>
                        <m:e>
                          <m:r>
                            <a:rPr lang="en-US" sz="1600" b="0" i="1" smtClean="0">
                              <a:latin typeface="Cambria Math" panose="02040503050406030204" pitchFamily="18" charset="0"/>
                            </a:rPr>
                            <m:t>𝐴</m:t>
                          </m:r>
                        </m:e>
                        <m:sub>
                          <m:r>
                            <a:rPr lang="en-US" sz="1600" b="0" i="1" smtClean="0">
                              <a:latin typeface="Cambria Math" panose="02040503050406030204" pitchFamily="18" charset="0"/>
                            </a:rPr>
                            <m:t>3</m:t>
                          </m:r>
                        </m:sub>
                        <m:sup>
                          <m:r>
                            <a:rPr lang="en-US" sz="1600" b="0" i="1" smtClean="0">
                              <a:latin typeface="Cambria Math" panose="02040503050406030204" pitchFamily="18" charset="0"/>
                            </a:rPr>
                            <m:t>6</m:t>
                          </m:r>
                        </m:sup>
                      </m:sSubSup>
                      <m:r>
                        <a:rPr lang="en-US" sz="1600" b="0" i="1" smtClean="0">
                          <a:latin typeface="Cambria Math" panose="02040503050406030204" pitchFamily="18" charset="0"/>
                        </a:rPr>
                        <m:t>=</m:t>
                      </m:r>
                      <m:sSubSup>
                        <m:sSubSupPr>
                          <m:ctrlPr>
                            <a:rPr lang="en-US" sz="1600" b="0" i="1" smtClean="0">
                              <a:latin typeface="Cambria Math" panose="02040503050406030204" pitchFamily="18" charset="0"/>
                            </a:rPr>
                          </m:ctrlPr>
                        </m:sSubSupPr>
                        <m:e>
                          <m:r>
                            <a:rPr lang="en-US" sz="1600" b="0" i="1" smtClean="0">
                              <a:latin typeface="Cambria Math" panose="02040503050406030204" pitchFamily="18" charset="0"/>
                            </a:rPr>
                            <m:t>𝐴</m:t>
                          </m:r>
                        </m:e>
                        <m:sub>
                          <m:r>
                            <a:rPr lang="en-US" sz="1600" b="0" i="1" smtClean="0">
                              <a:latin typeface="Cambria Math" panose="02040503050406030204" pitchFamily="18" charset="0"/>
                            </a:rPr>
                            <m:t>3</m:t>
                          </m:r>
                        </m:sub>
                        <m:sup>
                          <m:r>
                            <a:rPr lang="en-US" sz="1600" b="0" i="1" smtClean="0">
                              <a:latin typeface="Cambria Math" panose="02040503050406030204" pitchFamily="18" charset="0"/>
                            </a:rPr>
                            <m:t>5</m:t>
                          </m:r>
                        </m:sup>
                      </m:sSubSup>
                      <m:r>
                        <a:rPr lang="en-US" sz="1600" b="0" i="1" smtClean="0">
                          <a:latin typeface="Cambria Math" panose="02040503050406030204" pitchFamily="18" charset="0"/>
                        </a:rPr>
                        <m:t>=700</m:t>
                      </m:r>
                    </m:oMath>
                  </m:oMathPara>
                </a14:m>
                <a:endParaRPr lang="en-US" sz="1600" dirty="0">
                  <a:latin typeface="+mj-lt"/>
                </a:endParaRPr>
              </a:p>
              <a:p>
                <a:endParaRPr lang="en-US" sz="1600" dirty="0">
                  <a:latin typeface="+mj-lt"/>
                </a:endParaRPr>
              </a:p>
              <a:p>
                <a:r>
                  <a:rPr lang="en-US" sz="1600" dirty="0">
                    <a:latin typeface="+mj-lt"/>
                  </a:rPr>
                  <a:t>Thus the worst-case length of priority level-3 active period is:</a:t>
                </a:r>
              </a:p>
              <a:p>
                <a:endParaRPr lang="en-US" sz="1600" dirty="0">
                  <a:latin typeface="+mj-lt"/>
                </a:endParaRPr>
              </a:p>
              <a:p>
                <a:pPr/>
                <a14:m>
                  <m:oMathPara xmlns:m="http://schemas.openxmlformats.org/officeDocument/2006/math">
                    <m:oMathParaPr>
                      <m:jc m:val="centerGroup"/>
                    </m:oMathParaPr>
                    <m:oMath xmlns:m="http://schemas.openxmlformats.org/officeDocument/2006/math">
                      <m:sSub>
                        <m:sSubPr>
                          <m:ctrlPr>
                            <a:rPr lang="en-US" sz="1600" b="1" i="1" smtClean="0">
                              <a:latin typeface="Cambria Math" panose="02040503050406030204" pitchFamily="18" charset="0"/>
                            </a:rPr>
                          </m:ctrlPr>
                        </m:sSubPr>
                        <m:e>
                          <m:r>
                            <a:rPr lang="en-US" sz="1600" b="1" i="1" smtClean="0">
                              <a:latin typeface="Cambria Math" panose="02040503050406030204" pitchFamily="18" charset="0"/>
                            </a:rPr>
                            <m:t>𝑨</m:t>
                          </m:r>
                        </m:e>
                        <m:sub>
                          <m:r>
                            <a:rPr lang="en-US" sz="1600" b="1" i="1" smtClean="0">
                              <a:latin typeface="Cambria Math" panose="02040503050406030204" pitchFamily="18" charset="0"/>
                            </a:rPr>
                            <m:t>𝟑</m:t>
                          </m:r>
                        </m:sub>
                      </m:sSub>
                      <m:r>
                        <a:rPr lang="en-US" sz="1600" b="1" i="1" smtClean="0">
                          <a:latin typeface="Cambria Math" panose="02040503050406030204" pitchFamily="18" charset="0"/>
                        </a:rPr>
                        <m:t>=</m:t>
                      </m:r>
                      <m:r>
                        <a:rPr lang="en-US" sz="1600" b="1" i="1" smtClean="0">
                          <a:latin typeface="Cambria Math" panose="02040503050406030204" pitchFamily="18" charset="0"/>
                        </a:rPr>
                        <m:t>𝟕𝟎𝟎</m:t>
                      </m:r>
                    </m:oMath>
                  </m:oMathPara>
                </a14:m>
                <a:endParaRPr lang="en-US" sz="1600" b="1" dirty="0">
                  <a:latin typeface="+mj-lt"/>
                </a:endParaRPr>
              </a:p>
              <a:p>
                <a:endParaRPr lang="en-US" sz="1600" dirty="0">
                  <a:latin typeface="+mj-lt"/>
                </a:endParaRPr>
              </a:p>
              <a:p>
                <a:endParaRPr lang="en-US" sz="1600" dirty="0">
                  <a:latin typeface="+mj-lt"/>
                </a:endParaRPr>
              </a:p>
            </p:txBody>
          </p:sp>
        </mc:Choice>
        <mc:Fallback xmlns="">
          <p:sp>
            <p:nvSpPr>
              <p:cNvPr id="16" name="TextBox 15">
                <a:extLst>
                  <a:ext uri="{FF2B5EF4-FFF2-40B4-BE49-F238E27FC236}">
                    <a16:creationId xmlns:a16="http://schemas.microsoft.com/office/drawing/2014/main" id="{9032FF70-3E89-A04A-AE9B-411A83285198}"/>
                  </a:ext>
                </a:extLst>
              </p:cNvPr>
              <p:cNvSpPr txBox="1">
                <a:spLocks noRot="1" noChangeAspect="1" noMove="1" noResize="1" noEditPoints="1" noAdjustHandles="1" noChangeArrowheads="1" noChangeShapeType="1" noTextEdit="1"/>
              </p:cNvSpPr>
              <p:nvPr/>
            </p:nvSpPr>
            <p:spPr>
              <a:xfrm>
                <a:off x="609600" y="4187962"/>
                <a:ext cx="5486400" cy="2318007"/>
              </a:xfrm>
              <a:prstGeom prst="rect">
                <a:avLst/>
              </a:prstGeom>
              <a:blipFill>
                <a:blip r:embed="rId6"/>
                <a:stretch>
                  <a:fillRect l="-461" t="-541"/>
                </a:stretch>
              </a:blipFill>
              <a:ln w="15875">
                <a:solidFill>
                  <a:schemeClr val="tx1"/>
                </a:solidFill>
              </a:ln>
            </p:spPr>
            <p:txBody>
              <a:bodyPr/>
              <a:lstStyle/>
              <a:p>
                <a:r>
                  <a:rPr lang="en-US">
                    <a:noFill/>
                  </a:rPr>
                  <a:t> </a:t>
                </a:r>
              </a:p>
            </p:txBody>
          </p:sp>
        </mc:Fallback>
      </mc:AlternateContent>
    </p:spTree>
    <p:extLst>
      <p:ext uri="{BB962C8B-B14F-4D97-AF65-F5344CB8AC3E}">
        <p14:creationId xmlns:p14="http://schemas.microsoft.com/office/powerpoint/2010/main" val="2411943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BAAB96-C28A-7741-829A-74B84B52C563}"/>
              </a:ext>
            </a:extLst>
          </p:cNvPr>
          <p:cNvSpPr>
            <a:spLocks noGrp="1"/>
          </p:cNvSpPr>
          <p:nvPr>
            <p:ph type="title"/>
          </p:nvPr>
        </p:nvSpPr>
        <p:spPr>
          <a:xfrm>
            <a:off x="421640" y="152400"/>
            <a:ext cx="10515600" cy="664528"/>
          </a:xfrm>
        </p:spPr>
        <p:txBody>
          <a:bodyPr>
            <a:normAutofit fontScale="90000"/>
          </a:bodyPr>
          <a:lstStyle/>
          <a:p>
            <a:r>
              <a:rPr lang="en-US" dirty="0"/>
              <a:t>Mathematical Approach</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FEB75CF2-7F4D-504C-83D7-404666449AA1}"/>
                  </a:ext>
                </a:extLst>
              </p:cNvPr>
              <p:cNvSpPr txBox="1"/>
              <p:nvPr/>
            </p:nvSpPr>
            <p:spPr>
              <a:xfrm>
                <a:off x="6312258" y="228341"/>
                <a:ext cx="5696862" cy="6512232"/>
              </a:xfrm>
              <a:prstGeom prst="rect">
                <a:avLst/>
              </a:prstGeom>
              <a:noFill/>
              <a:ln w="15875">
                <a:solidFill>
                  <a:schemeClr val="tx1"/>
                </a:solidFill>
              </a:ln>
            </p:spPr>
            <p:txBody>
              <a:bodyPr wrap="square" rtlCol="0">
                <a:spAutoFit/>
              </a:bodyPr>
              <a:lstStyle/>
              <a:p>
                <a:pPr>
                  <a:lnSpc>
                    <a:spcPct val="150000"/>
                  </a:lnSpc>
                </a:pPr>
                <a:r>
                  <a:rPr lang="en-US" sz="1600" dirty="0">
                    <a:latin typeface="+mj-lt"/>
                  </a:rPr>
                  <a:t>The blocking period  </a:t>
                </a: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𝐵</m:t>
                        </m:r>
                      </m:e>
                      <m:sub>
                        <m:r>
                          <a:rPr lang="en-US" sz="1600" b="0" i="1" smtClean="0">
                            <a:latin typeface="Cambria Math" panose="02040503050406030204" pitchFamily="18" charset="0"/>
                          </a:rPr>
                          <m:t>3</m:t>
                        </m:r>
                      </m:sub>
                    </m:sSub>
                    <m:r>
                      <a:rPr lang="en-US" sz="1600" i="1">
                        <a:latin typeface="Cambria Math" panose="02040503050406030204" pitchFamily="18" charset="0"/>
                      </a:rPr>
                      <m:t>=</m:t>
                    </m:r>
                    <m:r>
                      <m:rPr>
                        <m:sty m:val="p"/>
                      </m:rPr>
                      <a:rPr lang="en-US" sz="1600">
                        <a:latin typeface="Cambria Math" panose="02040503050406030204" pitchFamily="18" charset="0"/>
                      </a:rPr>
                      <m:t>max</m:t>
                    </m:r>
                    <m:r>
                      <a:rPr lang="en-US" sz="1600" i="1">
                        <a:latin typeface="Cambria Math" panose="02040503050406030204" pitchFamily="18" charset="0"/>
                      </a:rPr>
                      <m:t>⁡(0,0)=0</m:t>
                    </m:r>
                  </m:oMath>
                </a14:m>
                <a:r>
                  <a:rPr lang="en-US" sz="1600" dirty="0">
                    <a:latin typeface="+mj-lt"/>
                  </a:rPr>
                  <a:t> and  </a:t>
                </a: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𝐶</m:t>
                        </m:r>
                      </m:e>
                      <m:sub>
                        <m:r>
                          <a:rPr lang="en-US" sz="1600" i="1">
                            <a:latin typeface="Cambria Math" panose="02040503050406030204" pitchFamily="18" charset="0"/>
                          </a:rPr>
                          <m:t>3</m:t>
                        </m:r>
                      </m:sub>
                    </m:sSub>
                    <m:r>
                      <a:rPr lang="en-US" sz="1600" i="1">
                        <a:latin typeface="Cambria Math" panose="02040503050406030204" pitchFamily="18" charset="0"/>
                      </a:rPr>
                      <m:t>=100</m:t>
                    </m:r>
                  </m:oMath>
                </a14:m>
                <a:r>
                  <a:rPr lang="en-US" sz="1600" dirty="0"/>
                  <a:t> </a:t>
                </a:r>
                <a:endParaRPr lang="en-US" sz="1600" dirty="0">
                  <a:latin typeface="+mj-lt"/>
                </a:endParaRPr>
              </a:p>
              <a:p>
                <a:r>
                  <a:rPr lang="en-US" sz="1600" dirty="0">
                    <a:latin typeface="+mj-lt"/>
                  </a:rPr>
                  <a:t>Also </a:t>
                </a:r>
                <a14:m>
                  <m:oMath xmlns:m="http://schemas.openxmlformats.org/officeDocument/2006/math">
                    <m:sSubSup>
                      <m:sSubSupPr>
                        <m:ctrlPr>
                          <a:rPr lang="en-US" sz="1600" i="1" smtClean="0">
                            <a:latin typeface="Cambria Math" panose="02040503050406030204" pitchFamily="18" charset="0"/>
                          </a:rPr>
                        </m:ctrlPr>
                      </m:sSubSupPr>
                      <m:e>
                        <m:r>
                          <a:rPr lang="en-US" sz="1600" b="0" i="1" smtClean="0">
                            <a:latin typeface="Cambria Math" panose="02040503050406030204" pitchFamily="18" charset="0"/>
                          </a:rPr>
                          <m:t>𝑤</m:t>
                        </m:r>
                      </m:e>
                      <m:sub>
                        <m:r>
                          <a:rPr lang="en-US" sz="1600" b="0" i="1" smtClean="0">
                            <a:latin typeface="Cambria Math" panose="02040503050406030204" pitchFamily="18" charset="0"/>
                          </a:rPr>
                          <m:t>3,</m:t>
                        </m:r>
                        <m:r>
                          <a:rPr lang="en-US" sz="1600" b="0" i="1" smtClean="0">
                            <a:latin typeface="Cambria Math" panose="02040503050406030204" pitchFamily="18" charset="0"/>
                          </a:rPr>
                          <m:t>𝑔</m:t>
                        </m:r>
                      </m:sub>
                      <m:sup>
                        <m:r>
                          <a:rPr lang="en-US" sz="1600" b="0" i="1" smtClean="0">
                            <a:latin typeface="Cambria Math" panose="02040503050406030204" pitchFamily="18" charset="0"/>
                          </a:rPr>
                          <m:t>0</m:t>
                        </m:r>
                      </m:sup>
                    </m:sSubSup>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𝐵</m:t>
                        </m:r>
                      </m:e>
                      <m:sub>
                        <m:r>
                          <a:rPr lang="en-US" sz="1600" b="0" i="1" smtClean="0">
                            <a:latin typeface="Cambria Math" panose="02040503050406030204" pitchFamily="18" charset="0"/>
                          </a:rPr>
                          <m:t>3</m:t>
                        </m:r>
                      </m:sub>
                    </m:sSub>
                    <m:r>
                      <a:rPr lang="en-US" sz="1600" b="0" i="1" smtClean="0">
                        <a:latin typeface="Cambria Math" panose="02040503050406030204" pitchFamily="18" charset="0"/>
                      </a:rPr>
                      <m:t>+</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𝑔</m:t>
                        </m:r>
                        <m:r>
                          <a:rPr lang="en-US" sz="1600" b="0" i="1" smtClean="0">
                            <a:latin typeface="Cambria Math" panose="02040503050406030204" pitchFamily="18" charset="0"/>
                          </a:rPr>
                          <m:t>+1</m:t>
                        </m:r>
                      </m:e>
                    </m:d>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𝐶</m:t>
                        </m:r>
                      </m:e>
                      <m:sub>
                        <m:r>
                          <a:rPr lang="en-US" sz="1600" b="0" i="1" smtClean="0">
                            <a:latin typeface="Cambria Math" panose="02040503050406030204" pitchFamily="18" charset="0"/>
                          </a:rPr>
                          <m:t>3</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𝐹</m:t>
                        </m:r>
                      </m:e>
                      <m:sub>
                        <m:r>
                          <a:rPr lang="en-US" sz="1600" b="0" i="1" smtClean="0">
                            <a:latin typeface="Cambria Math" panose="02040503050406030204" pitchFamily="18" charset="0"/>
                          </a:rPr>
                          <m:t>3</m:t>
                        </m:r>
                      </m:sub>
                    </m:sSub>
                  </m:oMath>
                </a14:m>
                <a:r>
                  <a:rPr lang="en-US" sz="1600" dirty="0"/>
                  <a:t> </a:t>
                </a:r>
                <a:r>
                  <a:rPr lang="en-US" sz="1600" dirty="0">
                    <a:latin typeface="+mj-lt"/>
                  </a:rPr>
                  <a:t>  and let  </a:t>
                </a:r>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𝐹</m:t>
                        </m:r>
                      </m:e>
                      <m:sub>
                        <m:r>
                          <a:rPr lang="en-US" sz="1600" b="0" i="1" smtClean="0">
                            <a:latin typeface="Cambria Math" panose="02040503050406030204" pitchFamily="18" charset="0"/>
                          </a:rPr>
                          <m:t>3</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𝐹</m:t>
                        </m:r>
                      </m:e>
                      <m:sub>
                        <m:r>
                          <a:rPr lang="en-US" sz="1600" b="0" i="1" smtClean="0">
                            <a:latin typeface="Cambria Math" panose="02040503050406030204" pitchFamily="18" charset="0"/>
                          </a:rPr>
                          <m:t>𝐵</m:t>
                        </m:r>
                      </m:sub>
                    </m:sSub>
                    <m:r>
                      <a:rPr lang="en-US" sz="1600" b="0" i="1" smtClean="0">
                        <a:latin typeface="Cambria Math" panose="02040503050406030204" pitchFamily="18" charset="0"/>
                      </a:rPr>
                      <m:t>=</m:t>
                    </m:r>
                    <m:r>
                      <a:rPr lang="en-US" sz="1600" b="0" i="1" smtClean="0">
                        <a:latin typeface="Cambria Math" panose="02040503050406030204" pitchFamily="18" charset="0"/>
                      </a:rPr>
                      <m:t>𝑥</m:t>
                    </m:r>
                  </m:oMath>
                </a14:m>
                <a:endParaRPr lang="en-US" sz="1600" dirty="0">
                  <a:latin typeface="+mj-lt"/>
                </a:endParaRPr>
              </a:p>
              <a:p>
                <a:r>
                  <a:rPr lang="en-US" sz="1600" dirty="0">
                    <a:latin typeface="+mj-lt"/>
                  </a:rPr>
                  <a:t>Consider the first job of the task </a:t>
                </a:r>
                <a14:m>
                  <m:oMath xmlns:m="http://schemas.openxmlformats.org/officeDocument/2006/math">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𝑡</m:t>
                        </m:r>
                      </m:e>
                      <m:sub>
                        <m:r>
                          <a:rPr lang="en-US" sz="1600" b="0" i="1" smtClean="0">
                            <a:latin typeface="Cambria Math" panose="02040503050406030204" pitchFamily="18" charset="0"/>
                            <a:ea typeface="Cambria Math" panose="02040503050406030204" pitchFamily="18" charset="0"/>
                          </a:rPr>
                          <m:t>𝐶</m:t>
                        </m:r>
                      </m:sub>
                    </m:sSub>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rPr>
                      <m:t>𝑔</m:t>
                    </m:r>
                    <m:r>
                      <a:rPr lang="en-US" sz="1600" i="1">
                        <a:latin typeface="Cambria Math" panose="02040503050406030204" pitchFamily="18" charset="0"/>
                      </a:rPr>
                      <m:t>=</m:t>
                    </m:r>
                    <m:r>
                      <a:rPr lang="en-US" sz="1600" b="0" i="1" smtClean="0">
                        <a:latin typeface="Cambria Math" panose="02040503050406030204" pitchFamily="18" charset="0"/>
                      </a:rPr>
                      <m:t>0</m:t>
                    </m:r>
                  </m:oMath>
                </a14:m>
                <a:endParaRPr lang="en-US" sz="1600" dirty="0">
                  <a:latin typeface="+mj-lt"/>
                </a:endParaRPr>
              </a:p>
              <a:p>
                <a:endParaRPr lang="en-US" sz="1600" dirty="0">
                  <a:latin typeface="+mj-lt"/>
                </a:endParaRPr>
              </a:p>
              <a:p>
                <a14:m>
                  <m:oMath xmlns:m="http://schemas.openxmlformats.org/officeDocument/2006/math">
                    <m:sSubSup>
                      <m:sSubSupPr>
                        <m:ctrlPr>
                          <a:rPr lang="en-US" sz="1600" i="1">
                            <a:latin typeface="Cambria Math" panose="02040503050406030204" pitchFamily="18" charset="0"/>
                          </a:rPr>
                        </m:ctrlPr>
                      </m:sSubSupPr>
                      <m:e>
                        <m:r>
                          <a:rPr lang="en-US" sz="1600" b="0" i="1" smtClean="0">
                            <a:latin typeface="Cambria Math" panose="02040503050406030204" pitchFamily="18" charset="0"/>
                          </a:rPr>
                          <m:t>𝑤</m:t>
                        </m:r>
                      </m:e>
                      <m:sub>
                        <m:r>
                          <a:rPr lang="en-US" sz="1600" i="1">
                            <a:latin typeface="Cambria Math" panose="02040503050406030204" pitchFamily="18" charset="0"/>
                          </a:rPr>
                          <m:t>3</m:t>
                        </m:r>
                        <m:r>
                          <a:rPr lang="en-US" sz="1600" b="0" i="1" smtClean="0">
                            <a:latin typeface="Cambria Math" panose="02040503050406030204" pitchFamily="18" charset="0"/>
                          </a:rPr>
                          <m:t>,0</m:t>
                        </m:r>
                      </m:sub>
                      <m:sup>
                        <m:r>
                          <a:rPr lang="en-US" sz="1600" i="1">
                            <a:latin typeface="Cambria Math" panose="02040503050406030204" pitchFamily="18" charset="0"/>
                          </a:rPr>
                          <m:t>1</m:t>
                        </m:r>
                      </m:sup>
                    </m:sSubSup>
                    <m:r>
                      <a:rPr lang="en-US" sz="1600" i="1">
                        <a:latin typeface="Cambria Math" panose="02040503050406030204" pitchFamily="18" charset="0"/>
                      </a:rPr>
                      <m:t>=</m:t>
                    </m:r>
                    <m:d>
                      <m:dPr>
                        <m:ctrlPr>
                          <a:rPr lang="en-US" sz="1600" i="1" smtClean="0">
                            <a:latin typeface="Cambria Math" panose="02040503050406030204" pitchFamily="18" charset="0"/>
                          </a:rPr>
                        </m:ctrlPr>
                      </m:dPr>
                      <m:e>
                        <m:r>
                          <a:rPr lang="en-US" sz="1600" b="0" i="1" smtClean="0">
                            <a:latin typeface="Cambria Math" panose="02040503050406030204" pitchFamily="18" charset="0"/>
                          </a:rPr>
                          <m:t>100−</m:t>
                        </m:r>
                        <m:r>
                          <a:rPr lang="en-US" sz="1600" b="0" i="1" smtClean="0">
                            <a:latin typeface="Cambria Math" panose="02040503050406030204" pitchFamily="18" charset="0"/>
                          </a:rPr>
                          <m:t>𝑥</m:t>
                        </m:r>
                      </m:e>
                    </m:d>
                    <m:r>
                      <a:rPr lang="en-US" sz="1600" i="1">
                        <a:latin typeface="Cambria Math" panose="02040503050406030204" pitchFamily="18" charset="0"/>
                      </a:rPr>
                      <m:t>+</m:t>
                    </m:r>
                    <m:nary>
                      <m:naryPr>
                        <m:chr m:val="∑"/>
                        <m:supHide m:val="on"/>
                        <m:ctrlPr>
                          <a:rPr lang="en-US" sz="1600" i="1">
                            <a:latin typeface="Cambria Math" panose="02040503050406030204" pitchFamily="18" charset="0"/>
                          </a:rPr>
                        </m:ctrlPr>
                      </m:naryPr>
                      <m:sub>
                        <m:r>
                          <m:rPr>
                            <m:brk m:alnAt="7"/>
                          </m:rPr>
                          <a:rPr lang="en-US" sz="1600" i="1">
                            <a:latin typeface="Cambria Math" panose="02040503050406030204" pitchFamily="18" charset="0"/>
                          </a:rPr>
                          <m:t>𝑗</m:t>
                        </m:r>
                        <m:r>
                          <a:rPr lang="en-US" sz="1600" i="1">
                            <a:latin typeface="Cambria Math" panose="02040503050406030204" pitchFamily="18" charset="0"/>
                          </a:rPr>
                          <m:t>=1,2</m:t>
                        </m:r>
                      </m:sub>
                      <m:sup/>
                      <m:e>
                        <m:d>
                          <m:dPr>
                            <m:ctrlPr>
                              <a:rPr lang="en-US" sz="1600" i="1" smtClean="0">
                                <a:latin typeface="Cambria Math" panose="02040503050406030204" pitchFamily="18" charset="0"/>
                              </a:rPr>
                            </m:ctrlPr>
                          </m:dPr>
                          <m:e>
                            <m:d>
                              <m:dPr>
                                <m:begChr m:val="⌊"/>
                                <m:endChr m:val="⌋"/>
                                <m:ctrlPr>
                                  <a:rPr lang="en-US" sz="1600" i="1">
                                    <a:latin typeface="Cambria Math" panose="02040503050406030204" pitchFamily="18" charset="0"/>
                                  </a:rPr>
                                </m:ctrlPr>
                              </m:dPr>
                              <m:e>
                                <m:f>
                                  <m:fPr>
                                    <m:ctrlPr>
                                      <a:rPr lang="en-US" sz="1600" i="1">
                                        <a:latin typeface="Cambria Math" panose="02040503050406030204" pitchFamily="18" charset="0"/>
                                      </a:rPr>
                                    </m:ctrlPr>
                                  </m:fPr>
                                  <m:num>
                                    <m:sSubSup>
                                      <m:sSubSupPr>
                                        <m:ctrlPr>
                                          <a:rPr lang="en-US" sz="1600" i="1">
                                            <a:latin typeface="Cambria Math" panose="02040503050406030204" pitchFamily="18" charset="0"/>
                                          </a:rPr>
                                        </m:ctrlPr>
                                      </m:sSubSupPr>
                                      <m:e>
                                        <m:r>
                                          <a:rPr lang="en-US" sz="1600" i="1">
                                            <a:latin typeface="Cambria Math" panose="02040503050406030204" pitchFamily="18" charset="0"/>
                                          </a:rPr>
                                          <m:t>𝑤</m:t>
                                        </m:r>
                                      </m:e>
                                      <m:sub>
                                        <m:r>
                                          <a:rPr lang="en-US" sz="1600" i="1">
                                            <a:latin typeface="Cambria Math" panose="02040503050406030204" pitchFamily="18" charset="0"/>
                                          </a:rPr>
                                          <m:t>3,0</m:t>
                                        </m:r>
                                      </m:sub>
                                      <m:sup>
                                        <m:r>
                                          <a:rPr lang="en-US" sz="1600" i="1">
                                            <a:latin typeface="Cambria Math" panose="02040503050406030204" pitchFamily="18" charset="0"/>
                                          </a:rPr>
                                          <m:t>0</m:t>
                                        </m:r>
                                      </m:sup>
                                    </m:sSubSup>
                                  </m:num>
                                  <m:den>
                                    <m:sSub>
                                      <m:sSubPr>
                                        <m:ctrlPr>
                                          <a:rPr lang="en-US" sz="1600" i="1">
                                            <a:latin typeface="Cambria Math" panose="02040503050406030204" pitchFamily="18" charset="0"/>
                                          </a:rPr>
                                        </m:ctrlPr>
                                      </m:sSubPr>
                                      <m:e>
                                        <m:r>
                                          <a:rPr lang="en-US" sz="1600" i="1">
                                            <a:latin typeface="Cambria Math" panose="02040503050406030204" pitchFamily="18" charset="0"/>
                                          </a:rPr>
                                          <m:t>𝑇</m:t>
                                        </m:r>
                                      </m:e>
                                      <m:sub>
                                        <m:r>
                                          <a:rPr lang="en-US" sz="1600" i="1">
                                            <a:latin typeface="Cambria Math" panose="02040503050406030204" pitchFamily="18" charset="0"/>
                                          </a:rPr>
                                          <m:t>𝑗</m:t>
                                        </m:r>
                                      </m:sub>
                                    </m:sSub>
                                  </m:den>
                                </m:f>
                              </m:e>
                            </m:d>
                            <m:r>
                              <a:rPr lang="en-US" sz="1600" b="0" i="1" smtClean="0">
                                <a:latin typeface="Cambria Math" panose="02040503050406030204" pitchFamily="18" charset="0"/>
                              </a:rPr>
                              <m:t>+1</m:t>
                            </m:r>
                          </m:e>
                        </m:d>
                        <m:sSub>
                          <m:sSubPr>
                            <m:ctrlPr>
                              <a:rPr lang="en-US" sz="1600" i="1">
                                <a:latin typeface="Cambria Math" panose="02040503050406030204" pitchFamily="18" charset="0"/>
                              </a:rPr>
                            </m:ctrlPr>
                          </m:sSubPr>
                          <m:e>
                            <m:r>
                              <a:rPr lang="en-US" sz="1600" i="1">
                                <a:latin typeface="Cambria Math" panose="02040503050406030204" pitchFamily="18" charset="0"/>
                              </a:rPr>
                              <m:t>𝐶</m:t>
                            </m:r>
                          </m:e>
                          <m:sub>
                            <m:r>
                              <a:rPr lang="en-US" sz="1600" i="1">
                                <a:latin typeface="Cambria Math" panose="02040503050406030204" pitchFamily="18" charset="0"/>
                              </a:rPr>
                              <m:t>𝑗</m:t>
                            </m:r>
                          </m:sub>
                        </m:sSub>
                      </m:e>
                    </m:nary>
                  </m:oMath>
                </a14:m>
                <a:r>
                  <a:rPr lang="en-US" sz="1600" dirty="0"/>
                  <a:t> </a:t>
                </a:r>
              </a:p>
              <a:p>
                <a:endParaRPr lang="en-US" sz="1600" dirty="0"/>
              </a:p>
              <a:p>
                <a:pPr>
                  <a:spcAft>
                    <a:spcPts val="600"/>
                  </a:spcAft>
                </a:pPr>
                <a14:m>
                  <m:oMath xmlns:m="http://schemas.openxmlformats.org/officeDocument/2006/math">
                    <m:sSubSup>
                      <m:sSubSupPr>
                        <m:ctrlPr>
                          <a:rPr lang="en-US" sz="1600" i="1">
                            <a:latin typeface="Cambria Math" panose="02040503050406030204" pitchFamily="18" charset="0"/>
                          </a:rPr>
                        </m:ctrlPr>
                      </m:sSubSupPr>
                      <m:e>
                        <m:r>
                          <a:rPr lang="en-US" sz="1600" b="0" i="1" smtClean="0">
                            <a:latin typeface="Cambria Math" panose="02040503050406030204" pitchFamily="18" charset="0"/>
                          </a:rPr>
                          <m:t>𝑤</m:t>
                        </m:r>
                      </m:e>
                      <m:sub>
                        <m:r>
                          <a:rPr lang="en-US" sz="1600" i="1">
                            <a:latin typeface="Cambria Math" panose="02040503050406030204" pitchFamily="18" charset="0"/>
                          </a:rPr>
                          <m:t>3</m:t>
                        </m:r>
                        <m:r>
                          <a:rPr lang="en-US" sz="1600" b="0" i="1" smtClean="0">
                            <a:latin typeface="Cambria Math" panose="02040503050406030204" pitchFamily="18" charset="0"/>
                          </a:rPr>
                          <m:t>,0</m:t>
                        </m:r>
                      </m:sub>
                      <m:sup>
                        <m:r>
                          <a:rPr lang="en-US" sz="1600" i="1">
                            <a:latin typeface="Cambria Math" panose="02040503050406030204" pitchFamily="18" charset="0"/>
                          </a:rPr>
                          <m:t>1</m:t>
                        </m:r>
                      </m:sup>
                    </m:sSubSup>
                    <m:r>
                      <a:rPr lang="en-US" sz="1600" i="1">
                        <a:latin typeface="Cambria Math" panose="02040503050406030204" pitchFamily="18" charset="0"/>
                      </a:rPr>
                      <m:t>=</m:t>
                    </m:r>
                    <m:d>
                      <m:dPr>
                        <m:ctrlPr>
                          <a:rPr lang="en-US" sz="1600" i="1" smtClean="0">
                            <a:latin typeface="Cambria Math" panose="02040503050406030204" pitchFamily="18" charset="0"/>
                          </a:rPr>
                        </m:ctrlPr>
                      </m:dPr>
                      <m:e>
                        <m:r>
                          <a:rPr lang="en-US" sz="1600" b="0" i="1" smtClean="0">
                            <a:latin typeface="Cambria Math" panose="02040503050406030204" pitchFamily="18" charset="0"/>
                          </a:rPr>
                          <m:t>100−</m:t>
                        </m:r>
                        <m:r>
                          <a:rPr lang="en-US" sz="1600" b="0" i="1" smtClean="0">
                            <a:latin typeface="Cambria Math" panose="02040503050406030204" pitchFamily="18" charset="0"/>
                          </a:rPr>
                          <m:t>𝑥</m:t>
                        </m:r>
                      </m:e>
                    </m:d>
                    <m:r>
                      <a:rPr lang="en-US" sz="1600" i="1">
                        <a:latin typeface="Cambria Math" panose="02040503050406030204" pitchFamily="18" charset="0"/>
                      </a:rPr>
                      <m:t>+</m:t>
                    </m:r>
                    <m:d>
                      <m:dPr>
                        <m:ctrlPr>
                          <a:rPr lang="en-US" sz="1600" i="1">
                            <a:latin typeface="Cambria Math" panose="02040503050406030204" pitchFamily="18" charset="0"/>
                          </a:rPr>
                        </m:ctrlPr>
                      </m:dPr>
                      <m:e>
                        <m:d>
                          <m:dPr>
                            <m:begChr m:val="⌊"/>
                            <m:endChr m:val="⌋"/>
                            <m:ctrlPr>
                              <a:rPr lang="en-US" sz="1600" i="1">
                                <a:latin typeface="Cambria Math" panose="02040503050406030204" pitchFamily="18" charset="0"/>
                              </a:rPr>
                            </m:ctrlPr>
                          </m:dPr>
                          <m:e>
                            <m:f>
                              <m:fPr>
                                <m:ctrlPr>
                                  <a:rPr lang="en-US" sz="1600" i="1">
                                    <a:latin typeface="Cambria Math" panose="02040503050406030204" pitchFamily="18" charset="0"/>
                                  </a:rPr>
                                </m:ctrlPr>
                              </m:fPr>
                              <m:num>
                                <m:sSubSup>
                                  <m:sSubSupPr>
                                    <m:ctrlPr>
                                      <a:rPr lang="en-US" sz="1600" i="1">
                                        <a:latin typeface="Cambria Math" panose="02040503050406030204" pitchFamily="18" charset="0"/>
                                      </a:rPr>
                                    </m:ctrlPr>
                                  </m:sSubSupPr>
                                  <m:e>
                                    <m:r>
                                      <a:rPr lang="en-US" sz="1600" i="1">
                                        <a:latin typeface="Cambria Math" panose="02040503050406030204" pitchFamily="18" charset="0"/>
                                      </a:rPr>
                                      <m:t>𝑤</m:t>
                                    </m:r>
                                  </m:e>
                                  <m:sub>
                                    <m:r>
                                      <a:rPr lang="en-US" sz="1600" i="1">
                                        <a:latin typeface="Cambria Math" panose="02040503050406030204" pitchFamily="18" charset="0"/>
                                      </a:rPr>
                                      <m:t>3,0</m:t>
                                    </m:r>
                                  </m:sub>
                                  <m:sup>
                                    <m:r>
                                      <a:rPr lang="en-US" sz="1600" i="1">
                                        <a:latin typeface="Cambria Math" panose="02040503050406030204" pitchFamily="18" charset="0"/>
                                      </a:rPr>
                                      <m:t>0</m:t>
                                    </m:r>
                                  </m:sup>
                                </m:sSubSup>
                              </m:num>
                              <m:den>
                                <m:sSub>
                                  <m:sSubPr>
                                    <m:ctrlPr>
                                      <a:rPr lang="en-US" sz="1600" i="1">
                                        <a:latin typeface="Cambria Math" panose="02040503050406030204" pitchFamily="18" charset="0"/>
                                      </a:rPr>
                                    </m:ctrlPr>
                                  </m:sSubPr>
                                  <m:e>
                                    <m:r>
                                      <a:rPr lang="en-US" sz="1600" i="1">
                                        <a:latin typeface="Cambria Math" panose="02040503050406030204" pitchFamily="18" charset="0"/>
                                      </a:rPr>
                                      <m:t>𝑇</m:t>
                                    </m:r>
                                  </m:e>
                                  <m:sub>
                                    <m:r>
                                      <a:rPr lang="en-US" sz="1600" b="0" i="1" smtClean="0">
                                        <a:latin typeface="Cambria Math" panose="02040503050406030204" pitchFamily="18" charset="0"/>
                                      </a:rPr>
                                      <m:t>1</m:t>
                                    </m:r>
                                  </m:sub>
                                </m:sSub>
                              </m:den>
                            </m:f>
                          </m:e>
                        </m:d>
                        <m:r>
                          <a:rPr lang="en-US" sz="1600" i="1">
                            <a:latin typeface="Cambria Math" panose="02040503050406030204" pitchFamily="18" charset="0"/>
                          </a:rPr>
                          <m:t>+1</m:t>
                        </m:r>
                      </m:e>
                    </m:d>
                    <m:sSub>
                      <m:sSubPr>
                        <m:ctrlPr>
                          <a:rPr lang="en-US" sz="1600" i="1">
                            <a:latin typeface="Cambria Math" panose="02040503050406030204" pitchFamily="18" charset="0"/>
                          </a:rPr>
                        </m:ctrlPr>
                      </m:sSubPr>
                      <m:e>
                        <m:r>
                          <a:rPr lang="en-US" sz="1600" i="1">
                            <a:latin typeface="Cambria Math" panose="02040503050406030204" pitchFamily="18" charset="0"/>
                          </a:rPr>
                          <m:t>𝐶</m:t>
                        </m:r>
                      </m:e>
                      <m:sub>
                        <m:r>
                          <a:rPr lang="en-US" sz="1600" i="1">
                            <a:latin typeface="Cambria Math" panose="02040503050406030204" pitchFamily="18" charset="0"/>
                          </a:rPr>
                          <m:t>1</m:t>
                        </m:r>
                      </m:sub>
                    </m:sSub>
                    <m:r>
                      <a:rPr lang="en-US" sz="1600" i="1">
                        <a:latin typeface="Cambria Math" panose="02040503050406030204" pitchFamily="18" charset="0"/>
                      </a:rPr>
                      <m:t>+</m:t>
                    </m:r>
                    <m:d>
                      <m:dPr>
                        <m:ctrlPr>
                          <a:rPr lang="en-US" sz="1600" i="1">
                            <a:latin typeface="Cambria Math" panose="02040503050406030204" pitchFamily="18" charset="0"/>
                          </a:rPr>
                        </m:ctrlPr>
                      </m:dPr>
                      <m:e>
                        <m:d>
                          <m:dPr>
                            <m:begChr m:val="⌊"/>
                            <m:endChr m:val="⌋"/>
                            <m:ctrlPr>
                              <a:rPr lang="en-US" sz="1600" i="1">
                                <a:latin typeface="Cambria Math" panose="02040503050406030204" pitchFamily="18" charset="0"/>
                              </a:rPr>
                            </m:ctrlPr>
                          </m:dPr>
                          <m:e>
                            <m:f>
                              <m:fPr>
                                <m:ctrlPr>
                                  <a:rPr lang="en-US" sz="1600" i="1">
                                    <a:latin typeface="Cambria Math" panose="02040503050406030204" pitchFamily="18" charset="0"/>
                                  </a:rPr>
                                </m:ctrlPr>
                              </m:fPr>
                              <m:num>
                                <m:sSubSup>
                                  <m:sSubSupPr>
                                    <m:ctrlPr>
                                      <a:rPr lang="en-US" sz="1600" i="1">
                                        <a:latin typeface="Cambria Math" panose="02040503050406030204" pitchFamily="18" charset="0"/>
                                      </a:rPr>
                                    </m:ctrlPr>
                                  </m:sSubSupPr>
                                  <m:e>
                                    <m:r>
                                      <a:rPr lang="en-US" sz="1600" i="1">
                                        <a:latin typeface="Cambria Math" panose="02040503050406030204" pitchFamily="18" charset="0"/>
                                      </a:rPr>
                                      <m:t>𝑤</m:t>
                                    </m:r>
                                  </m:e>
                                  <m:sub>
                                    <m:r>
                                      <a:rPr lang="en-US" sz="1600" i="1">
                                        <a:latin typeface="Cambria Math" panose="02040503050406030204" pitchFamily="18" charset="0"/>
                                      </a:rPr>
                                      <m:t>3,0</m:t>
                                    </m:r>
                                  </m:sub>
                                  <m:sup>
                                    <m:r>
                                      <a:rPr lang="en-US" sz="1600" i="1">
                                        <a:latin typeface="Cambria Math" panose="02040503050406030204" pitchFamily="18" charset="0"/>
                                      </a:rPr>
                                      <m:t>0</m:t>
                                    </m:r>
                                  </m:sup>
                                </m:sSubSup>
                              </m:num>
                              <m:den>
                                <m:sSub>
                                  <m:sSubPr>
                                    <m:ctrlPr>
                                      <a:rPr lang="en-US" sz="1600" i="1">
                                        <a:latin typeface="Cambria Math" panose="02040503050406030204" pitchFamily="18" charset="0"/>
                                      </a:rPr>
                                    </m:ctrlPr>
                                  </m:sSubPr>
                                  <m:e>
                                    <m:r>
                                      <a:rPr lang="en-US" sz="1600" i="1">
                                        <a:latin typeface="Cambria Math" panose="02040503050406030204" pitchFamily="18" charset="0"/>
                                      </a:rPr>
                                      <m:t>𝑇</m:t>
                                    </m:r>
                                  </m:e>
                                  <m:sub>
                                    <m:r>
                                      <a:rPr lang="en-US" sz="1600" b="0" i="1" smtClean="0">
                                        <a:latin typeface="Cambria Math" panose="02040503050406030204" pitchFamily="18" charset="0"/>
                                      </a:rPr>
                                      <m:t>2</m:t>
                                    </m:r>
                                  </m:sub>
                                </m:sSub>
                              </m:den>
                            </m:f>
                          </m:e>
                        </m:d>
                        <m:r>
                          <a:rPr lang="en-US" sz="1600" i="1">
                            <a:latin typeface="Cambria Math" panose="02040503050406030204" pitchFamily="18" charset="0"/>
                          </a:rPr>
                          <m:t>+1</m:t>
                        </m:r>
                      </m:e>
                    </m:d>
                    <m:sSub>
                      <m:sSubPr>
                        <m:ctrlPr>
                          <a:rPr lang="en-US" sz="1600" i="1">
                            <a:latin typeface="Cambria Math" panose="02040503050406030204" pitchFamily="18" charset="0"/>
                          </a:rPr>
                        </m:ctrlPr>
                      </m:sSubPr>
                      <m:e>
                        <m:r>
                          <a:rPr lang="en-US" sz="1600" i="1">
                            <a:latin typeface="Cambria Math" panose="02040503050406030204" pitchFamily="18" charset="0"/>
                          </a:rPr>
                          <m:t>𝐶</m:t>
                        </m:r>
                      </m:e>
                      <m:sub>
                        <m:r>
                          <a:rPr lang="en-US" sz="1600" i="1">
                            <a:latin typeface="Cambria Math" panose="02040503050406030204" pitchFamily="18" charset="0"/>
                          </a:rPr>
                          <m:t>2</m:t>
                        </m:r>
                      </m:sub>
                    </m:sSub>
                  </m:oMath>
                </a14:m>
                <a:r>
                  <a:rPr lang="en-US" sz="1600" i="1" dirty="0">
                    <a:latin typeface="Cambria Math" panose="02040503050406030204" pitchFamily="18" charset="0"/>
                  </a:rPr>
                  <a:t> </a:t>
                </a:r>
              </a:p>
              <a:p>
                <a:pPr>
                  <a:spcAft>
                    <a:spcPts val="600"/>
                  </a:spcAft>
                </a:pPr>
                <a14:m>
                  <m:oMath xmlns:m="http://schemas.openxmlformats.org/officeDocument/2006/math">
                    <m:r>
                      <a:rPr lang="en-US" sz="1600" b="0" i="1" smtClean="0">
                        <a:latin typeface="Cambria Math" panose="02040503050406030204" pitchFamily="18" charset="0"/>
                      </a:rPr>
                      <m:t>         </m:t>
                    </m:r>
                    <m:r>
                      <a:rPr lang="en-US" sz="1600" i="1">
                        <a:latin typeface="Cambria Math" panose="02040503050406030204" pitchFamily="18" charset="0"/>
                      </a:rPr>
                      <m:t>=</m:t>
                    </m:r>
                    <m:d>
                      <m:dPr>
                        <m:ctrlPr>
                          <a:rPr lang="en-US" sz="1600" i="1" smtClean="0">
                            <a:latin typeface="Cambria Math" panose="02040503050406030204" pitchFamily="18" charset="0"/>
                          </a:rPr>
                        </m:ctrlPr>
                      </m:dPr>
                      <m:e>
                        <m:r>
                          <a:rPr lang="en-US" sz="1600" b="0" i="1" smtClean="0">
                            <a:latin typeface="Cambria Math" panose="02040503050406030204" pitchFamily="18" charset="0"/>
                          </a:rPr>
                          <m:t>100−</m:t>
                        </m:r>
                        <m:r>
                          <a:rPr lang="en-US" sz="1600" b="0" i="1" smtClean="0">
                            <a:latin typeface="Cambria Math" panose="02040503050406030204" pitchFamily="18" charset="0"/>
                          </a:rPr>
                          <m:t>𝑥</m:t>
                        </m:r>
                      </m:e>
                    </m:d>
                    <m:r>
                      <a:rPr lang="en-US" sz="1600" i="1">
                        <a:latin typeface="Cambria Math" panose="02040503050406030204" pitchFamily="18" charset="0"/>
                      </a:rPr>
                      <m:t>+</m:t>
                    </m:r>
                    <m:r>
                      <a:rPr lang="en-US" sz="1600" b="0" i="1" smtClean="0">
                        <a:latin typeface="Cambria Math" panose="02040503050406030204" pitchFamily="18" charset="0"/>
                      </a:rPr>
                      <m:t> </m:t>
                    </m:r>
                    <m:d>
                      <m:dPr>
                        <m:ctrlPr>
                          <a:rPr lang="en-US" sz="1600" b="0" i="1" smtClean="0">
                            <a:latin typeface="Cambria Math" panose="02040503050406030204" pitchFamily="18" charset="0"/>
                          </a:rPr>
                        </m:ctrlPr>
                      </m:dPr>
                      <m:e>
                        <m:d>
                          <m:dPr>
                            <m:begChr m:val="⌊"/>
                            <m:endChr m:val="⌋"/>
                            <m:ctrlPr>
                              <a:rPr lang="en-US" sz="1600" b="0" i="1" smtClean="0">
                                <a:latin typeface="Cambria Math" panose="02040503050406030204" pitchFamily="18" charset="0"/>
                              </a:rPr>
                            </m:ctrlPr>
                          </m:dPr>
                          <m:e>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100−</m:t>
                                </m:r>
                                <m:r>
                                  <a:rPr lang="en-US" sz="1600" b="0" i="1" smtClean="0">
                                    <a:latin typeface="Cambria Math" panose="02040503050406030204" pitchFamily="18" charset="0"/>
                                  </a:rPr>
                                  <m:t>𝑥</m:t>
                                </m:r>
                              </m:num>
                              <m:den>
                                <m:r>
                                  <a:rPr lang="en-US" sz="1600" b="0" i="1" smtClean="0">
                                    <a:latin typeface="Cambria Math" panose="02040503050406030204" pitchFamily="18" charset="0"/>
                                  </a:rPr>
                                  <m:t>250</m:t>
                                </m:r>
                              </m:den>
                            </m:f>
                          </m:e>
                        </m:d>
                        <m:r>
                          <a:rPr lang="en-US" sz="1600" b="0" i="1" smtClean="0">
                            <a:latin typeface="Cambria Math" panose="02040503050406030204" pitchFamily="18" charset="0"/>
                          </a:rPr>
                          <m:t>+1</m:t>
                        </m:r>
                      </m:e>
                    </m:d>
                    <m:r>
                      <a:rPr lang="en-US" sz="1600" b="0" i="1" smtClean="0">
                        <a:latin typeface="Cambria Math" panose="02040503050406030204" pitchFamily="18" charset="0"/>
                      </a:rPr>
                      <m:t>100+</m:t>
                    </m:r>
                    <m:d>
                      <m:dPr>
                        <m:ctrlPr>
                          <a:rPr lang="en-US" sz="1600" i="1">
                            <a:latin typeface="Cambria Math" panose="02040503050406030204" pitchFamily="18" charset="0"/>
                          </a:rPr>
                        </m:ctrlPr>
                      </m:dPr>
                      <m:e>
                        <m:d>
                          <m:dPr>
                            <m:begChr m:val="⌊"/>
                            <m:endChr m:val="⌋"/>
                            <m:ctrlPr>
                              <a:rPr lang="en-US" sz="1600" i="1">
                                <a:latin typeface="Cambria Math" panose="02040503050406030204" pitchFamily="18" charset="0"/>
                              </a:rPr>
                            </m:ctrlPr>
                          </m:dPr>
                          <m:e>
                            <m:f>
                              <m:fPr>
                                <m:ctrlPr>
                                  <a:rPr lang="en-US" sz="1600" i="1">
                                    <a:latin typeface="Cambria Math" panose="02040503050406030204" pitchFamily="18" charset="0"/>
                                  </a:rPr>
                                </m:ctrlPr>
                              </m:fPr>
                              <m:num>
                                <m:r>
                                  <a:rPr lang="en-US" sz="1600" i="1">
                                    <a:latin typeface="Cambria Math" panose="02040503050406030204" pitchFamily="18" charset="0"/>
                                  </a:rPr>
                                  <m:t>100−</m:t>
                                </m:r>
                                <m:r>
                                  <a:rPr lang="en-US" sz="1600" i="1">
                                    <a:latin typeface="Cambria Math" panose="02040503050406030204" pitchFamily="18" charset="0"/>
                                  </a:rPr>
                                  <m:t>𝑥</m:t>
                                </m:r>
                              </m:num>
                              <m:den>
                                <m:r>
                                  <a:rPr lang="en-US" sz="1600" b="0" i="1" smtClean="0">
                                    <a:latin typeface="Cambria Math" panose="02040503050406030204" pitchFamily="18" charset="0"/>
                                  </a:rPr>
                                  <m:t>40</m:t>
                                </m:r>
                                <m:r>
                                  <a:rPr lang="en-US" sz="1600" i="1">
                                    <a:latin typeface="Cambria Math" panose="02040503050406030204" pitchFamily="18" charset="0"/>
                                  </a:rPr>
                                  <m:t>0</m:t>
                                </m:r>
                              </m:den>
                            </m:f>
                          </m:e>
                        </m:d>
                        <m:r>
                          <a:rPr lang="en-US" sz="1600" i="1">
                            <a:latin typeface="Cambria Math" panose="02040503050406030204" pitchFamily="18" charset="0"/>
                          </a:rPr>
                          <m:t>+1</m:t>
                        </m:r>
                      </m:e>
                    </m:d>
                    <m:r>
                      <a:rPr lang="en-US" sz="1600" i="1">
                        <a:latin typeface="Cambria Math" panose="02040503050406030204" pitchFamily="18" charset="0"/>
                      </a:rPr>
                      <m:t>100</m:t>
                    </m:r>
                  </m:oMath>
                </a14:m>
                <a:r>
                  <a:rPr lang="en-US" sz="1400" dirty="0"/>
                  <a:t> </a:t>
                </a:r>
              </a:p>
              <a:p>
                <a:pPr>
                  <a:spcAft>
                    <a:spcPts val="600"/>
                  </a:spcAft>
                </a:pPr>
                <a14:m>
                  <m:oMath xmlns:m="http://schemas.openxmlformats.org/officeDocument/2006/math">
                    <m:r>
                      <a:rPr lang="en-US" sz="1600" i="1">
                        <a:latin typeface="Cambria Math" panose="02040503050406030204" pitchFamily="18" charset="0"/>
                      </a:rPr>
                      <m:t> </m:t>
                    </m:r>
                    <m:r>
                      <a:rPr lang="en-US" sz="1600" b="0" i="1" smtClean="0">
                        <a:latin typeface="Cambria Math" panose="02040503050406030204" pitchFamily="18" charset="0"/>
                      </a:rPr>
                      <m:t>        </m:t>
                    </m:r>
                    <m:r>
                      <a:rPr lang="en-US" sz="1600" i="1">
                        <a:latin typeface="Cambria Math" panose="02040503050406030204" pitchFamily="18" charset="0"/>
                      </a:rPr>
                      <m:t>=</m:t>
                    </m:r>
                    <m:d>
                      <m:dPr>
                        <m:ctrlPr>
                          <a:rPr lang="en-US" sz="1600" i="1">
                            <a:latin typeface="Cambria Math" panose="02040503050406030204" pitchFamily="18" charset="0"/>
                          </a:rPr>
                        </m:ctrlPr>
                      </m:dPr>
                      <m:e>
                        <m:r>
                          <a:rPr lang="en-US" sz="1600" i="1">
                            <a:latin typeface="Cambria Math" panose="02040503050406030204" pitchFamily="18" charset="0"/>
                          </a:rPr>
                          <m:t>100−</m:t>
                        </m:r>
                        <m:r>
                          <a:rPr lang="en-US" sz="1600" i="1">
                            <a:latin typeface="Cambria Math" panose="02040503050406030204" pitchFamily="18" charset="0"/>
                          </a:rPr>
                          <m:t>𝑥</m:t>
                        </m:r>
                      </m:e>
                    </m:d>
                    <m:r>
                      <a:rPr lang="en-US" sz="1600" i="1">
                        <a:latin typeface="Cambria Math" panose="02040503050406030204" pitchFamily="18" charset="0"/>
                      </a:rPr>
                      <m:t>+ 1</m:t>
                    </m:r>
                    <m:r>
                      <a:rPr lang="en-US" sz="1600" i="1" smtClean="0">
                        <a:latin typeface="Cambria Math" panose="02040503050406030204" pitchFamily="18" charset="0"/>
                      </a:rPr>
                      <m:t>00+</m:t>
                    </m:r>
                    <m:r>
                      <a:rPr lang="en-US" sz="1600" i="1">
                        <a:latin typeface="Cambria Math" panose="02040503050406030204" pitchFamily="18" charset="0"/>
                      </a:rPr>
                      <m:t>100</m:t>
                    </m:r>
                    <m:r>
                      <a:rPr lang="en-US" sz="1600" b="0" i="1" smtClean="0">
                        <a:latin typeface="Cambria Math" panose="02040503050406030204" pitchFamily="18" charset="0"/>
                      </a:rPr>
                      <m:t>=</m:t>
                    </m:r>
                    <m:d>
                      <m:dPr>
                        <m:ctrlPr>
                          <a:rPr lang="en-US" sz="1600" b="0" i="1" smtClean="0">
                            <a:solidFill>
                              <a:srgbClr val="FF001C"/>
                            </a:solidFill>
                            <a:latin typeface="Cambria Math" panose="02040503050406030204" pitchFamily="18" charset="0"/>
                          </a:rPr>
                        </m:ctrlPr>
                      </m:dPr>
                      <m:e>
                        <m:r>
                          <a:rPr lang="en-US" sz="1600" b="0" i="1" smtClean="0">
                            <a:solidFill>
                              <a:srgbClr val="FF001C"/>
                            </a:solidFill>
                            <a:latin typeface="Cambria Math" panose="02040503050406030204" pitchFamily="18" charset="0"/>
                          </a:rPr>
                          <m:t>300−</m:t>
                        </m:r>
                        <m:r>
                          <a:rPr lang="en-US" sz="1600" b="0" i="1" smtClean="0">
                            <a:solidFill>
                              <a:srgbClr val="FF001C"/>
                            </a:solidFill>
                            <a:latin typeface="Cambria Math" panose="02040503050406030204" pitchFamily="18" charset="0"/>
                          </a:rPr>
                          <m:t>𝑥</m:t>
                        </m:r>
                      </m:e>
                    </m:d>
                  </m:oMath>
                </a14:m>
                <a:r>
                  <a:rPr lang="en-US" sz="1600" dirty="0"/>
                  <a:t> </a:t>
                </a:r>
              </a:p>
              <a:p>
                <a:endParaRPr lang="en-US" sz="1600" dirty="0"/>
              </a:p>
              <a:p>
                <a:pPr>
                  <a:spcAft>
                    <a:spcPts val="600"/>
                  </a:spcAft>
                </a:pPr>
                <a14:m>
                  <m:oMath xmlns:m="http://schemas.openxmlformats.org/officeDocument/2006/math">
                    <m:sSubSup>
                      <m:sSubSupPr>
                        <m:ctrlPr>
                          <a:rPr lang="en-US" sz="1600" i="1">
                            <a:latin typeface="Cambria Math" panose="02040503050406030204" pitchFamily="18" charset="0"/>
                          </a:rPr>
                        </m:ctrlPr>
                      </m:sSubSupPr>
                      <m:e>
                        <m:r>
                          <a:rPr lang="en-US" sz="1600" i="1">
                            <a:latin typeface="Cambria Math" panose="02040503050406030204" pitchFamily="18" charset="0"/>
                          </a:rPr>
                          <m:t>𝑤</m:t>
                        </m:r>
                      </m:e>
                      <m:sub>
                        <m:r>
                          <a:rPr lang="en-US" sz="1600" i="1">
                            <a:latin typeface="Cambria Math" panose="02040503050406030204" pitchFamily="18" charset="0"/>
                          </a:rPr>
                          <m:t>3,0</m:t>
                        </m:r>
                      </m:sub>
                      <m:sup>
                        <m:r>
                          <a:rPr lang="en-US" sz="1600" b="0" i="1" smtClean="0">
                            <a:latin typeface="Cambria Math" panose="02040503050406030204" pitchFamily="18" charset="0"/>
                          </a:rPr>
                          <m:t>2</m:t>
                        </m:r>
                      </m:sup>
                    </m:sSubSup>
                    <m:r>
                      <a:rPr lang="en-US" sz="1600" i="1">
                        <a:latin typeface="Cambria Math" panose="02040503050406030204" pitchFamily="18" charset="0"/>
                      </a:rPr>
                      <m:t>=</m:t>
                    </m:r>
                    <m:d>
                      <m:dPr>
                        <m:ctrlPr>
                          <a:rPr lang="en-US" sz="1600" i="1">
                            <a:latin typeface="Cambria Math" panose="02040503050406030204" pitchFamily="18" charset="0"/>
                          </a:rPr>
                        </m:ctrlPr>
                      </m:dPr>
                      <m:e>
                        <m:r>
                          <a:rPr lang="en-US" sz="1600" i="1">
                            <a:latin typeface="Cambria Math" panose="02040503050406030204" pitchFamily="18" charset="0"/>
                          </a:rPr>
                          <m:t>100−</m:t>
                        </m:r>
                        <m:r>
                          <a:rPr lang="en-US" sz="1600" i="1">
                            <a:latin typeface="Cambria Math" panose="02040503050406030204" pitchFamily="18" charset="0"/>
                          </a:rPr>
                          <m:t>𝑥</m:t>
                        </m:r>
                      </m:e>
                    </m:d>
                    <m:r>
                      <a:rPr lang="en-US" sz="1600" i="1">
                        <a:latin typeface="Cambria Math" panose="02040503050406030204" pitchFamily="18" charset="0"/>
                      </a:rPr>
                      <m:t>+</m:t>
                    </m:r>
                    <m:d>
                      <m:dPr>
                        <m:ctrlPr>
                          <a:rPr lang="en-US" sz="1600" i="1">
                            <a:latin typeface="Cambria Math" panose="02040503050406030204" pitchFamily="18" charset="0"/>
                          </a:rPr>
                        </m:ctrlPr>
                      </m:dPr>
                      <m:e>
                        <m:d>
                          <m:dPr>
                            <m:begChr m:val="⌊"/>
                            <m:endChr m:val="⌋"/>
                            <m:ctrlPr>
                              <a:rPr lang="en-US" sz="1600" i="1">
                                <a:latin typeface="Cambria Math" panose="02040503050406030204" pitchFamily="18" charset="0"/>
                              </a:rPr>
                            </m:ctrlPr>
                          </m:dPr>
                          <m:e>
                            <m:f>
                              <m:fPr>
                                <m:ctrlPr>
                                  <a:rPr lang="en-US" sz="1600" i="1">
                                    <a:latin typeface="Cambria Math" panose="02040503050406030204" pitchFamily="18" charset="0"/>
                                  </a:rPr>
                                </m:ctrlPr>
                              </m:fPr>
                              <m:num>
                                <m:sSubSup>
                                  <m:sSubSupPr>
                                    <m:ctrlPr>
                                      <a:rPr lang="en-US" sz="1600" i="1">
                                        <a:latin typeface="Cambria Math" panose="02040503050406030204" pitchFamily="18" charset="0"/>
                                      </a:rPr>
                                    </m:ctrlPr>
                                  </m:sSubSupPr>
                                  <m:e>
                                    <m:r>
                                      <a:rPr lang="en-US" sz="1600" i="1">
                                        <a:latin typeface="Cambria Math" panose="02040503050406030204" pitchFamily="18" charset="0"/>
                                      </a:rPr>
                                      <m:t>𝑤</m:t>
                                    </m:r>
                                  </m:e>
                                  <m:sub>
                                    <m:r>
                                      <a:rPr lang="en-US" sz="1600" i="1">
                                        <a:latin typeface="Cambria Math" panose="02040503050406030204" pitchFamily="18" charset="0"/>
                                      </a:rPr>
                                      <m:t>3,0</m:t>
                                    </m:r>
                                  </m:sub>
                                  <m:sup>
                                    <m:r>
                                      <a:rPr lang="en-US" sz="1600" b="0" i="1" smtClean="0">
                                        <a:latin typeface="Cambria Math" panose="02040503050406030204" pitchFamily="18" charset="0"/>
                                      </a:rPr>
                                      <m:t>1</m:t>
                                    </m:r>
                                  </m:sup>
                                </m:sSubSup>
                              </m:num>
                              <m:den>
                                <m:sSub>
                                  <m:sSubPr>
                                    <m:ctrlPr>
                                      <a:rPr lang="en-US" sz="1600" i="1">
                                        <a:latin typeface="Cambria Math" panose="02040503050406030204" pitchFamily="18" charset="0"/>
                                      </a:rPr>
                                    </m:ctrlPr>
                                  </m:sSubPr>
                                  <m:e>
                                    <m:r>
                                      <a:rPr lang="en-US" sz="1600" i="1">
                                        <a:latin typeface="Cambria Math" panose="02040503050406030204" pitchFamily="18" charset="0"/>
                                      </a:rPr>
                                      <m:t>𝑇</m:t>
                                    </m:r>
                                  </m:e>
                                  <m:sub>
                                    <m:r>
                                      <a:rPr lang="en-US" sz="1600" i="1">
                                        <a:latin typeface="Cambria Math" panose="02040503050406030204" pitchFamily="18" charset="0"/>
                                      </a:rPr>
                                      <m:t>1</m:t>
                                    </m:r>
                                  </m:sub>
                                </m:sSub>
                              </m:den>
                            </m:f>
                          </m:e>
                        </m:d>
                        <m:r>
                          <a:rPr lang="en-US" sz="1600" i="1">
                            <a:latin typeface="Cambria Math" panose="02040503050406030204" pitchFamily="18" charset="0"/>
                          </a:rPr>
                          <m:t>+1</m:t>
                        </m:r>
                      </m:e>
                    </m:d>
                    <m:sSub>
                      <m:sSubPr>
                        <m:ctrlPr>
                          <a:rPr lang="en-US" sz="1600" i="1">
                            <a:latin typeface="Cambria Math" panose="02040503050406030204" pitchFamily="18" charset="0"/>
                          </a:rPr>
                        </m:ctrlPr>
                      </m:sSubPr>
                      <m:e>
                        <m:r>
                          <a:rPr lang="en-US" sz="1600" i="1">
                            <a:latin typeface="Cambria Math" panose="02040503050406030204" pitchFamily="18" charset="0"/>
                          </a:rPr>
                          <m:t>𝐶</m:t>
                        </m:r>
                      </m:e>
                      <m:sub>
                        <m:r>
                          <a:rPr lang="en-US" sz="1600" i="1">
                            <a:latin typeface="Cambria Math" panose="02040503050406030204" pitchFamily="18" charset="0"/>
                          </a:rPr>
                          <m:t>1</m:t>
                        </m:r>
                      </m:sub>
                    </m:sSub>
                    <m:r>
                      <a:rPr lang="en-US" sz="1600" i="1">
                        <a:latin typeface="Cambria Math" panose="02040503050406030204" pitchFamily="18" charset="0"/>
                      </a:rPr>
                      <m:t>+</m:t>
                    </m:r>
                    <m:d>
                      <m:dPr>
                        <m:ctrlPr>
                          <a:rPr lang="en-US" sz="1600" i="1">
                            <a:latin typeface="Cambria Math" panose="02040503050406030204" pitchFamily="18" charset="0"/>
                          </a:rPr>
                        </m:ctrlPr>
                      </m:dPr>
                      <m:e>
                        <m:d>
                          <m:dPr>
                            <m:begChr m:val="⌊"/>
                            <m:endChr m:val="⌋"/>
                            <m:ctrlPr>
                              <a:rPr lang="en-US" sz="1600" i="1">
                                <a:latin typeface="Cambria Math" panose="02040503050406030204" pitchFamily="18" charset="0"/>
                              </a:rPr>
                            </m:ctrlPr>
                          </m:dPr>
                          <m:e>
                            <m:f>
                              <m:fPr>
                                <m:ctrlPr>
                                  <a:rPr lang="en-US" sz="1600" i="1">
                                    <a:latin typeface="Cambria Math" panose="02040503050406030204" pitchFamily="18" charset="0"/>
                                  </a:rPr>
                                </m:ctrlPr>
                              </m:fPr>
                              <m:num>
                                <m:sSubSup>
                                  <m:sSubSupPr>
                                    <m:ctrlPr>
                                      <a:rPr lang="en-US" sz="1600" i="1">
                                        <a:latin typeface="Cambria Math" panose="02040503050406030204" pitchFamily="18" charset="0"/>
                                      </a:rPr>
                                    </m:ctrlPr>
                                  </m:sSubSupPr>
                                  <m:e>
                                    <m:r>
                                      <a:rPr lang="en-US" sz="1600" i="1">
                                        <a:latin typeface="Cambria Math" panose="02040503050406030204" pitchFamily="18" charset="0"/>
                                      </a:rPr>
                                      <m:t>𝑤</m:t>
                                    </m:r>
                                  </m:e>
                                  <m:sub>
                                    <m:r>
                                      <a:rPr lang="en-US" sz="1600" i="1">
                                        <a:latin typeface="Cambria Math" panose="02040503050406030204" pitchFamily="18" charset="0"/>
                                      </a:rPr>
                                      <m:t>3,0</m:t>
                                    </m:r>
                                  </m:sub>
                                  <m:sup>
                                    <m:r>
                                      <a:rPr lang="en-US" sz="1600" b="0" i="1" smtClean="0">
                                        <a:latin typeface="Cambria Math" panose="02040503050406030204" pitchFamily="18" charset="0"/>
                                      </a:rPr>
                                      <m:t>1</m:t>
                                    </m:r>
                                  </m:sup>
                                </m:sSubSup>
                              </m:num>
                              <m:den>
                                <m:sSub>
                                  <m:sSubPr>
                                    <m:ctrlPr>
                                      <a:rPr lang="en-US" sz="1600" i="1">
                                        <a:latin typeface="Cambria Math" panose="02040503050406030204" pitchFamily="18" charset="0"/>
                                      </a:rPr>
                                    </m:ctrlPr>
                                  </m:sSubPr>
                                  <m:e>
                                    <m:r>
                                      <a:rPr lang="en-US" sz="1600" i="1">
                                        <a:latin typeface="Cambria Math" panose="02040503050406030204" pitchFamily="18" charset="0"/>
                                      </a:rPr>
                                      <m:t>𝑇</m:t>
                                    </m:r>
                                  </m:e>
                                  <m:sub>
                                    <m:r>
                                      <a:rPr lang="en-US" sz="1600" i="1">
                                        <a:latin typeface="Cambria Math" panose="02040503050406030204" pitchFamily="18" charset="0"/>
                                      </a:rPr>
                                      <m:t>2</m:t>
                                    </m:r>
                                  </m:sub>
                                </m:sSub>
                              </m:den>
                            </m:f>
                          </m:e>
                        </m:d>
                        <m:r>
                          <a:rPr lang="en-US" sz="1600" i="1">
                            <a:latin typeface="Cambria Math" panose="02040503050406030204" pitchFamily="18" charset="0"/>
                          </a:rPr>
                          <m:t>+1</m:t>
                        </m:r>
                      </m:e>
                    </m:d>
                    <m:sSub>
                      <m:sSubPr>
                        <m:ctrlPr>
                          <a:rPr lang="en-US" sz="1600" i="1">
                            <a:latin typeface="Cambria Math" panose="02040503050406030204" pitchFamily="18" charset="0"/>
                          </a:rPr>
                        </m:ctrlPr>
                      </m:sSubPr>
                      <m:e>
                        <m:r>
                          <a:rPr lang="en-US" sz="1600" i="1">
                            <a:latin typeface="Cambria Math" panose="02040503050406030204" pitchFamily="18" charset="0"/>
                          </a:rPr>
                          <m:t>𝐶</m:t>
                        </m:r>
                      </m:e>
                      <m:sub>
                        <m:r>
                          <a:rPr lang="en-US" sz="1600" i="1">
                            <a:latin typeface="Cambria Math" panose="02040503050406030204" pitchFamily="18" charset="0"/>
                          </a:rPr>
                          <m:t>2</m:t>
                        </m:r>
                      </m:sub>
                    </m:sSub>
                  </m:oMath>
                </a14:m>
                <a:r>
                  <a:rPr lang="en-US" sz="1600" i="1" dirty="0">
                    <a:latin typeface="Cambria Math" panose="02040503050406030204" pitchFamily="18" charset="0"/>
                  </a:rPr>
                  <a:t> </a:t>
                </a:r>
              </a:p>
              <a:p>
                <a:pPr>
                  <a:spcAft>
                    <a:spcPts val="600"/>
                  </a:spcAft>
                </a:pPr>
                <a14:m>
                  <m:oMath xmlns:m="http://schemas.openxmlformats.org/officeDocument/2006/math">
                    <m:r>
                      <a:rPr lang="en-US" sz="1600" i="1">
                        <a:latin typeface="Cambria Math" panose="02040503050406030204" pitchFamily="18" charset="0"/>
                      </a:rPr>
                      <m:t>         =</m:t>
                    </m:r>
                    <m:d>
                      <m:dPr>
                        <m:ctrlPr>
                          <a:rPr lang="en-US" sz="1600" i="1">
                            <a:latin typeface="Cambria Math" panose="02040503050406030204" pitchFamily="18" charset="0"/>
                          </a:rPr>
                        </m:ctrlPr>
                      </m:dPr>
                      <m:e>
                        <m:r>
                          <a:rPr lang="en-US" sz="1600" i="1">
                            <a:latin typeface="Cambria Math" panose="02040503050406030204" pitchFamily="18" charset="0"/>
                          </a:rPr>
                          <m:t>100−</m:t>
                        </m:r>
                        <m:r>
                          <a:rPr lang="en-US" sz="1600" i="1">
                            <a:latin typeface="Cambria Math" panose="02040503050406030204" pitchFamily="18" charset="0"/>
                          </a:rPr>
                          <m:t>𝑥</m:t>
                        </m:r>
                      </m:e>
                    </m:d>
                    <m:r>
                      <a:rPr lang="en-US" sz="1600" i="1">
                        <a:latin typeface="Cambria Math" panose="02040503050406030204" pitchFamily="18" charset="0"/>
                      </a:rPr>
                      <m:t>+ </m:t>
                    </m:r>
                    <m:d>
                      <m:dPr>
                        <m:ctrlPr>
                          <a:rPr lang="en-US" sz="1600" i="1">
                            <a:latin typeface="Cambria Math" panose="02040503050406030204" pitchFamily="18" charset="0"/>
                          </a:rPr>
                        </m:ctrlPr>
                      </m:dPr>
                      <m:e>
                        <m:d>
                          <m:dPr>
                            <m:begChr m:val="⌊"/>
                            <m:endChr m:val="⌋"/>
                            <m:ctrlPr>
                              <a:rPr lang="en-US" sz="1600" i="1" smtClean="0">
                                <a:solidFill>
                                  <a:schemeClr val="accent2">
                                    <a:lumMod val="75000"/>
                                  </a:schemeClr>
                                </a:solidFill>
                                <a:latin typeface="Cambria Math" panose="02040503050406030204" pitchFamily="18" charset="0"/>
                              </a:rPr>
                            </m:ctrlPr>
                          </m:dPr>
                          <m:e>
                            <m:f>
                              <m:fPr>
                                <m:ctrlPr>
                                  <a:rPr lang="en-US" sz="1600" i="1">
                                    <a:solidFill>
                                      <a:schemeClr val="accent2">
                                        <a:lumMod val="75000"/>
                                      </a:schemeClr>
                                    </a:solidFill>
                                    <a:latin typeface="Cambria Math" panose="02040503050406030204" pitchFamily="18" charset="0"/>
                                  </a:rPr>
                                </m:ctrlPr>
                              </m:fPr>
                              <m:num>
                                <m:r>
                                  <a:rPr lang="en-US" sz="1600" b="0" i="1" smtClean="0">
                                    <a:solidFill>
                                      <a:schemeClr val="accent2">
                                        <a:lumMod val="75000"/>
                                      </a:schemeClr>
                                    </a:solidFill>
                                    <a:latin typeface="Cambria Math" panose="02040503050406030204" pitchFamily="18" charset="0"/>
                                  </a:rPr>
                                  <m:t>3</m:t>
                                </m:r>
                                <m:r>
                                  <a:rPr lang="en-US" sz="1600" i="1">
                                    <a:solidFill>
                                      <a:schemeClr val="accent2">
                                        <a:lumMod val="75000"/>
                                      </a:schemeClr>
                                    </a:solidFill>
                                    <a:latin typeface="Cambria Math" panose="02040503050406030204" pitchFamily="18" charset="0"/>
                                  </a:rPr>
                                  <m:t>00−</m:t>
                                </m:r>
                                <m:r>
                                  <a:rPr lang="en-US" sz="1600" i="1">
                                    <a:solidFill>
                                      <a:schemeClr val="accent2">
                                        <a:lumMod val="75000"/>
                                      </a:schemeClr>
                                    </a:solidFill>
                                    <a:latin typeface="Cambria Math" panose="02040503050406030204" pitchFamily="18" charset="0"/>
                                  </a:rPr>
                                  <m:t>𝑥</m:t>
                                </m:r>
                              </m:num>
                              <m:den>
                                <m:r>
                                  <a:rPr lang="en-US" sz="1600" i="1">
                                    <a:solidFill>
                                      <a:schemeClr val="accent2">
                                        <a:lumMod val="75000"/>
                                      </a:schemeClr>
                                    </a:solidFill>
                                    <a:latin typeface="Cambria Math" panose="02040503050406030204" pitchFamily="18" charset="0"/>
                                  </a:rPr>
                                  <m:t>250</m:t>
                                </m:r>
                              </m:den>
                            </m:f>
                          </m:e>
                        </m:d>
                        <m:r>
                          <a:rPr lang="en-US" sz="1600" i="1">
                            <a:latin typeface="Cambria Math" panose="02040503050406030204" pitchFamily="18" charset="0"/>
                          </a:rPr>
                          <m:t>+1</m:t>
                        </m:r>
                      </m:e>
                    </m:d>
                    <m:r>
                      <a:rPr lang="en-US" sz="1600" i="1">
                        <a:latin typeface="Cambria Math" panose="02040503050406030204" pitchFamily="18" charset="0"/>
                      </a:rPr>
                      <m:t>100+</m:t>
                    </m:r>
                    <m:d>
                      <m:dPr>
                        <m:ctrlPr>
                          <a:rPr lang="en-US" sz="1600" i="1">
                            <a:latin typeface="Cambria Math" panose="02040503050406030204" pitchFamily="18" charset="0"/>
                          </a:rPr>
                        </m:ctrlPr>
                      </m:dPr>
                      <m:e>
                        <m:d>
                          <m:dPr>
                            <m:begChr m:val="⌊"/>
                            <m:endChr m:val="⌋"/>
                            <m:ctrlPr>
                              <a:rPr lang="en-US" sz="1600" i="1">
                                <a:latin typeface="Cambria Math" panose="02040503050406030204" pitchFamily="18" charset="0"/>
                              </a:rPr>
                            </m:ctrlPr>
                          </m:dPr>
                          <m:e>
                            <m:f>
                              <m:fPr>
                                <m:ctrlPr>
                                  <a:rPr lang="en-US" sz="1600" i="1">
                                    <a:latin typeface="Cambria Math" panose="02040503050406030204" pitchFamily="18" charset="0"/>
                                  </a:rPr>
                                </m:ctrlPr>
                              </m:fPr>
                              <m:num>
                                <m:r>
                                  <a:rPr lang="en-US" sz="1600" b="0" i="1" smtClean="0">
                                    <a:latin typeface="Cambria Math" panose="02040503050406030204" pitchFamily="18" charset="0"/>
                                  </a:rPr>
                                  <m:t>3</m:t>
                                </m:r>
                                <m:r>
                                  <a:rPr lang="en-US" sz="1600" i="1">
                                    <a:latin typeface="Cambria Math" panose="02040503050406030204" pitchFamily="18" charset="0"/>
                                  </a:rPr>
                                  <m:t>00−</m:t>
                                </m:r>
                                <m:r>
                                  <a:rPr lang="en-US" sz="1600" i="1">
                                    <a:latin typeface="Cambria Math" panose="02040503050406030204" pitchFamily="18" charset="0"/>
                                  </a:rPr>
                                  <m:t>𝑥</m:t>
                                </m:r>
                              </m:num>
                              <m:den>
                                <m:r>
                                  <a:rPr lang="en-US" sz="1600" i="1">
                                    <a:latin typeface="Cambria Math" panose="02040503050406030204" pitchFamily="18" charset="0"/>
                                  </a:rPr>
                                  <m:t>400</m:t>
                                </m:r>
                              </m:den>
                            </m:f>
                          </m:e>
                        </m:d>
                        <m:r>
                          <a:rPr lang="en-US" sz="1600" i="1">
                            <a:latin typeface="Cambria Math" panose="02040503050406030204" pitchFamily="18" charset="0"/>
                          </a:rPr>
                          <m:t>+1</m:t>
                        </m:r>
                      </m:e>
                    </m:d>
                    <m:r>
                      <a:rPr lang="en-US" sz="1600" i="1">
                        <a:latin typeface="Cambria Math" panose="02040503050406030204" pitchFamily="18" charset="0"/>
                      </a:rPr>
                      <m:t>100</m:t>
                    </m:r>
                  </m:oMath>
                </a14:m>
                <a:r>
                  <a:rPr lang="en-US" sz="1400" dirty="0"/>
                  <a:t> </a:t>
                </a:r>
              </a:p>
              <a:p>
                <a:pPr>
                  <a:spcAft>
                    <a:spcPts val="600"/>
                  </a:spcAft>
                </a:pPr>
                <a14:m>
                  <m:oMath xmlns:m="http://schemas.openxmlformats.org/officeDocument/2006/math">
                    <m:r>
                      <a:rPr lang="en-US" sz="1600" i="1">
                        <a:latin typeface="Cambria Math" panose="02040503050406030204" pitchFamily="18" charset="0"/>
                      </a:rPr>
                      <m:t>         =</m:t>
                    </m:r>
                    <m:d>
                      <m:dPr>
                        <m:ctrlPr>
                          <a:rPr lang="en-US" sz="1600" i="1">
                            <a:latin typeface="Cambria Math" panose="02040503050406030204" pitchFamily="18" charset="0"/>
                          </a:rPr>
                        </m:ctrlPr>
                      </m:dPr>
                      <m:e>
                        <m:r>
                          <a:rPr lang="en-US" sz="1600" i="1">
                            <a:latin typeface="Cambria Math" panose="02040503050406030204" pitchFamily="18" charset="0"/>
                          </a:rPr>
                          <m:t>100−</m:t>
                        </m:r>
                        <m:r>
                          <a:rPr lang="en-US" sz="1600" i="1">
                            <a:latin typeface="Cambria Math" panose="02040503050406030204" pitchFamily="18" charset="0"/>
                          </a:rPr>
                          <m:t>𝑥</m:t>
                        </m:r>
                      </m:e>
                    </m:d>
                    <m:r>
                      <a:rPr lang="en-US" sz="1600" i="1">
                        <a:latin typeface="Cambria Math" panose="02040503050406030204" pitchFamily="18" charset="0"/>
                      </a:rPr>
                      <m:t>+ </m:t>
                    </m:r>
                    <m:r>
                      <a:rPr lang="en-US" sz="1600" i="1" smtClean="0">
                        <a:solidFill>
                          <a:schemeClr val="accent2">
                            <a:lumMod val="75000"/>
                          </a:schemeClr>
                        </a:solidFill>
                        <a:latin typeface="Cambria Math" panose="02040503050406030204" pitchFamily="18" charset="0"/>
                      </a:rPr>
                      <m:t>1</m:t>
                    </m:r>
                    <m:r>
                      <a:rPr lang="en-US" sz="1600" i="1">
                        <a:solidFill>
                          <a:schemeClr val="accent2">
                            <a:lumMod val="75000"/>
                          </a:schemeClr>
                        </a:solidFill>
                        <a:latin typeface="Cambria Math" panose="02040503050406030204" pitchFamily="18" charset="0"/>
                      </a:rPr>
                      <m:t>00</m:t>
                    </m:r>
                    <m:r>
                      <a:rPr lang="en-US" sz="1600" i="1">
                        <a:latin typeface="Cambria Math" panose="02040503050406030204" pitchFamily="18" charset="0"/>
                      </a:rPr>
                      <m:t>+100=</m:t>
                    </m:r>
                    <m:d>
                      <m:dPr>
                        <m:ctrlPr>
                          <a:rPr lang="en-US" sz="1600" b="1" i="1" smtClean="0">
                            <a:solidFill>
                              <a:schemeClr val="accent6">
                                <a:lumMod val="75000"/>
                              </a:schemeClr>
                            </a:solidFill>
                            <a:latin typeface="Cambria Math" panose="02040503050406030204" pitchFamily="18" charset="0"/>
                          </a:rPr>
                        </m:ctrlPr>
                      </m:dPr>
                      <m:e>
                        <m:r>
                          <a:rPr lang="en-US" sz="1600" b="1" i="1" smtClean="0">
                            <a:solidFill>
                              <a:schemeClr val="accent6">
                                <a:lumMod val="75000"/>
                              </a:schemeClr>
                            </a:solidFill>
                            <a:latin typeface="Cambria Math" panose="02040503050406030204" pitchFamily="18" charset="0"/>
                          </a:rPr>
                          <m:t>𝟑𝟎𝟎</m:t>
                        </m:r>
                        <m:r>
                          <a:rPr lang="en-US" sz="1600" b="1" i="1" smtClean="0">
                            <a:solidFill>
                              <a:schemeClr val="accent6">
                                <a:lumMod val="75000"/>
                              </a:schemeClr>
                            </a:solidFill>
                            <a:latin typeface="Cambria Math" panose="02040503050406030204" pitchFamily="18" charset="0"/>
                          </a:rPr>
                          <m:t>−</m:t>
                        </m:r>
                        <m:r>
                          <a:rPr lang="en-US" sz="1600" b="1" i="1" smtClean="0">
                            <a:solidFill>
                              <a:schemeClr val="accent6">
                                <a:lumMod val="75000"/>
                              </a:schemeClr>
                            </a:solidFill>
                            <a:latin typeface="Cambria Math" panose="02040503050406030204" pitchFamily="18" charset="0"/>
                          </a:rPr>
                          <m:t>𝒙</m:t>
                        </m:r>
                      </m:e>
                    </m:d>
                  </m:oMath>
                </a14:m>
                <a:r>
                  <a:rPr lang="en-US" sz="1600" dirty="0"/>
                  <a:t> </a:t>
                </a:r>
              </a:p>
              <a:p>
                <a:endParaRPr lang="en-US" sz="1600" dirty="0">
                  <a:latin typeface="+mj-lt"/>
                </a:endParaRPr>
              </a:p>
              <a:p>
                <a:pPr>
                  <a:spcAft>
                    <a:spcPts val="600"/>
                  </a:spcAft>
                </a:pPr>
                <a:r>
                  <a:rPr lang="en-US" sz="1600" dirty="0">
                    <a:latin typeface="+mj-lt"/>
                  </a:rPr>
                  <a:t>For the above convergence to happen we need:</a:t>
                </a:r>
              </a:p>
              <a:p>
                <a:pPr>
                  <a:spcAft>
                    <a:spcPts val="600"/>
                  </a:spcAft>
                </a:pPr>
                <a14:m>
                  <m:oMath xmlns:m="http://schemas.openxmlformats.org/officeDocument/2006/math">
                    <m:d>
                      <m:dPr>
                        <m:begChr m:val="⌊"/>
                        <m:endChr m:val="⌋"/>
                        <m:ctrlPr>
                          <a:rPr lang="en-US" sz="1600" i="1">
                            <a:latin typeface="Cambria Math" panose="02040503050406030204" pitchFamily="18" charset="0"/>
                          </a:rPr>
                        </m:ctrlPr>
                      </m:dPr>
                      <m:e>
                        <m:f>
                          <m:fPr>
                            <m:ctrlPr>
                              <a:rPr lang="en-US" sz="1600" i="1">
                                <a:latin typeface="Cambria Math" panose="02040503050406030204" pitchFamily="18" charset="0"/>
                              </a:rPr>
                            </m:ctrlPr>
                          </m:fPr>
                          <m:num>
                            <m:r>
                              <a:rPr lang="en-US" sz="1600" i="1">
                                <a:latin typeface="Cambria Math" panose="02040503050406030204" pitchFamily="18" charset="0"/>
                              </a:rPr>
                              <m:t>300−</m:t>
                            </m:r>
                            <m:r>
                              <a:rPr lang="en-US" sz="1600" i="1">
                                <a:latin typeface="Cambria Math" panose="02040503050406030204" pitchFamily="18" charset="0"/>
                              </a:rPr>
                              <m:t>𝑥</m:t>
                            </m:r>
                          </m:num>
                          <m:den>
                            <m:r>
                              <a:rPr lang="en-US" sz="1600" i="1">
                                <a:latin typeface="Cambria Math" panose="02040503050406030204" pitchFamily="18" charset="0"/>
                              </a:rPr>
                              <m:t>250</m:t>
                            </m:r>
                          </m:den>
                        </m:f>
                      </m:e>
                    </m:d>
                    <m:r>
                      <a:rPr lang="en-US" sz="1600" b="0" i="1" smtClean="0">
                        <a:latin typeface="Cambria Math" panose="02040503050406030204" pitchFamily="18" charset="0"/>
                      </a:rPr>
                      <m:t>→0⇒ 300−</m:t>
                    </m:r>
                    <m:r>
                      <a:rPr lang="en-US" sz="1600" b="0" i="1" smtClean="0">
                        <a:latin typeface="Cambria Math" panose="02040503050406030204" pitchFamily="18" charset="0"/>
                      </a:rPr>
                      <m:t>𝑥</m:t>
                    </m:r>
                    <m:r>
                      <a:rPr lang="en-US" sz="1600" b="0" i="1" smtClean="0">
                        <a:latin typeface="Cambria Math" panose="02040503050406030204" pitchFamily="18" charset="0"/>
                      </a:rPr>
                      <m:t>&lt;250 ⇒ </m:t>
                    </m:r>
                    <m:r>
                      <a:rPr lang="en-US" sz="1600" b="0" i="1" smtClean="0">
                        <a:latin typeface="Cambria Math" panose="02040503050406030204" pitchFamily="18" charset="0"/>
                      </a:rPr>
                      <m:t>𝑥</m:t>
                    </m:r>
                    <m:r>
                      <a:rPr lang="en-US" sz="1600" b="0" i="1" smtClean="0">
                        <a:latin typeface="Cambria Math" panose="02040503050406030204" pitchFamily="18" charset="0"/>
                      </a:rPr>
                      <m:t>&gt;50 ⇒ </m:t>
                    </m:r>
                    <m:sSub>
                      <m:sSubPr>
                        <m:ctrlPr>
                          <a:rPr lang="en-US" sz="1600" b="1" i="1" smtClean="0">
                            <a:solidFill>
                              <a:schemeClr val="accent6">
                                <a:lumMod val="75000"/>
                              </a:schemeClr>
                            </a:solidFill>
                            <a:latin typeface="Cambria Math" panose="02040503050406030204" pitchFamily="18" charset="0"/>
                          </a:rPr>
                        </m:ctrlPr>
                      </m:sSubPr>
                      <m:e>
                        <m:sSub>
                          <m:sSubPr>
                            <m:ctrlPr>
                              <a:rPr lang="en-US" sz="1600" b="1" i="1" smtClean="0">
                                <a:solidFill>
                                  <a:schemeClr val="accent6">
                                    <a:lumMod val="75000"/>
                                  </a:schemeClr>
                                </a:solidFill>
                                <a:latin typeface="Cambria Math" panose="02040503050406030204" pitchFamily="18" charset="0"/>
                              </a:rPr>
                            </m:ctrlPr>
                          </m:sSubPr>
                          <m:e>
                            <m:r>
                              <a:rPr lang="en-US" sz="1600" b="1" i="1" smtClean="0">
                                <a:solidFill>
                                  <a:schemeClr val="accent6">
                                    <a:lumMod val="75000"/>
                                  </a:schemeClr>
                                </a:solidFill>
                                <a:latin typeface="Cambria Math" panose="02040503050406030204" pitchFamily="18" charset="0"/>
                              </a:rPr>
                              <m:t>𝒙</m:t>
                            </m:r>
                          </m:e>
                          <m:sub>
                            <m:r>
                              <a:rPr lang="en-US" sz="1600" b="1" i="1" smtClean="0">
                                <a:solidFill>
                                  <a:schemeClr val="accent6">
                                    <a:lumMod val="75000"/>
                                  </a:schemeClr>
                                </a:solidFill>
                                <a:latin typeface="Cambria Math" panose="02040503050406030204" pitchFamily="18" charset="0"/>
                              </a:rPr>
                              <m:t>𝒎𝒊𝒏</m:t>
                            </m:r>
                          </m:sub>
                        </m:sSub>
                        <m:r>
                          <a:rPr lang="en-US" sz="1600" b="1" i="1" smtClean="0">
                            <a:solidFill>
                              <a:schemeClr val="accent6">
                                <a:lumMod val="75000"/>
                              </a:schemeClr>
                            </a:solidFill>
                            <a:latin typeface="Cambria Math" panose="02040503050406030204" pitchFamily="18" charset="0"/>
                          </a:rPr>
                          <m:t>=</m:t>
                        </m:r>
                        <m:r>
                          <a:rPr lang="en-US" sz="1600" b="1" i="1" smtClean="0">
                            <a:solidFill>
                              <a:schemeClr val="accent6">
                                <a:lumMod val="75000"/>
                              </a:schemeClr>
                            </a:solidFill>
                            <a:latin typeface="Cambria Math" panose="02040503050406030204" pitchFamily="18" charset="0"/>
                          </a:rPr>
                          <m:t>𝑭</m:t>
                        </m:r>
                      </m:e>
                      <m:sub>
                        <m:r>
                          <a:rPr lang="en-US" sz="1600" b="1" i="1" smtClean="0">
                            <a:solidFill>
                              <a:schemeClr val="accent6">
                                <a:lumMod val="75000"/>
                              </a:schemeClr>
                            </a:solidFill>
                            <a:latin typeface="Cambria Math" panose="02040503050406030204" pitchFamily="18" charset="0"/>
                          </a:rPr>
                          <m:t>𝑩</m:t>
                        </m:r>
                      </m:sub>
                    </m:sSub>
                    <m:r>
                      <a:rPr lang="en-US" sz="1600" b="1" i="1" smtClean="0">
                        <a:solidFill>
                          <a:schemeClr val="accent6">
                            <a:lumMod val="75000"/>
                          </a:schemeClr>
                        </a:solidFill>
                        <a:latin typeface="Cambria Math" panose="02040503050406030204" pitchFamily="18" charset="0"/>
                      </a:rPr>
                      <m:t>=</m:t>
                    </m:r>
                    <m:r>
                      <a:rPr lang="en-US" sz="1600" b="1" i="1" smtClean="0">
                        <a:solidFill>
                          <a:schemeClr val="accent6">
                            <a:lumMod val="75000"/>
                          </a:schemeClr>
                        </a:solidFill>
                        <a:latin typeface="Cambria Math" panose="02040503050406030204" pitchFamily="18" charset="0"/>
                      </a:rPr>
                      <m:t>𝟓𝟏</m:t>
                    </m:r>
                  </m:oMath>
                </a14:m>
                <a:r>
                  <a:rPr lang="en-US" sz="1600" dirty="0">
                    <a:latin typeface="+mj-lt"/>
                  </a:rPr>
                  <a:t>  </a:t>
                </a:r>
              </a:p>
              <a:p>
                <a:endParaRPr lang="en-US" sz="1600" i="1" dirty="0">
                  <a:latin typeface="+mj-lt"/>
                </a:endParaRPr>
              </a:p>
              <a:p>
                <a:r>
                  <a:rPr lang="en-US" sz="1600" dirty="0">
                    <a:latin typeface="+mj-lt"/>
                  </a:rPr>
                  <a:t>Similarly we get </a:t>
                </a:r>
                <a14:m>
                  <m:oMath xmlns:m="http://schemas.openxmlformats.org/officeDocument/2006/math">
                    <m:sSub>
                      <m:sSubPr>
                        <m:ctrlPr>
                          <a:rPr lang="en-US" sz="1600" i="1" smtClean="0">
                            <a:solidFill>
                              <a:schemeClr val="tx1"/>
                            </a:solidFill>
                            <a:latin typeface="Cambria Math" panose="02040503050406030204" pitchFamily="18" charset="0"/>
                          </a:rPr>
                        </m:ctrlPr>
                      </m:sSubPr>
                      <m:e>
                        <m:r>
                          <a:rPr lang="en-US" sz="1600" b="0" i="1">
                            <a:solidFill>
                              <a:schemeClr val="tx1"/>
                            </a:solidFill>
                            <a:latin typeface="Cambria Math" panose="02040503050406030204" pitchFamily="18" charset="0"/>
                          </a:rPr>
                          <m:t>𝐹</m:t>
                        </m:r>
                      </m:e>
                      <m:sub>
                        <m:r>
                          <a:rPr lang="en-US" sz="1600" b="0" i="1" smtClean="0">
                            <a:solidFill>
                              <a:schemeClr val="tx1"/>
                            </a:solidFill>
                            <a:latin typeface="Cambria Math" panose="02040503050406030204" pitchFamily="18" charset="0"/>
                          </a:rPr>
                          <m:t>𝐴</m:t>
                        </m:r>
                      </m:sub>
                    </m:sSub>
                    <m:r>
                      <a:rPr lang="en-US" sz="1600" b="0" i="1">
                        <a:solidFill>
                          <a:schemeClr val="tx1"/>
                        </a:solidFill>
                        <a:latin typeface="Cambria Math" panose="02040503050406030204" pitchFamily="18" charset="0"/>
                      </a:rPr>
                      <m:t>=1</m:t>
                    </m:r>
                    <m:r>
                      <a:rPr lang="en-US" sz="1600" b="0" i="1" smtClean="0">
                        <a:solidFill>
                          <a:schemeClr val="tx1"/>
                        </a:solidFill>
                        <a:latin typeface="Cambria Math" panose="02040503050406030204" pitchFamily="18" charset="0"/>
                      </a:rPr>
                      <m:t> &amp; </m:t>
                    </m:r>
                    <m:sSub>
                      <m:sSubPr>
                        <m:ctrlPr>
                          <a:rPr lang="en-US" sz="1600" i="1">
                            <a:solidFill>
                              <a:schemeClr val="tx1"/>
                            </a:solidFill>
                            <a:latin typeface="Cambria Math" panose="02040503050406030204" pitchFamily="18" charset="0"/>
                          </a:rPr>
                        </m:ctrlPr>
                      </m:sSubPr>
                      <m:e>
                        <m:r>
                          <a:rPr lang="en-US" sz="1600" b="0" i="1">
                            <a:solidFill>
                              <a:schemeClr val="tx1"/>
                            </a:solidFill>
                            <a:latin typeface="Cambria Math" panose="02040503050406030204" pitchFamily="18" charset="0"/>
                          </a:rPr>
                          <m:t>𝐹</m:t>
                        </m:r>
                      </m:e>
                      <m:sub>
                        <m:r>
                          <a:rPr lang="en-US" sz="1600" b="0" i="1" smtClean="0">
                            <a:solidFill>
                              <a:schemeClr val="tx1"/>
                            </a:solidFill>
                            <a:latin typeface="Cambria Math" panose="02040503050406030204" pitchFamily="18" charset="0"/>
                          </a:rPr>
                          <m:t>𝐶</m:t>
                        </m:r>
                      </m:sub>
                    </m:sSub>
                    <m:r>
                      <a:rPr lang="en-US" sz="1600" b="0" i="1">
                        <a:solidFill>
                          <a:schemeClr val="tx1"/>
                        </a:solidFill>
                        <a:latin typeface="Cambria Math" panose="02040503050406030204" pitchFamily="18" charset="0"/>
                      </a:rPr>
                      <m:t>=1</m:t>
                    </m:r>
                  </m:oMath>
                </a14:m>
                <a:endParaRPr lang="en-US" sz="1600" dirty="0">
                  <a:latin typeface="+mj-lt"/>
                </a:endParaRPr>
              </a:p>
            </p:txBody>
          </p:sp>
        </mc:Choice>
        <mc:Fallback xmlns="">
          <p:sp>
            <p:nvSpPr>
              <p:cNvPr id="12" name="TextBox 11">
                <a:extLst>
                  <a:ext uri="{FF2B5EF4-FFF2-40B4-BE49-F238E27FC236}">
                    <a16:creationId xmlns:a16="http://schemas.microsoft.com/office/drawing/2014/main" id="{FEB75CF2-7F4D-504C-83D7-404666449AA1}"/>
                  </a:ext>
                </a:extLst>
              </p:cNvPr>
              <p:cNvSpPr txBox="1">
                <a:spLocks noRot="1" noChangeAspect="1" noMove="1" noResize="1" noEditPoints="1" noAdjustHandles="1" noChangeArrowheads="1" noChangeShapeType="1" noTextEdit="1"/>
              </p:cNvSpPr>
              <p:nvPr/>
            </p:nvSpPr>
            <p:spPr>
              <a:xfrm>
                <a:off x="6312258" y="228341"/>
                <a:ext cx="5696862" cy="6512232"/>
              </a:xfrm>
              <a:prstGeom prst="rect">
                <a:avLst/>
              </a:prstGeom>
              <a:blipFill>
                <a:blip r:embed="rId2"/>
                <a:stretch>
                  <a:fillRect l="-443"/>
                </a:stretch>
              </a:blipFill>
              <a:ln w="15875">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72D2C98F-F2CC-8643-A4AC-FF964F4F492D}"/>
                  </a:ext>
                </a:extLst>
              </p:cNvPr>
              <p:cNvSpPr txBox="1"/>
              <p:nvPr/>
            </p:nvSpPr>
            <p:spPr>
              <a:xfrm>
                <a:off x="433985" y="1260155"/>
                <a:ext cx="5567679" cy="73661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i="1" smtClean="0">
                              <a:solidFill>
                                <a:srgbClr val="7030A0"/>
                              </a:solidFill>
                              <a:latin typeface="Cambria Math" panose="02040503050406030204" pitchFamily="18" charset="0"/>
                            </a:rPr>
                          </m:ctrlPr>
                        </m:sSubSupPr>
                        <m:e>
                          <m:r>
                            <a:rPr lang="en-US" i="1">
                              <a:solidFill>
                                <a:srgbClr val="7030A0"/>
                              </a:solidFill>
                              <a:latin typeface="Cambria Math" panose="02040503050406030204" pitchFamily="18" charset="0"/>
                            </a:rPr>
                            <m:t>𝑤</m:t>
                          </m:r>
                        </m:e>
                        <m:sub>
                          <m:r>
                            <a:rPr lang="en-US" i="1">
                              <a:solidFill>
                                <a:srgbClr val="7030A0"/>
                              </a:solidFill>
                              <a:latin typeface="Cambria Math" panose="02040503050406030204" pitchFamily="18" charset="0"/>
                            </a:rPr>
                            <m:t>𝑖</m:t>
                          </m:r>
                          <m:r>
                            <a:rPr lang="en-US" i="1">
                              <a:solidFill>
                                <a:srgbClr val="7030A0"/>
                              </a:solidFill>
                              <a:latin typeface="Cambria Math" panose="02040503050406030204" pitchFamily="18" charset="0"/>
                            </a:rPr>
                            <m:t>,</m:t>
                          </m:r>
                          <m:r>
                            <a:rPr lang="en-US" i="1">
                              <a:solidFill>
                                <a:srgbClr val="7030A0"/>
                              </a:solidFill>
                              <a:latin typeface="Cambria Math" panose="02040503050406030204" pitchFamily="18" charset="0"/>
                            </a:rPr>
                            <m:t>𝑔</m:t>
                          </m:r>
                        </m:sub>
                        <m:sup>
                          <m:r>
                            <a:rPr lang="en-US" i="1">
                              <a:solidFill>
                                <a:srgbClr val="7030A0"/>
                              </a:solidFill>
                              <a:latin typeface="Cambria Math" panose="02040503050406030204" pitchFamily="18" charset="0"/>
                            </a:rPr>
                            <m:t>𝑚</m:t>
                          </m:r>
                          <m:r>
                            <a:rPr lang="en-US" i="1">
                              <a:solidFill>
                                <a:srgbClr val="7030A0"/>
                              </a:solidFill>
                              <a:latin typeface="Cambria Math" panose="02040503050406030204" pitchFamily="18" charset="0"/>
                            </a:rPr>
                            <m:t>+1</m:t>
                          </m:r>
                        </m:sup>
                      </m:sSubSup>
                      <m:r>
                        <m:rPr>
                          <m:nor/>
                        </m:rPr>
                        <a:rPr lang="en-US" dirty="0">
                          <a:solidFill>
                            <a:srgbClr val="7030A0"/>
                          </a:solidFill>
                        </a:rPr>
                        <m:t> =  </m:t>
                      </m:r>
                      <m:d>
                        <m:dPr>
                          <m:ctrlPr>
                            <a:rPr lang="en-US" i="1">
                              <a:solidFill>
                                <a:srgbClr val="7030A0"/>
                              </a:solidFill>
                              <a:latin typeface="Cambria Math" panose="02040503050406030204" pitchFamily="18" charset="0"/>
                            </a:rPr>
                          </m:ctrlPr>
                        </m:dPr>
                        <m:e>
                          <m:sSub>
                            <m:sSubPr>
                              <m:ctrlPr>
                                <a:rPr lang="en-US" i="1">
                                  <a:solidFill>
                                    <a:srgbClr val="7030A0"/>
                                  </a:solidFill>
                                  <a:latin typeface="Cambria Math" panose="02040503050406030204" pitchFamily="18" charset="0"/>
                                </a:rPr>
                              </m:ctrlPr>
                            </m:sSubPr>
                            <m:e>
                              <m:r>
                                <a:rPr lang="en-US" i="1">
                                  <a:solidFill>
                                    <a:srgbClr val="7030A0"/>
                                  </a:solidFill>
                                  <a:latin typeface="Cambria Math" panose="02040503050406030204" pitchFamily="18" charset="0"/>
                                </a:rPr>
                                <m:t>𝐵</m:t>
                              </m:r>
                            </m:e>
                            <m:sub>
                              <m:r>
                                <a:rPr lang="en-US" i="1">
                                  <a:solidFill>
                                    <a:srgbClr val="7030A0"/>
                                  </a:solidFill>
                                  <a:latin typeface="Cambria Math" panose="02040503050406030204" pitchFamily="18" charset="0"/>
                                </a:rPr>
                                <m:t>𝑖</m:t>
                              </m:r>
                            </m:sub>
                          </m:sSub>
                          <m:r>
                            <a:rPr lang="en-US" i="1">
                              <a:solidFill>
                                <a:srgbClr val="7030A0"/>
                              </a:solidFill>
                              <a:latin typeface="Cambria Math" panose="02040503050406030204" pitchFamily="18" charset="0"/>
                            </a:rPr>
                            <m:t>+ </m:t>
                          </m:r>
                          <m:d>
                            <m:dPr>
                              <m:ctrlPr>
                                <a:rPr lang="en-US" i="1">
                                  <a:solidFill>
                                    <a:srgbClr val="7030A0"/>
                                  </a:solidFill>
                                  <a:latin typeface="Cambria Math" panose="02040503050406030204" pitchFamily="18" charset="0"/>
                                </a:rPr>
                              </m:ctrlPr>
                            </m:dPr>
                            <m:e>
                              <m:r>
                                <a:rPr lang="en-US" i="1">
                                  <a:solidFill>
                                    <a:srgbClr val="7030A0"/>
                                  </a:solidFill>
                                  <a:latin typeface="Cambria Math" panose="02040503050406030204" pitchFamily="18" charset="0"/>
                                </a:rPr>
                                <m:t>𝑔</m:t>
                              </m:r>
                              <m:r>
                                <a:rPr lang="en-US" i="1">
                                  <a:solidFill>
                                    <a:srgbClr val="7030A0"/>
                                  </a:solidFill>
                                  <a:latin typeface="Cambria Math" panose="02040503050406030204" pitchFamily="18" charset="0"/>
                                </a:rPr>
                                <m:t>+1</m:t>
                              </m:r>
                            </m:e>
                          </m:d>
                          <m:sSub>
                            <m:sSubPr>
                              <m:ctrlPr>
                                <a:rPr lang="en-US" i="1">
                                  <a:solidFill>
                                    <a:srgbClr val="7030A0"/>
                                  </a:solidFill>
                                  <a:latin typeface="Cambria Math" panose="02040503050406030204" pitchFamily="18" charset="0"/>
                                </a:rPr>
                              </m:ctrlPr>
                            </m:sSubPr>
                            <m:e>
                              <m:r>
                                <a:rPr lang="en-US" i="1">
                                  <a:solidFill>
                                    <a:srgbClr val="7030A0"/>
                                  </a:solidFill>
                                  <a:latin typeface="Cambria Math" panose="02040503050406030204" pitchFamily="18" charset="0"/>
                                </a:rPr>
                                <m:t>𝐶</m:t>
                              </m:r>
                            </m:e>
                            <m:sub>
                              <m:r>
                                <a:rPr lang="en-US" i="1">
                                  <a:solidFill>
                                    <a:srgbClr val="7030A0"/>
                                  </a:solidFill>
                                  <a:latin typeface="Cambria Math" panose="02040503050406030204" pitchFamily="18" charset="0"/>
                                </a:rPr>
                                <m:t>𝑖</m:t>
                              </m:r>
                            </m:sub>
                          </m:sSub>
                          <m:r>
                            <a:rPr lang="en-US" i="1">
                              <a:solidFill>
                                <a:srgbClr val="7030A0"/>
                              </a:solidFill>
                              <a:latin typeface="Cambria Math" panose="02040503050406030204" pitchFamily="18" charset="0"/>
                            </a:rPr>
                            <m:t>−</m:t>
                          </m:r>
                          <m:sSub>
                            <m:sSubPr>
                              <m:ctrlPr>
                                <a:rPr lang="en-US" i="1">
                                  <a:solidFill>
                                    <a:srgbClr val="7030A0"/>
                                  </a:solidFill>
                                  <a:latin typeface="Cambria Math" panose="02040503050406030204" pitchFamily="18" charset="0"/>
                                </a:rPr>
                              </m:ctrlPr>
                            </m:sSubPr>
                            <m:e>
                              <m:r>
                                <a:rPr lang="en-US" i="1">
                                  <a:solidFill>
                                    <a:srgbClr val="7030A0"/>
                                  </a:solidFill>
                                  <a:latin typeface="Cambria Math" panose="02040503050406030204" pitchFamily="18" charset="0"/>
                                </a:rPr>
                                <m:t>𝐹</m:t>
                              </m:r>
                            </m:e>
                            <m:sub>
                              <m:r>
                                <a:rPr lang="en-US" i="1">
                                  <a:solidFill>
                                    <a:srgbClr val="7030A0"/>
                                  </a:solidFill>
                                  <a:latin typeface="Cambria Math" panose="02040503050406030204" pitchFamily="18" charset="0"/>
                                </a:rPr>
                                <m:t>𝑖</m:t>
                              </m:r>
                            </m:sub>
                          </m:sSub>
                        </m:e>
                      </m:d>
                      <m:r>
                        <a:rPr lang="en-US" i="1">
                          <a:solidFill>
                            <a:srgbClr val="7030A0"/>
                          </a:solidFill>
                          <a:latin typeface="Cambria Math" panose="02040503050406030204" pitchFamily="18" charset="0"/>
                        </a:rPr>
                        <m:t>+</m:t>
                      </m:r>
                      <m:nary>
                        <m:naryPr>
                          <m:chr m:val="∑"/>
                          <m:supHide m:val="on"/>
                          <m:ctrlPr>
                            <a:rPr lang="en-US" i="1">
                              <a:solidFill>
                                <a:srgbClr val="7030A0"/>
                              </a:solidFill>
                              <a:latin typeface="Cambria Math" panose="02040503050406030204" pitchFamily="18" charset="0"/>
                            </a:rPr>
                          </m:ctrlPr>
                        </m:naryPr>
                        <m:sub>
                          <m:r>
                            <m:rPr>
                              <m:brk m:alnAt="7"/>
                            </m:rPr>
                            <a:rPr lang="en-US" i="1">
                              <a:solidFill>
                                <a:srgbClr val="7030A0"/>
                              </a:solidFill>
                              <a:latin typeface="Cambria Math" panose="02040503050406030204" pitchFamily="18" charset="0"/>
                              <a:ea typeface="Cambria Math" panose="02040503050406030204" pitchFamily="18" charset="0"/>
                            </a:rPr>
                            <m:t>∀</m:t>
                          </m:r>
                          <m:r>
                            <a:rPr lang="en-US" i="1">
                              <a:solidFill>
                                <a:srgbClr val="7030A0"/>
                              </a:solidFill>
                              <a:latin typeface="Cambria Math" panose="02040503050406030204" pitchFamily="18" charset="0"/>
                              <a:ea typeface="Cambria Math" panose="02040503050406030204" pitchFamily="18" charset="0"/>
                            </a:rPr>
                            <m:t> </m:t>
                          </m:r>
                          <m:r>
                            <a:rPr lang="en-US" i="1">
                              <a:solidFill>
                                <a:srgbClr val="7030A0"/>
                              </a:solidFill>
                              <a:latin typeface="Cambria Math" panose="02040503050406030204" pitchFamily="18" charset="0"/>
                              <a:ea typeface="Cambria Math" panose="02040503050406030204" pitchFamily="18" charset="0"/>
                            </a:rPr>
                            <m:t>𝑖</m:t>
                          </m:r>
                          <m:r>
                            <a:rPr lang="en-US" i="1">
                              <a:solidFill>
                                <a:srgbClr val="7030A0"/>
                              </a:solidFill>
                              <a:latin typeface="Cambria Math" panose="02040503050406030204" pitchFamily="18" charset="0"/>
                              <a:ea typeface="Cambria Math" panose="02040503050406030204" pitchFamily="18" charset="0"/>
                            </a:rPr>
                            <m:t>∈</m:t>
                          </m:r>
                          <m:r>
                            <a:rPr lang="en-US" i="1">
                              <a:solidFill>
                                <a:srgbClr val="7030A0"/>
                              </a:solidFill>
                              <a:latin typeface="Cambria Math" panose="02040503050406030204" pitchFamily="18" charset="0"/>
                              <a:ea typeface="Cambria Math" panose="02040503050406030204" pitchFamily="18" charset="0"/>
                            </a:rPr>
                            <m:t>h𝑝</m:t>
                          </m:r>
                          <m:r>
                            <a:rPr lang="en-US" i="1">
                              <a:solidFill>
                                <a:srgbClr val="7030A0"/>
                              </a:solidFill>
                              <a:latin typeface="Cambria Math" panose="02040503050406030204" pitchFamily="18" charset="0"/>
                              <a:ea typeface="Cambria Math" panose="02040503050406030204" pitchFamily="18" charset="0"/>
                            </a:rPr>
                            <m:t>(</m:t>
                          </m:r>
                          <m:r>
                            <a:rPr lang="en-US" i="1">
                              <a:solidFill>
                                <a:srgbClr val="7030A0"/>
                              </a:solidFill>
                              <a:latin typeface="Cambria Math" panose="02040503050406030204" pitchFamily="18" charset="0"/>
                              <a:ea typeface="Cambria Math" panose="02040503050406030204" pitchFamily="18" charset="0"/>
                            </a:rPr>
                            <m:t>𝑖</m:t>
                          </m:r>
                          <m:r>
                            <a:rPr lang="en-US" i="1">
                              <a:solidFill>
                                <a:srgbClr val="7030A0"/>
                              </a:solidFill>
                              <a:latin typeface="Cambria Math" panose="02040503050406030204" pitchFamily="18" charset="0"/>
                              <a:ea typeface="Cambria Math" panose="02040503050406030204" pitchFamily="18" charset="0"/>
                            </a:rPr>
                            <m:t>)</m:t>
                          </m:r>
                        </m:sub>
                        <m:sup/>
                        <m:e>
                          <m:d>
                            <m:dPr>
                              <m:ctrlPr>
                                <a:rPr lang="en-US" i="1">
                                  <a:solidFill>
                                    <a:srgbClr val="7030A0"/>
                                  </a:solidFill>
                                  <a:latin typeface="Cambria Math" panose="02040503050406030204" pitchFamily="18" charset="0"/>
                                </a:rPr>
                              </m:ctrlPr>
                            </m:dPr>
                            <m:e>
                              <m:d>
                                <m:dPr>
                                  <m:begChr m:val="⌊"/>
                                  <m:endChr m:val="⌋"/>
                                  <m:ctrlPr>
                                    <a:rPr lang="en-US" i="1">
                                      <a:solidFill>
                                        <a:srgbClr val="7030A0"/>
                                      </a:solidFill>
                                      <a:latin typeface="Cambria Math" panose="02040503050406030204" pitchFamily="18" charset="0"/>
                                    </a:rPr>
                                  </m:ctrlPr>
                                </m:dPr>
                                <m:e>
                                  <m:f>
                                    <m:fPr>
                                      <m:ctrlPr>
                                        <a:rPr lang="en-US" i="1">
                                          <a:solidFill>
                                            <a:srgbClr val="7030A0"/>
                                          </a:solidFill>
                                          <a:latin typeface="Cambria Math" panose="02040503050406030204" pitchFamily="18" charset="0"/>
                                        </a:rPr>
                                      </m:ctrlPr>
                                    </m:fPr>
                                    <m:num>
                                      <m:sSubSup>
                                        <m:sSubSupPr>
                                          <m:ctrlPr>
                                            <a:rPr lang="en-US" i="1">
                                              <a:solidFill>
                                                <a:srgbClr val="7030A0"/>
                                              </a:solidFill>
                                              <a:latin typeface="Cambria Math" panose="02040503050406030204" pitchFamily="18" charset="0"/>
                                            </a:rPr>
                                          </m:ctrlPr>
                                        </m:sSubSupPr>
                                        <m:e>
                                          <m:r>
                                            <a:rPr lang="en-US" i="1">
                                              <a:solidFill>
                                                <a:srgbClr val="7030A0"/>
                                              </a:solidFill>
                                              <a:latin typeface="Cambria Math" panose="02040503050406030204" pitchFamily="18" charset="0"/>
                                            </a:rPr>
                                            <m:t>𝑤</m:t>
                                          </m:r>
                                        </m:e>
                                        <m:sub>
                                          <m:r>
                                            <a:rPr lang="en-US" i="1">
                                              <a:solidFill>
                                                <a:srgbClr val="7030A0"/>
                                              </a:solidFill>
                                              <a:latin typeface="Cambria Math" panose="02040503050406030204" pitchFamily="18" charset="0"/>
                                            </a:rPr>
                                            <m:t>𝑖</m:t>
                                          </m:r>
                                          <m:r>
                                            <a:rPr lang="en-US" i="1">
                                              <a:solidFill>
                                                <a:srgbClr val="7030A0"/>
                                              </a:solidFill>
                                              <a:latin typeface="Cambria Math" panose="02040503050406030204" pitchFamily="18" charset="0"/>
                                            </a:rPr>
                                            <m:t>,</m:t>
                                          </m:r>
                                          <m:r>
                                            <a:rPr lang="en-US" i="1">
                                              <a:solidFill>
                                                <a:srgbClr val="7030A0"/>
                                              </a:solidFill>
                                              <a:latin typeface="Cambria Math" panose="02040503050406030204" pitchFamily="18" charset="0"/>
                                            </a:rPr>
                                            <m:t>𝑔</m:t>
                                          </m:r>
                                        </m:sub>
                                        <m:sup>
                                          <m:r>
                                            <a:rPr lang="en-US" i="1">
                                              <a:solidFill>
                                                <a:srgbClr val="7030A0"/>
                                              </a:solidFill>
                                              <a:latin typeface="Cambria Math" panose="02040503050406030204" pitchFamily="18" charset="0"/>
                                            </a:rPr>
                                            <m:t>𝑚</m:t>
                                          </m:r>
                                        </m:sup>
                                      </m:sSubSup>
                                    </m:num>
                                    <m:den>
                                      <m:sSub>
                                        <m:sSubPr>
                                          <m:ctrlPr>
                                            <a:rPr lang="en-US" i="1">
                                              <a:solidFill>
                                                <a:srgbClr val="7030A0"/>
                                              </a:solidFill>
                                              <a:latin typeface="Cambria Math" panose="02040503050406030204" pitchFamily="18" charset="0"/>
                                            </a:rPr>
                                          </m:ctrlPr>
                                        </m:sSubPr>
                                        <m:e>
                                          <m:r>
                                            <a:rPr lang="en-US" i="1">
                                              <a:solidFill>
                                                <a:srgbClr val="7030A0"/>
                                              </a:solidFill>
                                              <a:latin typeface="Cambria Math" panose="02040503050406030204" pitchFamily="18" charset="0"/>
                                            </a:rPr>
                                            <m:t>𝑇</m:t>
                                          </m:r>
                                        </m:e>
                                        <m:sub>
                                          <m:r>
                                            <a:rPr lang="en-US" i="1">
                                              <a:solidFill>
                                                <a:srgbClr val="7030A0"/>
                                              </a:solidFill>
                                              <a:latin typeface="Cambria Math" panose="02040503050406030204" pitchFamily="18" charset="0"/>
                                            </a:rPr>
                                            <m:t>𝑗</m:t>
                                          </m:r>
                                        </m:sub>
                                      </m:sSub>
                                    </m:den>
                                  </m:f>
                                </m:e>
                              </m:d>
                              <m:r>
                                <a:rPr lang="en-US" i="1">
                                  <a:solidFill>
                                    <a:srgbClr val="7030A0"/>
                                  </a:solidFill>
                                  <a:latin typeface="Cambria Math" panose="02040503050406030204" pitchFamily="18" charset="0"/>
                                </a:rPr>
                                <m:t>+1</m:t>
                              </m:r>
                            </m:e>
                          </m:d>
                          <m:sSub>
                            <m:sSubPr>
                              <m:ctrlPr>
                                <a:rPr lang="en-US" i="1" smtClean="0">
                                  <a:solidFill>
                                    <a:srgbClr val="7030A0"/>
                                  </a:solidFill>
                                  <a:latin typeface="Cambria Math" panose="02040503050406030204" pitchFamily="18" charset="0"/>
                                </a:rPr>
                              </m:ctrlPr>
                            </m:sSubPr>
                            <m:e>
                              <m:r>
                                <a:rPr lang="en-US" b="0" i="1" smtClean="0">
                                  <a:solidFill>
                                    <a:srgbClr val="7030A0"/>
                                  </a:solidFill>
                                  <a:latin typeface="Cambria Math" panose="02040503050406030204" pitchFamily="18" charset="0"/>
                                </a:rPr>
                                <m:t>𝐶</m:t>
                              </m:r>
                            </m:e>
                            <m:sub>
                              <m:r>
                                <a:rPr lang="en-US" b="0" i="1" smtClean="0">
                                  <a:solidFill>
                                    <a:srgbClr val="7030A0"/>
                                  </a:solidFill>
                                  <a:latin typeface="Cambria Math" panose="02040503050406030204" pitchFamily="18" charset="0"/>
                                </a:rPr>
                                <m:t>𝑗</m:t>
                              </m:r>
                            </m:sub>
                          </m:sSub>
                        </m:e>
                      </m:nary>
                    </m:oMath>
                  </m:oMathPara>
                </a14:m>
                <a:endParaRPr lang="en-US" dirty="0">
                  <a:solidFill>
                    <a:srgbClr val="7030A0"/>
                  </a:solidFill>
                  <a:latin typeface="Bookman Old Style" panose="02050604050505020204" pitchFamily="18" charset="0"/>
                </a:endParaRPr>
              </a:p>
            </p:txBody>
          </p:sp>
        </mc:Choice>
        <mc:Fallback xmlns="">
          <p:sp>
            <p:nvSpPr>
              <p:cNvPr id="13" name="TextBox 12">
                <a:extLst>
                  <a:ext uri="{FF2B5EF4-FFF2-40B4-BE49-F238E27FC236}">
                    <a16:creationId xmlns:a16="http://schemas.microsoft.com/office/drawing/2014/main" id="{72D2C98F-F2CC-8643-A4AC-FF964F4F492D}"/>
                  </a:ext>
                </a:extLst>
              </p:cNvPr>
              <p:cNvSpPr txBox="1">
                <a:spLocks noRot="1" noChangeAspect="1" noMove="1" noResize="1" noEditPoints="1" noAdjustHandles="1" noChangeArrowheads="1" noChangeShapeType="1" noTextEdit="1"/>
              </p:cNvSpPr>
              <p:nvPr/>
            </p:nvSpPr>
            <p:spPr>
              <a:xfrm>
                <a:off x="433985" y="1260155"/>
                <a:ext cx="5567679" cy="736612"/>
              </a:xfrm>
              <a:prstGeom prst="rect">
                <a:avLst/>
              </a:prstGeom>
              <a:blipFill>
                <a:blip r:embed="rId3"/>
                <a:stretch>
                  <a:fillRect t="-127119" b="-17796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38589C80-332C-E844-B927-7ABB1A1108E8}"/>
                  </a:ext>
                </a:extLst>
              </p:cNvPr>
              <p:cNvSpPr txBox="1"/>
              <p:nvPr/>
            </p:nvSpPr>
            <p:spPr>
              <a:xfrm>
                <a:off x="505106" y="2509033"/>
                <a:ext cx="2347053" cy="315151"/>
              </a:xfrm>
              <a:prstGeom prst="rect">
                <a:avLst/>
              </a:prstGeom>
              <a:noFill/>
            </p:spPr>
            <p:txBody>
              <a:bodyPr wrap="none" lIns="0" tIns="0" rIns="0" bIns="0" rtlCol="0">
                <a:spAutoFit/>
              </a:bodyPr>
              <a:lstStyle/>
              <a:p>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𝐵</m:t>
                        </m:r>
                      </m:e>
                      <m:sub>
                        <m:r>
                          <a:rPr lang="en-US" b="0" i="1" smtClean="0">
                            <a:latin typeface="Cambria Math" panose="02040503050406030204" pitchFamily="18" charset="0"/>
                          </a:rPr>
                          <m:t>𝑖</m:t>
                        </m:r>
                      </m:sub>
                    </m:sSub>
                    <m:r>
                      <a:rPr lang="en-US" b="0" i="1" smtClean="0">
                        <a:latin typeface="Cambria Math" panose="02040503050406030204" pitchFamily="18" charset="0"/>
                      </a:rPr>
                      <m:t>= </m:t>
                    </m:r>
                  </m:oMath>
                </a14:m>
                <a:r>
                  <a:rPr lang="en-US" dirty="0"/>
                  <a:t> max </a:t>
                </a:r>
                <a14:m>
                  <m:oMath xmlns:m="http://schemas.openxmlformats.org/officeDocument/2006/math">
                    <m:d>
                      <m:dPr>
                        <m:ctrlPr>
                          <a:rPr lang="en-US" i="1" smtClean="0">
                            <a:latin typeface="Cambria Math" panose="02040503050406030204" pitchFamily="18" charset="0"/>
                          </a:rPr>
                        </m:ctrlPr>
                      </m:dPr>
                      <m:e>
                        <m:sSubSup>
                          <m:sSubSupPr>
                            <m:ctrlPr>
                              <a:rPr lang="en-US" i="1" smtClean="0">
                                <a:latin typeface="Cambria Math" panose="02040503050406030204" pitchFamily="18" charset="0"/>
                              </a:rPr>
                            </m:ctrlPr>
                          </m:sSubSupPr>
                          <m:e>
                            <m:r>
                              <a:rPr lang="en-US" b="0" i="1" smtClean="0">
                                <a:latin typeface="Cambria Math" panose="02040503050406030204" pitchFamily="18" charset="0"/>
                              </a:rPr>
                              <m:t>𝐵</m:t>
                            </m:r>
                          </m:e>
                          <m:sub>
                            <m:r>
                              <a:rPr lang="en-US" b="0" i="1" smtClean="0">
                                <a:latin typeface="Cambria Math" panose="02040503050406030204" pitchFamily="18" charset="0"/>
                              </a:rPr>
                              <m:t>𝑖</m:t>
                            </m:r>
                          </m:sub>
                          <m:sup>
                            <m:r>
                              <a:rPr lang="en-US" b="0" i="1" smtClean="0">
                                <a:latin typeface="Cambria Math" panose="02040503050406030204" pitchFamily="18" charset="0"/>
                              </a:rPr>
                              <m:t>𝑅𝐸𝑆</m:t>
                            </m:r>
                          </m:sup>
                        </m:sSubSup>
                        <m:r>
                          <a:rPr lang="en-US" b="0" i="1" smtClean="0">
                            <a:latin typeface="Cambria Math" panose="02040503050406030204" pitchFamily="18" charset="0"/>
                          </a:rPr>
                          <m:t> , </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𝐵</m:t>
                            </m:r>
                          </m:e>
                          <m:sub>
                            <m:r>
                              <a:rPr lang="en-US" b="0" i="1" smtClean="0">
                                <a:latin typeface="Cambria Math" panose="02040503050406030204" pitchFamily="18" charset="0"/>
                              </a:rPr>
                              <m:t>𝑖</m:t>
                            </m:r>
                          </m:sub>
                          <m:sup>
                            <m:r>
                              <a:rPr lang="en-US" b="0" i="1" smtClean="0">
                                <a:latin typeface="Cambria Math" panose="02040503050406030204" pitchFamily="18" charset="0"/>
                              </a:rPr>
                              <m:t>𝐹𝑁𝑅</m:t>
                            </m:r>
                          </m:sup>
                        </m:sSubSup>
                      </m:e>
                    </m:d>
                  </m:oMath>
                </a14:m>
                <a:endParaRPr lang="en-US" dirty="0"/>
              </a:p>
            </p:txBody>
          </p:sp>
        </mc:Choice>
        <mc:Fallback xmlns="">
          <p:sp>
            <p:nvSpPr>
              <p:cNvPr id="14" name="TextBox 13">
                <a:extLst>
                  <a:ext uri="{FF2B5EF4-FFF2-40B4-BE49-F238E27FC236}">
                    <a16:creationId xmlns:a16="http://schemas.microsoft.com/office/drawing/2014/main" id="{38589C80-332C-E844-B927-7ABB1A1108E8}"/>
                  </a:ext>
                </a:extLst>
              </p:cNvPr>
              <p:cNvSpPr txBox="1">
                <a:spLocks noRot="1" noChangeAspect="1" noMove="1" noResize="1" noEditPoints="1" noAdjustHandles="1" noChangeArrowheads="1" noChangeShapeType="1" noTextEdit="1"/>
              </p:cNvSpPr>
              <p:nvPr/>
            </p:nvSpPr>
            <p:spPr>
              <a:xfrm>
                <a:off x="505106" y="2509033"/>
                <a:ext cx="2347053" cy="315151"/>
              </a:xfrm>
              <a:prstGeom prst="rect">
                <a:avLst/>
              </a:prstGeom>
              <a:blipFill>
                <a:blip r:embed="rId4"/>
                <a:stretch>
                  <a:fillRect l="-3226" t="-15385" b="-384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F32A6555-D9F5-AC4E-8BB7-05E588F695AF}"/>
                  </a:ext>
                </a:extLst>
              </p:cNvPr>
              <p:cNvSpPr txBox="1"/>
              <p:nvPr/>
            </p:nvSpPr>
            <p:spPr>
              <a:xfrm>
                <a:off x="505106" y="3381357"/>
                <a:ext cx="5198039" cy="698396"/>
              </a:xfrm>
              <a:prstGeom prst="rect">
                <a:avLst/>
              </a:prstGeom>
              <a:noFill/>
            </p:spPr>
            <p:txBody>
              <a:bodyPr wrap="square" lIns="0" tIns="0" rIns="0" bIns="0" rtlCol="0">
                <a:spAutoFit/>
              </a:bodyPr>
              <a:lstStyle/>
              <a:p>
                <a:pPr algn="ctr"/>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𝐵</m:t>
                        </m:r>
                      </m:e>
                      <m:sub>
                        <m:r>
                          <a:rPr lang="en-US" i="1">
                            <a:latin typeface="Cambria Math" panose="02040503050406030204" pitchFamily="18" charset="0"/>
                          </a:rPr>
                          <m:t>𝑖</m:t>
                        </m:r>
                      </m:sub>
                      <m:sup>
                        <m:r>
                          <a:rPr lang="en-US" i="1">
                            <a:latin typeface="Cambria Math" panose="02040503050406030204" pitchFamily="18" charset="0"/>
                          </a:rPr>
                          <m:t>𝑅𝐸𝑆</m:t>
                        </m:r>
                      </m:sup>
                    </m:sSubSup>
                    <m:r>
                      <a:rPr lang="en-US" i="1">
                        <a:latin typeface="Cambria Math" panose="02040503050406030204" pitchFamily="18" charset="0"/>
                      </a:rPr>
                      <m:t>= </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𝑙</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𝑙𝑝</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𝑖</m:t>
                            </m:r>
                            <m:r>
                              <a:rPr lang="en-US" i="1">
                                <a:latin typeface="Cambria Math" panose="02040503050406030204" pitchFamily="18" charset="0"/>
                                <a:ea typeface="Cambria Math" panose="02040503050406030204" pitchFamily="18" charset="0"/>
                              </a:rPr>
                              <m:t>)</m:t>
                            </m:r>
                          </m:lim>
                        </m:limLow>
                      </m:fName>
                      <m:e>
                        <m:d>
                          <m:dPr>
                            <m:ctrlPr>
                              <a:rPr lang="en-US" i="1">
                                <a:latin typeface="Cambria Math" panose="02040503050406030204" pitchFamily="18" charset="0"/>
                              </a:rPr>
                            </m:ctrlPr>
                          </m:dPr>
                          <m:e>
                            <m:sSubSup>
                              <m:sSubSupPr>
                                <m:ctrlPr>
                                  <a:rPr lang="en-US" i="1">
                                    <a:latin typeface="Cambria Math" panose="02040503050406030204" pitchFamily="18" charset="0"/>
                                  </a:rPr>
                                </m:ctrlPr>
                              </m:sSubSupPr>
                              <m:e>
                                <m:r>
                                  <a:rPr lang="en-US" i="1">
                                    <a:latin typeface="Cambria Math" panose="02040503050406030204" pitchFamily="18" charset="0"/>
                                  </a:rPr>
                                  <m:t>𝐵</m:t>
                                </m:r>
                              </m:e>
                              <m:sub>
                                <m:r>
                                  <a:rPr lang="en-US" i="1">
                                    <a:latin typeface="Cambria Math" panose="02040503050406030204" pitchFamily="18" charset="0"/>
                                  </a:rPr>
                                  <m:t>𝑙</m:t>
                                </m:r>
                              </m:sub>
                              <m:sup>
                                <m:r>
                                  <a:rPr lang="en-US" i="1">
                                    <a:latin typeface="Cambria Math" panose="02040503050406030204" pitchFamily="18" charset="0"/>
                                  </a:rPr>
                                  <m:t>𝑖</m:t>
                                </m:r>
                              </m:sup>
                            </m:sSubSup>
                            <m:r>
                              <a:rPr lang="en-US" i="1">
                                <a:latin typeface="Cambria Math" panose="02040503050406030204" pitchFamily="18" charset="0"/>
                              </a:rPr>
                              <m:t>−1</m:t>
                            </m:r>
                          </m:e>
                        </m:d>
                      </m:e>
                    </m:func>
                  </m:oMath>
                </a14:m>
                <a:r>
                  <a:rPr lang="en-US" dirty="0"/>
                  <a:t>  </a:t>
                </a:r>
                <a:r>
                  <a:rPr lang="en-US" i="1" dirty="0"/>
                  <a:t>&amp;</a:t>
                </a:r>
                <a:r>
                  <a:rPr lang="en-US" dirty="0"/>
                  <a:t>  </a:t>
                </a:r>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𝐵</m:t>
                        </m:r>
                      </m:e>
                      <m:sub>
                        <m:r>
                          <a:rPr lang="en-US" i="1">
                            <a:latin typeface="Cambria Math" panose="02040503050406030204" pitchFamily="18" charset="0"/>
                          </a:rPr>
                          <m:t>𝑖</m:t>
                        </m:r>
                      </m:sub>
                      <m:sup>
                        <m:r>
                          <a:rPr lang="en-US" i="1">
                            <a:latin typeface="Cambria Math" panose="02040503050406030204" pitchFamily="18" charset="0"/>
                          </a:rPr>
                          <m:t>𝐹𝑁𝑅</m:t>
                        </m:r>
                      </m:sup>
                    </m:sSubSup>
                    <m:r>
                      <a:rPr lang="en-US" i="1">
                        <a:latin typeface="Cambria Math" panose="02040503050406030204" pitchFamily="18" charset="0"/>
                      </a:rPr>
                      <m:t>= </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𝑙</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𝑙𝑝</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𝑖</m:t>
                            </m:r>
                            <m:r>
                              <a:rPr lang="en-US" i="1">
                                <a:latin typeface="Cambria Math" panose="02040503050406030204" pitchFamily="18" charset="0"/>
                                <a:ea typeface="Cambria Math" panose="02040503050406030204" pitchFamily="18" charset="0"/>
                              </a:rPr>
                              <m:t>)</m:t>
                            </m:r>
                          </m:lim>
                        </m:limLow>
                      </m:fName>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𝐹</m:t>
                                </m:r>
                              </m:e>
                              <m:sub>
                                <m:r>
                                  <a:rPr lang="en-US" i="1">
                                    <a:latin typeface="Cambria Math" panose="02040503050406030204" pitchFamily="18" charset="0"/>
                                  </a:rPr>
                                  <m:t>𝑙</m:t>
                                </m:r>
                              </m:sub>
                            </m:sSub>
                            <m:r>
                              <a:rPr lang="en-US" i="1">
                                <a:latin typeface="Cambria Math" panose="02040503050406030204" pitchFamily="18" charset="0"/>
                              </a:rPr>
                              <m:t>−1</m:t>
                            </m:r>
                          </m:e>
                        </m:d>
                      </m:e>
                    </m:func>
                  </m:oMath>
                </a14:m>
                <a:endParaRPr lang="en-US" dirty="0"/>
              </a:p>
              <a:p>
                <a:endParaRPr lang="en-US" dirty="0"/>
              </a:p>
            </p:txBody>
          </p:sp>
        </mc:Choice>
        <mc:Fallback xmlns="">
          <p:sp>
            <p:nvSpPr>
              <p:cNvPr id="15" name="TextBox 14">
                <a:extLst>
                  <a:ext uri="{FF2B5EF4-FFF2-40B4-BE49-F238E27FC236}">
                    <a16:creationId xmlns:a16="http://schemas.microsoft.com/office/drawing/2014/main" id="{F32A6555-D9F5-AC4E-8BB7-05E588F695AF}"/>
                  </a:ext>
                </a:extLst>
              </p:cNvPr>
              <p:cNvSpPr txBox="1">
                <a:spLocks noRot="1" noChangeAspect="1" noMove="1" noResize="1" noEditPoints="1" noAdjustHandles="1" noChangeArrowheads="1" noChangeShapeType="1" noTextEdit="1"/>
              </p:cNvSpPr>
              <p:nvPr/>
            </p:nvSpPr>
            <p:spPr>
              <a:xfrm>
                <a:off x="505106" y="3381357"/>
                <a:ext cx="5198039" cy="698396"/>
              </a:xfrm>
              <a:prstGeom prst="rect">
                <a:avLst/>
              </a:prstGeom>
              <a:blipFill>
                <a:blip r:embed="rId5"/>
                <a:stretch>
                  <a:fillRect t="-7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9032FF70-3E89-A04A-AE9B-411A83285198}"/>
                  </a:ext>
                </a:extLst>
              </p:cNvPr>
              <p:cNvSpPr txBox="1"/>
              <p:nvPr/>
            </p:nvSpPr>
            <p:spPr>
              <a:xfrm>
                <a:off x="609600" y="4327740"/>
                <a:ext cx="5486400" cy="2062103"/>
              </a:xfrm>
              <a:prstGeom prst="rect">
                <a:avLst/>
              </a:prstGeom>
              <a:noFill/>
              <a:ln w="15875">
                <a:solidFill>
                  <a:schemeClr val="tx1"/>
                </a:solidFill>
              </a:ln>
            </p:spPr>
            <p:txBody>
              <a:bodyPr wrap="square" rtlCol="0">
                <a:spAutoFit/>
              </a:bodyPr>
              <a:lstStyle/>
              <a:p>
                <a:r>
                  <a:rPr lang="en-IN" sz="1600" dirty="0">
                    <a:latin typeface="+mj-lt"/>
                  </a:rPr>
                  <a:t>The start time of final non-pre-emptive regions of task </a:t>
                </a:r>
                <a14:m>
                  <m:oMath xmlns:m="http://schemas.openxmlformats.org/officeDocument/2006/math">
                    <m:sSub>
                      <m:sSubPr>
                        <m:ctrlPr>
                          <a:rPr lang="en-IN" sz="1600" b="1" i="1" smtClean="0">
                            <a:latin typeface="Cambria Math" panose="02040503050406030204" pitchFamily="18" charset="0"/>
                          </a:rPr>
                        </m:ctrlPr>
                      </m:sSubPr>
                      <m:e>
                        <m:r>
                          <a:rPr lang="en-US" sz="1600" b="1" i="1" smtClean="0">
                            <a:latin typeface="Cambria Math" panose="02040503050406030204" pitchFamily="18" charset="0"/>
                          </a:rPr>
                          <m:t>𝒕</m:t>
                        </m:r>
                      </m:e>
                      <m:sub>
                        <m:r>
                          <a:rPr lang="en-US" sz="1600" b="1" i="1" smtClean="0">
                            <a:latin typeface="Cambria Math" panose="02040503050406030204" pitchFamily="18" charset="0"/>
                          </a:rPr>
                          <m:t>𝑪</m:t>
                        </m:r>
                      </m:sub>
                    </m:sSub>
                    <m:r>
                      <a:rPr lang="en-US" sz="1600" b="0" i="0" smtClean="0">
                        <a:latin typeface="Cambria Math" panose="02040503050406030204" pitchFamily="18" charset="0"/>
                      </a:rPr>
                      <m:t> </m:t>
                    </m:r>
                  </m:oMath>
                </a14:m>
                <a:r>
                  <a:rPr lang="en-IN" sz="1600" dirty="0">
                    <a:latin typeface="+mj-lt"/>
                  </a:rPr>
                  <a:t>is:</a:t>
                </a:r>
              </a:p>
              <a:p>
                <a:endParaRPr lang="en-IN" sz="1600" dirty="0">
                  <a:latin typeface="+mj-lt"/>
                </a:endParaRPr>
              </a:p>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300−</m:t>
                      </m:r>
                      <m:r>
                        <a:rPr lang="en-US" sz="1600" b="0" i="1" smtClean="0">
                          <a:latin typeface="Cambria Math" panose="02040503050406030204" pitchFamily="18" charset="0"/>
                        </a:rPr>
                        <m:t>𝑥</m:t>
                      </m:r>
                      <m:r>
                        <a:rPr lang="en-US" sz="1600" b="0" i="1" smtClean="0">
                          <a:latin typeface="Cambria Math" panose="02040503050406030204" pitchFamily="18" charset="0"/>
                        </a:rPr>
                        <m:t>=</m:t>
                      </m:r>
                      <m:r>
                        <a:rPr lang="en-US" sz="1600" b="1" i="1" smtClean="0">
                          <a:latin typeface="Cambria Math" panose="02040503050406030204" pitchFamily="18" charset="0"/>
                        </a:rPr>
                        <m:t>𝟐𝟒𝟗</m:t>
                      </m:r>
                      <m:r>
                        <a:rPr lang="en-US" sz="1600" b="0" i="1" smtClean="0">
                          <a:latin typeface="Cambria Math" panose="02040503050406030204" pitchFamily="18" charset="0"/>
                        </a:rPr>
                        <m:t> </m:t>
                      </m:r>
                    </m:oMath>
                  </m:oMathPara>
                </a14:m>
                <a:endParaRPr lang="en-IN" sz="1600" dirty="0">
                  <a:latin typeface="+mj-lt"/>
                </a:endParaRPr>
              </a:p>
              <a:p>
                <a:endParaRPr lang="en-IN" sz="1600" dirty="0">
                  <a:latin typeface="+mj-lt"/>
                </a:endParaRPr>
              </a:p>
              <a:p>
                <a:r>
                  <a:rPr lang="en-IN" sz="1600" dirty="0">
                    <a:latin typeface="+mj-lt"/>
                  </a:rPr>
                  <a:t>Thus the minimum lengths of final non-pre-emptive region</a:t>
                </a:r>
                <a:r>
                  <a:rPr lang="en-US" sz="1600" dirty="0">
                    <a:latin typeface="+mj-lt"/>
                  </a:rPr>
                  <a:t> for all the tasks is:</a:t>
                </a:r>
              </a:p>
              <a:p>
                <a:pPr algn="ctr"/>
                <a14:m>
                  <m:oMathPara xmlns:m="http://schemas.openxmlformats.org/officeDocument/2006/math">
                    <m:oMathParaPr>
                      <m:jc m:val="centerGroup"/>
                    </m:oMathParaPr>
                    <m:oMath xmlns:m="http://schemas.openxmlformats.org/officeDocument/2006/math">
                      <m:sSub>
                        <m:sSubPr>
                          <m:ctrlPr>
                            <a:rPr lang="en-US" sz="1600" b="1" i="1" smtClean="0">
                              <a:latin typeface="Cambria Math" panose="02040503050406030204" pitchFamily="18" charset="0"/>
                            </a:rPr>
                          </m:ctrlPr>
                        </m:sSubPr>
                        <m:e>
                          <m:r>
                            <a:rPr lang="en-US" sz="1600" b="1" i="1" smtClean="0">
                              <a:latin typeface="Cambria Math" panose="02040503050406030204" pitchFamily="18" charset="0"/>
                            </a:rPr>
                            <m:t>𝑭</m:t>
                          </m:r>
                        </m:e>
                        <m:sub>
                          <m:r>
                            <a:rPr lang="en-US" sz="1600" b="1" i="1" smtClean="0">
                              <a:latin typeface="Cambria Math" panose="02040503050406030204" pitchFamily="18" charset="0"/>
                            </a:rPr>
                            <m:t>𝑨</m:t>
                          </m:r>
                        </m:sub>
                      </m:sSub>
                      <m:r>
                        <a:rPr lang="en-US" sz="1600" b="1" i="1" smtClean="0">
                          <a:latin typeface="Cambria Math" panose="02040503050406030204" pitchFamily="18" charset="0"/>
                        </a:rPr>
                        <m:t>=</m:t>
                      </m:r>
                      <m:r>
                        <a:rPr lang="en-US" sz="1600" b="1" i="1" smtClean="0">
                          <a:latin typeface="Cambria Math" panose="02040503050406030204" pitchFamily="18" charset="0"/>
                        </a:rPr>
                        <m:t>𝟏</m:t>
                      </m:r>
                      <m:r>
                        <a:rPr lang="en-US" sz="1600" b="1" i="1" smtClean="0">
                          <a:latin typeface="Cambria Math" panose="02040503050406030204" pitchFamily="18" charset="0"/>
                        </a:rPr>
                        <m:t>, </m:t>
                      </m:r>
                      <m:sSub>
                        <m:sSubPr>
                          <m:ctrlPr>
                            <a:rPr lang="en-US" sz="1600" b="1" i="1">
                              <a:latin typeface="Cambria Math" panose="02040503050406030204" pitchFamily="18" charset="0"/>
                            </a:rPr>
                          </m:ctrlPr>
                        </m:sSubPr>
                        <m:e>
                          <m:r>
                            <a:rPr lang="en-US" sz="1600" b="1" i="1" smtClean="0">
                              <a:latin typeface="Cambria Math" panose="02040503050406030204" pitchFamily="18" charset="0"/>
                            </a:rPr>
                            <m:t> </m:t>
                          </m:r>
                          <m:r>
                            <a:rPr lang="en-US" sz="1600" b="1" i="1">
                              <a:latin typeface="Cambria Math" panose="02040503050406030204" pitchFamily="18" charset="0"/>
                            </a:rPr>
                            <m:t>𝑭</m:t>
                          </m:r>
                        </m:e>
                        <m:sub>
                          <m:r>
                            <a:rPr lang="en-US" sz="1600" b="1" i="1" smtClean="0">
                              <a:latin typeface="Cambria Math" panose="02040503050406030204" pitchFamily="18" charset="0"/>
                            </a:rPr>
                            <m:t>𝑩</m:t>
                          </m:r>
                        </m:sub>
                      </m:sSub>
                      <m:r>
                        <a:rPr lang="en-US" sz="1600" b="1" i="1">
                          <a:latin typeface="Cambria Math" panose="02040503050406030204" pitchFamily="18" charset="0"/>
                        </a:rPr>
                        <m:t>=</m:t>
                      </m:r>
                      <m:r>
                        <a:rPr lang="en-US" sz="1600" b="1" i="1" smtClean="0">
                          <a:latin typeface="Cambria Math" panose="02040503050406030204" pitchFamily="18" charset="0"/>
                        </a:rPr>
                        <m:t>𝟓</m:t>
                      </m:r>
                      <m:r>
                        <a:rPr lang="en-US" sz="1600" b="1" i="1">
                          <a:latin typeface="Cambria Math" panose="02040503050406030204" pitchFamily="18" charset="0"/>
                        </a:rPr>
                        <m:t>𝟏</m:t>
                      </m:r>
                      <m:r>
                        <a:rPr lang="en-US" sz="1600" b="1" i="0" smtClean="0">
                          <a:latin typeface="Cambria Math" panose="02040503050406030204" pitchFamily="18" charset="0"/>
                        </a:rPr>
                        <m:t> </m:t>
                      </m:r>
                      <m:r>
                        <a:rPr lang="en-US" sz="1600" b="0" i="1" smtClean="0">
                          <a:latin typeface="Cambria Math" panose="02040503050406030204" pitchFamily="18" charset="0"/>
                        </a:rPr>
                        <m:t>𝑎𝑛𝑑</m:t>
                      </m:r>
                      <m:r>
                        <a:rPr lang="en-US" sz="1600" b="1" i="1" smtClean="0">
                          <a:latin typeface="Cambria Math" panose="02040503050406030204" pitchFamily="18" charset="0"/>
                        </a:rPr>
                        <m:t> </m:t>
                      </m:r>
                      <m:sSub>
                        <m:sSubPr>
                          <m:ctrlPr>
                            <a:rPr lang="en-US" sz="1600" b="1" i="1">
                              <a:latin typeface="Cambria Math" panose="02040503050406030204" pitchFamily="18" charset="0"/>
                            </a:rPr>
                          </m:ctrlPr>
                        </m:sSubPr>
                        <m:e>
                          <m:r>
                            <a:rPr lang="en-US" sz="1600" b="1" i="1">
                              <a:latin typeface="Cambria Math" panose="02040503050406030204" pitchFamily="18" charset="0"/>
                            </a:rPr>
                            <m:t>𝑭</m:t>
                          </m:r>
                        </m:e>
                        <m:sub>
                          <m:r>
                            <a:rPr lang="en-US" sz="1600" b="1" i="1" smtClean="0">
                              <a:latin typeface="Cambria Math" panose="02040503050406030204" pitchFamily="18" charset="0"/>
                            </a:rPr>
                            <m:t>𝑪</m:t>
                          </m:r>
                        </m:sub>
                      </m:sSub>
                      <m:r>
                        <a:rPr lang="en-US" sz="1600" b="1" i="1">
                          <a:latin typeface="Cambria Math" panose="02040503050406030204" pitchFamily="18" charset="0"/>
                        </a:rPr>
                        <m:t>=</m:t>
                      </m:r>
                      <m:r>
                        <a:rPr lang="en-US" sz="1600" b="1" i="1">
                          <a:latin typeface="Cambria Math" panose="02040503050406030204" pitchFamily="18" charset="0"/>
                        </a:rPr>
                        <m:t>𝟏</m:t>
                      </m:r>
                    </m:oMath>
                  </m:oMathPara>
                </a14:m>
                <a:endParaRPr lang="en-US" sz="1600" b="1" dirty="0">
                  <a:latin typeface="+mj-lt"/>
                </a:endParaRPr>
              </a:p>
              <a:p>
                <a:pPr algn="ctr"/>
                <a:endParaRPr lang="en-US" sz="1600" b="1" dirty="0">
                  <a:latin typeface="+mj-lt"/>
                </a:endParaRPr>
              </a:p>
            </p:txBody>
          </p:sp>
        </mc:Choice>
        <mc:Fallback xmlns="">
          <p:sp>
            <p:nvSpPr>
              <p:cNvPr id="16" name="TextBox 15">
                <a:extLst>
                  <a:ext uri="{FF2B5EF4-FFF2-40B4-BE49-F238E27FC236}">
                    <a16:creationId xmlns:a16="http://schemas.microsoft.com/office/drawing/2014/main" id="{9032FF70-3E89-A04A-AE9B-411A83285198}"/>
                  </a:ext>
                </a:extLst>
              </p:cNvPr>
              <p:cNvSpPr txBox="1">
                <a:spLocks noRot="1" noChangeAspect="1" noMove="1" noResize="1" noEditPoints="1" noAdjustHandles="1" noChangeArrowheads="1" noChangeShapeType="1" noTextEdit="1"/>
              </p:cNvSpPr>
              <p:nvPr/>
            </p:nvSpPr>
            <p:spPr>
              <a:xfrm>
                <a:off x="609600" y="4327740"/>
                <a:ext cx="5486400" cy="2062103"/>
              </a:xfrm>
              <a:prstGeom prst="rect">
                <a:avLst/>
              </a:prstGeom>
              <a:blipFill>
                <a:blip r:embed="rId6"/>
                <a:stretch>
                  <a:fillRect l="-461" t="-606" r="-922"/>
                </a:stretch>
              </a:blipFill>
              <a:ln w="15875">
                <a:solidFill>
                  <a:schemeClr val="tx1"/>
                </a:solidFill>
              </a:ln>
            </p:spPr>
            <p:txBody>
              <a:bodyPr/>
              <a:lstStyle/>
              <a:p>
                <a:r>
                  <a:rPr lang="en-US">
                    <a:noFill/>
                  </a:rPr>
                  <a:t> </a:t>
                </a:r>
              </a:p>
            </p:txBody>
          </p:sp>
        </mc:Fallback>
      </mc:AlternateContent>
    </p:spTree>
    <p:extLst>
      <p:ext uri="{BB962C8B-B14F-4D97-AF65-F5344CB8AC3E}">
        <p14:creationId xmlns:p14="http://schemas.microsoft.com/office/powerpoint/2010/main" val="32532342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BAAB96-C28A-7741-829A-74B84B52C563}"/>
              </a:ext>
            </a:extLst>
          </p:cNvPr>
          <p:cNvSpPr>
            <a:spLocks noGrp="1"/>
          </p:cNvSpPr>
          <p:nvPr>
            <p:ph type="title"/>
          </p:nvPr>
        </p:nvSpPr>
        <p:spPr>
          <a:xfrm>
            <a:off x="838200" y="365125"/>
            <a:ext cx="10515600" cy="843915"/>
          </a:xfrm>
        </p:spPr>
        <p:txBody>
          <a:bodyPr/>
          <a:lstStyle/>
          <a:p>
            <a:r>
              <a:rPr lang="en-US" dirty="0"/>
              <a:t>Algorithms</a:t>
            </a:r>
          </a:p>
        </p:txBody>
      </p:sp>
      <p:graphicFrame>
        <p:nvGraphicFramePr>
          <p:cNvPr id="5" name="Table 5">
            <a:extLst>
              <a:ext uri="{FF2B5EF4-FFF2-40B4-BE49-F238E27FC236}">
                <a16:creationId xmlns:a16="http://schemas.microsoft.com/office/drawing/2014/main" id="{ABC41643-D381-BC41-BC93-8A36FC8777FF}"/>
              </a:ext>
            </a:extLst>
          </p:cNvPr>
          <p:cNvGraphicFramePr>
            <a:graphicFrameLocks noGrp="1"/>
          </p:cNvGraphicFramePr>
          <p:nvPr>
            <p:extLst>
              <p:ext uri="{D42A27DB-BD31-4B8C-83A1-F6EECF244321}">
                <p14:modId xmlns:p14="http://schemas.microsoft.com/office/powerpoint/2010/main" val="133140689"/>
              </p:ext>
            </p:extLst>
          </p:nvPr>
        </p:nvGraphicFramePr>
        <p:xfrm>
          <a:off x="233680" y="1359536"/>
          <a:ext cx="4749800" cy="2589358"/>
        </p:xfrm>
        <a:graphic>
          <a:graphicData uri="http://schemas.openxmlformats.org/drawingml/2006/table">
            <a:tbl>
              <a:tblPr firstRow="1" bandRow="1">
                <a:tableStyleId>{5C22544A-7EE6-4342-B048-85BDC9FD1C3A}</a:tableStyleId>
              </a:tblPr>
              <a:tblGrid>
                <a:gridCol w="4749800">
                  <a:extLst>
                    <a:ext uri="{9D8B030D-6E8A-4147-A177-3AD203B41FA5}">
                      <a16:colId xmlns:a16="http://schemas.microsoft.com/office/drawing/2014/main" val="243233449"/>
                    </a:ext>
                  </a:extLst>
                </a:gridCol>
              </a:tblGrid>
              <a:tr h="318306">
                <a:tc>
                  <a:txBody>
                    <a:bodyPr/>
                    <a:lstStyle/>
                    <a:p>
                      <a:pPr algn="ctr"/>
                      <a:r>
                        <a:rPr lang="en-US" dirty="0"/>
                        <a:t>FNR</a:t>
                      </a:r>
                    </a:p>
                  </a:txBody>
                  <a:tcPr/>
                </a:tc>
                <a:extLst>
                  <a:ext uri="{0D108BD9-81ED-4DB2-BD59-A6C34878D82A}">
                    <a16:rowId xmlns:a16="http://schemas.microsoft.com/office/drawing/2014/main" val="4203957136"/>
                  </a:ext>
                </a:extLst>
              </a:tr>
              <a:tr h="2223598">
                <a:tc>
                  <a:txBody>
                    <a:bodyPr/>
                    <a:lstStyle/>
                    <a:p>
                      <a:r>
                        <a:rPr lang="en-IN" sz="1300" b="0" kern="1200" dirty="0">
                          <a:solidFill>
                            <a:schemeClr val="dk1"/>
                          </a:solidFill>
                          <a:effectLst/>
                          <a:latin typeface="Courier New" panose="02070309020205020404" pitchFamily="49" charset="0"/>
                          <a:ea typeface="+mn-ea"/>
                          <a:cs typeface="Courier New" panose="02070309020205020404" pitchFamily="49" charset="0"/>
                        </a:rPr>
                        <a:t>for each priority level k, lowest first</a:t>
                      </a:r>
                    </a:p>
                    <a:p>
                      <a:r>
                        <a:rPr lang="en-IN" sz="1300" b="0" kern="1200" dirty="0">
                          <a:solidFill>
                            <a:schemeClr val="dk1"/>
                          </a:solidFill>
                          <a:effectLst/>
                          <a:latin typeface="Courier New" panose="02070309020205020404" pitchFamily="49" charset="0"/>
                          <a:ea typeface="+mn-ea"/>
                          <a:cs typeface="Courier New" panose="02070309020205020404" pitchFamily="49" charset="0"/>
                        </a:rPr>
                        <a:t>{</a:t>
                      </a:r>
                    </a:p>
                    <a:p>
                      <a:r>
                        <a:rPr lang="en-IN" sz="1300" b="0" kern="1200" dirty="0">
                          <a:solidFill>
                            <a:schemeClr val="dk1"/>
                          </a:solidFill>
                          <a:effectLst/>
                          <a:latin typeface="Courier New" panose="02070309020205020404" pitchFamily="49" charset="0"/>
                          <a:ea typeface="+mn-ea"/>
                          <a:cs typeface="Courier New" panose="02070309020205020404" pitchFamily="49" charset="0"/>
                        </a:rPr>
                        <a:t>  # determine the smallest value for the </a:t>
                      </a:r>
                      <a:br>
                        <a:rPr lang="en-IN" sz="1300" b="0" kern="1200" dirty="0">
                          <a:solidFill>
                            <a:schemeClr val="dk1"/>
                          </a:solidFill>
                          <a:effectLst/>
                          <a:latin typeface="Courier New" panose="02070309020205020404" pitchFamily="49" charset="0"/>
                          <a:ea typeface="+mn-ea"/>
                          <a:cs typeface="Courier New" panose="02070309020205020404" pitchFamily="49" charset="0"/>
                        </a:rPr>
                      </a:br>
                      <a:r>
                        <a:rPr lang="en-IN" sz="1300" b="0" kern="1200" dirty="0">
                          <a:solidFill>
                            <a:schemeClr val="dk1"/>
                          </a:solidFill>
                          <a:effectLst/>
                          <a:latin typeface="Courier New" panose="02070309020205020404" pitchFamily="49" charset="0"/>
                          <a:ea typeface="+mn-ea"/>
                          <a:cs typeface="Courier New" panose="02070309020205020404" pitchFamily="49" charset="0"/>
                        </a:rPr>
                        <a:t>    final non-pre-emptive region length F(k) </a:t>
                      </a:r>
                      <a:br>
                        <a:rPr lang="en-IN" sz="1300" b="0" kern="1200" dirty="0">
                          <a:solidFill>
                            <a:schemeClr val="dk1"/>
                          </a:solidFill>
                          <a:effectLst/>
                          <a:latin typeface="Courier New" panose="02070309020205020404" pitchFamily="49" charset="0"/>
                          <a:ea typeface="+mn-ea"/>
                          <a:cs typeface="Courier New" panose="02070309020205020404" pitchFamily="49" charset="0"/>
                        </a:rPr>
                      </a:br>
                      <a:r>
                        <a:rPr lang="en-IN" sz="1300" b="0" kern="1200" dirty="0">
                          <a:solidFill>
                            <a:schemeClr val="dk1"/>
                          </a:solidFill>
                          <a:effectLst/>
                          <a:latin typeface="Courier New" panose="02070309020205020404" pitchFamily="49" charset="0"/>
                          <a:ea typeface="+mn-ea"/>
                          <a:cs typeface="Courier New" panose="02070309020205020404" pitchFamily="49" charset="0"/>
                        </a:rPr>
                        <a:t>    such that the task at priority k is </a:t>
                      </a:r>
                      <a:br>
                        <a:rPr lang="en-IN" sz="1300" b="0" kern="1200" dirty="0">
                          <a:solidFill>
                            <a:schemeClr val="dk1"/>
                          </a:solidFill>
                          <a:effectLst/>
                          <a:latin typeface="Courier New" panose="02070309020205020404" pitchFamily="49" charset="0"/>
                          <a:ea typeface="+mn-ea"/>
                          <a:cs typeface="Courier New" panose="02070309020205020404" pitchFamily="49" charset="0"/>
                        </a:rPr>
                      </a:br>
                      <a:r>
                        <a:rPr lang="en-IN" sz="1300" b="0" kern="1200" dirty="0">
                          <a:solidFill>
                            <a:schemeClr val="dk1"/>
                          </a:solidFill>
                          <a:effectLst/>
                          <a:latin typeface="Courier New" panose="02070309020205020404" pitchFamily="49" charset="0"/>
                          <a:ea typeface="+mn-ea"/>
                          <a:cs typeface="Courier New" panose="02070309020205020404" pitchFamily="49" charset="0"/>
                        </a:rPr>
                        <a:t>    schedulable.</a:t>
                      </a:r>
                    </a:p>
                    <a:p>
                      <a:endParaRPr lang="en-IN" sz="1300" b="0" kern="1200" dirty="0">
                        <a:solidFill>
                          <a:schemeClr val="dk1"/>
                        </a:solidFill>
                        <a:effectLst/>
                        <a:latin typeface="Courier New" panose="02070309020205020404" pitchFamily="49" charset="0"/>
                        <a:ea typeface="+mn-ea"/>
                        <a:cs typeface="Courier New" panose="02070309020205020404" pitchFamily="49" charset="0"/>
                      </a:endParaRPr>
                    </a:p>
                    <a:p>
                      <a:r>
                        <a:rPr lang="en-IN" sz="1300" b="0" kern="1200" dirty="0">
                          <a:solidFill>
                            <a:schemeClr val="dk1"/>
                          </a:solidFill>
                          <a:effectLst/>
                          <a:latin typeface="Courier New" panose="02070309020205020404" pitchFamily="49" charset="0"/>
                          <a:ea typeface="+mn-ea"/>
                          <a:cs typeface="Courier New" panose="02070309020205020404" pitchFamily="49" charset="0"/>
                        </a:rPr>
                        <a:t>  # Set the length of the final non-pre-</a:t>
                      </a:r>
                      <a:br>
                        <a:rPr lang="en-IN" sz="1300" b="0" kern="1200" dirty="0">
                          <a:solidFill>
                            <a:schemeClr val="dk1"/>
                          </a:solidFill>
                          <a:effectLst/>
                          <a:latin typeface="Courier New" panose="02070309020205020404" pitchFamily="49" charset="0"/>
                          <a:ea typeface="+mn-ea"/>
                          <a:cs typeface="Courier New" panose="02070309020205020404" pitchFamily="49" charset="0"/>
                        </a:rPr>
                      </a:br>
                      <a:r>
                        <a:rPr lang="en-IN" sz="1300" b="0" kern="1200" dirty="0">
                          <a:solidFill>
                            <a:schemeClr val="dk1"/>
                          </a:solidFill>
                          <a:effectLst/>
                          <a:latin typeface="Courier New" panose="02070309020205020404" pitchFamily="49" charset="0"/>
                          <a:ea typeface="+mn-ea"/>
                          <a:cs typeface="Courier New" panose="02070309020205020404" pitchFamily="49" charset="0"/>
                        </a:rPr>
                        <a:t>    </a:t>
                      </a:r>
                      <a:r>
                        <a:rPr lang="en-IN" sz="1300" b="0" kern="1200" dirty="0" err="1">
                          <a:solidFill>
                            <a:schemeClr val="dk1"/>
                          </a:solidFill>
                          <a:effectLst/>
                          <a:latin typeface="Courier New" panose="02070309020205020404" pitchFamily="49" charset="0"/>
                          <a:ea typeface="+mn-ea"/>
                          <a:cs typeface="Courier New" panose="02070309020205020404" pitchFamily="49" charset="0"/>
                        </a:rPr>
                        <a:t>emptive</a:t>
                      </a:r>
                      <a:r>
                        <a:rPr lang="en-IN" sz="1300" b="0" kern="1200" dirty="0">
                          <a:solidFill>
                            <a:schemeClr val="dk1"/>
                          </a:solidFill>
                          <a:effectLst/>
                          <a:latin typeface="Courier New" panose="02070309020205020404" pitchFamily="49" charset="0"/>
                          <a:ea typeface="+mn-ea"/>
                          <a:cs typeface="Courier New" panose="02070309020205020404" pitchFamily="49" charset="0"/>
                        </a:rPr>
                        <a:t> region of the task to this value.</a:t>
                      </a:r>
                    </a:p>
                    <a:p>
                      <a:r>
                        <a:rPr lang="en-IN" sz="1300" b="0" kern="1200" dirty="0">
                          <a:solidFill>
                            <a:schemeClr val="dk1"/>
                          </a:solidFill>
                          <a:effectLst/>
                          <a:latin typeface="Courier New" panose="02070309020205020404" pitchFamily="49" charset="0"/>
                          <a:ea typeface="+mn-ea"/>
                          <a:cs typeface="Courier New" panose="02070309020205020404" pitchFamily="49" charset="0"/>
                        </a:rPr>
                        <a:t>}</a:t>
                      </a:r>
                    </a:p>
                  </a:txBody>
                  <a:tcPr/>
                </a:tc>
                <a:extLst>
                  <a:ext uri="{0D108BD9-81ED-4DB2-BD59-A6C34878D82A}">
                    <a16:rowId xmlns:a16="http://schemas.microsoft.com/office/drawing/2014/main" val="2043223347"/>
                  </a:ext>
                </a:extLst>
              </a:tr>
            </a:tbl>
          </a:graphicData>
        </a:graphic>
      </p:graphicFrame>
      <p:graphicFrame>
        <p:nvGraphicFramePr>
          <p:cNvPr id="6" name="Table 5">
            <a:extLst>
              <a:ext uri="{FF2B5EF4-FFF2-40B4-BE49-F238E27FC236}">
                <a16:creationId xmlns:a16="http://schemas.microsoft.com/office/drawing/2014/main" id="{2AEB5E16-FA09-1543-8E9D-6229549F001D}"/>
              </a:ext>
            </a:extLst>
          </p:cNvPr>
          <p:cNvGraphicFramePr>
            <a:graphicFrameLocks noGrp="1"/>
          </p:cNvGraphicFramePr>
          <p:nvPr>
            <p:extLst>
              <p:ext uri="{D42A27DB-BD31-4B8C-83A1-F6EECF244321}">
                <p14:modId xmlns:p14="http://schemas.microsoft.com/office/powerpoint/2010/main" val="3416193686"/>
              </p:ext>
            </p:extLst>
          </p:nvPr>
        </p:nvGraphicFramePr>
        <p:xfrm>
          <a:off x="5095240" y="1359536"/>
          <a:ext cx="6863080" cy="5013960"/>
        </p:xfrm>
        <a:graphic>
          <a:graphicData uri="http://schemas.openxmlformats.org/drawingml/2006/table">
            <a:tbl>
              <a:tblPr firstRow="1" bandRow="1">
                <a:tableStyleId>{5C22544A-7EE6-4342-B048-85BDC9FD1C3A}</a:tableStyleId>
              </a:tblPr>
              <a:tblGrid>
                <a:gridCol w="6863080">
                  <a:extLst>
                    <a:ext uri="{9D8B030D-6E8A-4147-A177-3AD203B41FA5}">
                      <a16:colId xmlns:a16="http://schemas.microsoft.com/office/drawing/2014/main" val="243233449"/>
                    </a:ext>
                  </a:extLst>
                </a:gridCol>
              </a:tblGrid>
              <a:tr h="342402">
                <a:tc>
                  <a:txBody>
                    <a:bodyPr/>
                    <a:lstStyle/>
                    <a:p>
                      <a:pPr algn="ctr"/>
                      <a:r>
                        <a:rPr lang="en-US" sz="1800" dirty="0"/>
                        <a:t>FNR-PA</a:t>
                      </a:r>
                      <a:endParaRPr lang="en-US" sz="1800" dirty="0">
                        <a:latin typeface="Courier New" panose="02070309020205020404" pitchFamily="49" charset="0"/>
                        <a:cs typeface="Courier New" panose="02070309020205020404" pitchFamily="49" charset="0"/>
                      </a:endParaRPr>
                    </a:p>
                  </a:txBody>
                  <a:tcPr/>
                </a:tc>
                <a:extLst>
                  <a:ext uri="{0D108BD9-81ED-4DB2-BD59-A6C34878D82A}">
                    <a16:rowId xmlns:a16="http://schemas.microsoft.com/office/drawing/2014/main" val="4203957136"/>
                  </a:ext>
                </a:extLst>
              </a:tr>
              <a:tr h="2555102">
                <a:tc>
                  <a:txBody>
                    <a:bodyPr/>
                    <a:lstStyle/>
                    <a:p>
                      <a:r>
                        <a:rPr lang="en-IN" sz="1300" kern="1200" dirty="0">
                          <a:solidFill>
                            <a:schemeClr val="dk1"/>
                          </a:solidFill>
                          <a:effectLst/>
                          <a:latin typeface="Courier New" panose="02070309020205020404" pitchFamily="49" charset="0"/>
                          <a:ea typeface="+mn-ea"/>
                          <a:cs typeface="Courier New" panose="02070309020205020404" pitchFamily="49" charset="0"/>
                        </a:rPr>
                        <a:t>for each priority level k, lowest first</a:t>
                      </a:r>
                    </a:p>
                    <a:p>
                      <a:r>
                        <a:rPr lang="en-IN" sz="1300" kern="1200" dirty="0">
                          <a:solidFill>
                            <a:schemeClr val="dk1"/>
                          </a:solidFill>
                          <a:effectLst/>
                          <a:latin typeface="Courier New" panose="02070309020205020404" pitchFamily="49" charset="0"/>
                          <a:ea typeface="+mn-ea"/>
                          <a:cs typeface="Courier New" panose="02070309020205020404" pitchFamily="49" charset="0"/>
                        </a:rPr>
                        <a:t>{</a:t>
                      </a:r>
                    </a:p>
                    <a:p>
                      <a:r>
                        <a:rPr lang="en-IN" sz="1300" kern="1200" dirty="0">
                          <a:solidFill>
                            <a:schemeClr val="dk1"/>
                          </a:solidFill>
                          <a:effectLst/>
                          <a:latin typeface="Courier New" panose="02070309020205020404" pitchFamily="49" charset="0"/>
                          <a:ea typeface="+mn-ea"/>
                          <a:cs typeface="Courier New" panose="02070309020205020404" pitchFamily="49" charset="0"/>
                        </a:rPr>
                        <a:t>  for each unassigned task</a:t>
                      </a:r>
                    </a:p>
                    <a:p>
                      <a:r>
                        <a:rPr lang="en-IN" sz="1300" kern="1200" dirty="0">
                          <a:solidFill>
                            <a:schemeClr val="dk1"/>
                          </a:solidFill>
                          <a:effectLst/>
                          <a:latin typeface="Courier New" panose="02070309020205020404" pitchFamily="49" charset="0"/>
                          <a:ea typeface="+mn-ea"/>
                          <a:cs typeface="Courier New" panose="02070309020205020404" pitchFamily="49" charset="0"/>
                        </a:rPr>
                        <a:t>  {</a:t>
                      </a:r>
                    </a:p>
                    <a:p>
                      <a:r>
                        <a:rPr lang="en-IN" sz="1300" kern="1200" dirty="0">
                          <a:solidFill>
                            <a:schemeClr val="dk1"/>
                          </a:solidFill>
                          <a:effectLst/>
                          <a:latin typeface="Courier New" panose="02070309020205020404" pitchFamily="49" charset="0"/>
                          <a:ea typeface="+mn-ea"/>
                          <a:cs typeface="Courier New" panose="02070309020205020404" pitchFamily="49" charset="0"/>
                        </a:rPr>
                        <a:t>    # determine the smallest value for the final non-pre-emptive </a:t>
                      </a:r>
                      <a:br>
                        <a:rPr lang="en-IN" sz="1300" kern="1200" dirty="0">
                          <a:solidFill>
                            <a:schemeClr val="dk1"/>
                          </a:solidFill>
                          <a:effectLst/>
                          <a:latin typeface="Courier New" panose="02070309020205020404" pitchFamily="49" charset="0"/>
                          <a:ea typeface="+mn-ea"/>
                          <a:cs typeface="Courier New" panose="02070309020205020404" pitchFamily="49" charset="0"/>
                        </a:rPr>
                      </a:br>
                      <a:r>
                        <a:rPr lang="en-IN" sz="1300" kern="1200" dirty="0">
                          <a:solidFill>
                            <a:schemeClr val="dk1"/>
                          </a:solidFill>
                          <a:effectLst/>
                          <a:latin typeface="Courier New" panose="02070309020205020404" pitchFamily="49" charset="0"/>
                          <a:ea typeface="+mn-ea"/>
                          <a:cs typeface="Courier New" panose="02070309020205020404" pitchFamily="49" charset="0"/>
                        </a:rPr>
                        <a:t>      region length F(k) such that task 't' is schedulable at </a:t>
                      </a:r>
                      <a:br>
                        <a:rPr lang="en-IN" sz="1300" kern="1200" dirty="0">
                          <a:solidFill>
                            <a:schemeClr val="dk1"/>
                          </a:solidFill>
                          <a:effectLst/>
                          <a:latin typeface="Courier New" panose="02070309020205020404" pitchFamily="49" charset="0"/>
                          <a:ea typeface="+mn-ea"/>
                          <a:cs typeface="Courier New" panose="02070309020205020404" pitchFamily="49" charset="0"/>
                        </a:rPr>
                      </a:br>
                      <a:r>
                        <a:rPr lang="en-IN" sz="1300" kern="1200" dirty="0">
                          <a:solidFill>
                            <a:schemeClr val="dk1"/>
                          </a:solidFill>
                          <a:effectLst/>
                          <a:latin typeface="Courier New" panose="02070309020205020404" pitchFamily="49" charset="0"/>
                          <a:ea typeface="+mn-ea"/>
                          <a:cs typeface="Courier New" panose="02070309020205020404" pitchFamily="49" charset="0"/>
                        </a:rPr>
                        <a:t>      priority k, assuming all other unassigned tasks have higher </a:t>
                      </a:r>
                      <a:br>
                        <a:rPr lang="en-IN" sz="1300" kern="1200" dirty="0">
                          <a:solidFill>
                            <a:schemeClr val="dk1"/>
                          </a:solidFill>
                          <a:effectLst/>
                          <a:latin typeface="Courier New" panose="02070309020205020404" pitchFamily="49" charset="0"/>
                          <a:ea typeface="+mn-ea"/>
                          <a:cs typeface="Courier New" panose="02070309020205020404" pitchFamily="49" charset="0"/>
                        </a:rPr>
                      </a:br>
                      <a:r>
                        <a:rPr lang="en-IN" sz="1300" kern="1200" dirty="0">
                          <a:solidFill>
                            <a:schemeClr val="dk1"/>
                          </a:solidFill>
                          <a:effectLst/>
                          <a:latin typeface="Courier New" panose="02070309020205020404" pitchFamily="49" charset="0"/>
                          <a:ea typeface="+mn-ea"/>
                          <a:cs typeface="Courier New" panose="02070309020205020404" pitchFamily="49" charset="0"/>
                        </a:rPr>
                        <a:t>      priorities.</a:t>
                      </a:r>
                    </a:p>
                    <a:p>
                      <a:r>
                        <a:rPr lang="en-IN" sz="1300" kern="1200" dirty="0">
                          <a:solidFill>
                            <a:schemeClr val="dk1"/>
                          </a:solidFill>
                          <a:effectLst/>
                          <a:latin typeface="Courier New" panose="02070309020205020404" pitchFamily="49" charset="0"/>
                          <a:ea typeface="+mn-ea"/>
                          <a:cs typeface="Courier New" panose="02070309020205020404" pitchFamily="49" charset="0"/>
                        </a:rPr>
                        <a:t>    # record as task 'Z' the unassigned task with the minimum value  </a:t>
                      </a:r>
                      <a:br>
                        <a:rPr lang="en-IN" sz="1300" kern="1200" dirty="0">
                          <a:solidFill>
                            <a:schemeClr val="dk1"/>
                          </a:solidFill>
                          <a:effectLst/>
                          <a:latin typeface="Courier New" panose="02070309020205020404" pitchFamily="49" charset="0"/>
                          <a:ea typeface="+mn-ea"/>
                          <a:cs typeface="Courier New" panose="02070309020205020404" pitchFamily="49" charset="0"/>
                        </a:rPr>
                      </a:br>
                      <a:r>
                        <a:rPr lang="en-IN" sz="1300" kern="1200" dirty="0">
                          <a:solidFill>
                            <a:schemeClr val="dk1"/>
                          </a:solidFill>
                          <a:effectLst/>
                          <a:latin typeface="Courier New" panose="02070309020205020404" pitchFamily="49" charset="0"/>
                          <a:ea typeface="+mn-ea"/>
                          <a:cs typeface="Courier New" panose="02070309020205020404" pitchFamily="49" charset="0"/>
                        </a:rPr>
                        <a:t>      for the length of its final non-pre-emptive region F(k).</a:t>
                      </a:r>
                    </a:p>
                    <a:p>
                      <a:r>
                        <a:rPr lang="en-IN" sz="1300" kern="1200" dirty="0">
                          <a:solidFill>
                            <a:schemeClr val="dk1"/>
                          </a:solidFill>
                          <a:effectLst/>
                          <a:latin typeface="Courier New" panose="02070309020205020404" pitchFamily="49" charset="0"/>
                          <a:ea typeface="+mn-ea"/>
                          <a:cs typeface="Courier New" panose="02070309020205020404" pitchFamily="49" charset="0"/>
                        </a:rPr>
                        <a:t>  }</a:t>
                      </a:r>
                    </a:p>
                    <a:p>
                      <a:r>
                        <a:rPr lang="en-IN" sz="1300" kern="1200" dirty="0">
                          <a:solidFill>
                            <a:schemeClr val="dk1"/>
                          </a:solidFill>
                          <a:effectLst/>
                          <a:latin typeface="Courier New" panose="02070309020205020404" pitchFamily="49" charset="0"/>
                          <a:ea typeface="+mn-ea"/>
                          <a:cs typeface="Courier New" panose="02070309020205020404" pitchFamily="49" charset="0"/>
                        </a:rPr>
                        <a:t>  if no tasks are schedulable at priority k</a:t>
                      </a:r>
                    </a:p>
                    <a:p>
                      <a:r>
                        <a:rPr lang="en-IN" sz="1300" kern="1200" dirty="0">
                          <a:solidFill>
                            <a:schemeClr val="dk1"/>
                          </a:solidFill>
                          <a:effectLst/>
                          <a:latin typeface="Courier New" panose="02070309020205020404" pitchFamily="49" charset="0"/>
                          <a:ea typeface="+mn-ea"/>
                          <a:cs typeface="Courier New" panose="02070309020205020404" pitchFamily="49" charset="0"/>
                        </a:rPr>
                        <a:t>  {</a:t>
                      </a:r>
                    </a:p>
                    <a:p>
                      <a:r>
                        <a:rPr lang="en-IN" sz="1300" kern="1200" dirty="0">
                          <a:solidFill>
                            <a:schemeClr val="dk1"/>
                          </a:solidFill>
                          <a:effectLst/>
                          <a:latin typeface="Courier New" panose="02070309020205020404" pitchFamily="49" charset="0"/>
                          <a:ea typeface="+mn-ea"/>
                          <a:cs typeface="Courier New" panose="02070309020205020404" pitchFamily="49" charset="0"/>
                        </a:rPr>
                        <a:t>    return </a:t>
                      </a:r>
                      <a:r>
                        <a:rPr lang="en-IN" sz="1300" kern="1200" dirty="0" err="1">
                          <a:solidFill>
                            <a:schemeClr val="dk1"/>
                          </a:solidFill>
                          <a:effectLst/>
                          <a:latin typeface="Courier New" panose="02070309020205020404" pitchFamily="49" charset="0"/>
                          <a:ea typeface="+mn-ea"/>
                          <a:cs typeface="Courier New" panose="02070309020205020404" pitchFamily="49" charset="0"/>
                        </a:rPr>
                        <a:t>unschedulable</a:t>
                      </a:r>
                      <a:endParaRPr lang="en-IN" sz="1300" kern="1200" dirty="0">
                        <a:solidFill>
                          <a:schemeClr val="dk1"/>
                        </a:solidFill>
                        <a:effectLst/>
                        <a:latin typeface="Courier New" panose="02070309020205020404" pitchFamily="49" charset="0"/>
                        <a:ea typeface="+mn-ea"/>
                        <a:cs typeface="Courier New" panose="02070309020205020404" pitchFamily="49" charset="0"/>
                      </a:endParaRPr>
                    </a:p>
                    <a:p>
                      <a:r>
                        <a:rPr lang="en-IN" sz="1300" kern="1200" dirty="0">
                          <a:solidFill>
                            <a:schemeClr val="dk1"/>
                          </a:solidFill>
                          <a:effectLst/>
                          <a:latin typeface="Courier New" panose="02070309020205020404" pitchFamily="49" charset="0"/>
                          <a:ea typeface="+mn-ea"/>
                          <a:cs typeface="Courier New" panose="02070309020205020404" pitchFamily="49" charset="0"/>
                        </a:rPr>
                        <a:t>  }</a:t>
                      </a:r>
                    </a:p>
                    <a:p>
                      <a:r>
                        <a:rPr lang="en-IN" sz="1300" kern="1200" dirty="0">
                          <a:solidFill>
                            <a:schemeClr val="dk1"/>
                          </a:solidFill>
                          <a:effectLst/>
                          <a:latin typeface="Courier New" panose="02070309020205020404" pitchFamily="49" charset="0"/>
                          <a:ea typeface="+mn-ea"/>
                          <a:cs typeface="Courier New" panose="02070309020205020404" pitchFamily="49" charset="0"/>
                        </a:rPr>
                        <a:t>  else</a:t>
                      </a:r>
                    </a:p>
                    <a:p>
                      <a:r>
                        <a:rPr lang="en-IN" sz="1300" kern="1200" dirty="0">
                          <a:solidFill>
                            <a:schemeClr val="dk1"/>
                          </a:solidFill>
                          <a:effectLst/>
                          <a:latin typeface="Courier New" panose="02070309020205020404" pitchFamily="49" charset="0"/>
                          <a:ea typeface="+mn-ea"/>
                          <a:cs typeface="Courier New" panose="02070309020205020404" pitchFamily="49" charset="0"/>
                        </a:rPr>
                        <a:t>  {</a:t>
                      </a:r>
                    </a:p>
                    <a:p>
                      <a:r>
                        <a:rPr lang="en-IN" sz="1300" kern="1200" dirty="0">
                          <a:solidFill>
                            <a:schemeClr val="dk1"/>
                          </a:solidFill>
                          <a:effectLst/>
                          <a:latin typeface="Courier New" panose="02070309020205020404" pitchFamily="49" charset="0"/>
                          <a:ea typeface="+mn-ea"/>
                          <a:cs typeface="Courier New" panose="02070309020205020404" pitchFamily="49" charset="0"/>
                        </a:rPr>
                        <a:t>    # assign priority k to task 'Z’</a:t>
                      </a:r>
                    </a:p>
                    <a:p>
                      <a:r>
                        <a:rPr lang="en-IN" sz="1300" kern="1200" dirty="0">
                          <a:solidFill>
                            <a:schemeClr val="dk1"/>
                          </a:solidFill>
                          <a:effectLst/>
                          <a:latin typeface="Courier New" panose="02070309020205020404" pitchFamily="49" charset="0"/>
                          <a:ea typeface="+mn-ea"/>
                          <a:cs typeface="Courier New" panose="02070309020205020404" pitchFamily="49" charset="0"/>
                        </a:rPr>
                        <a:t>    # use the value of F(k) as the length of its final non–pre-</a:t>
                      </a:r>
                      <a:br>
                        <a:rPr lang="en-IN" sz="1300" kern="1200" dirty="0">
                          <a:solidFill>
                            <a:schemeClr val="dk1"/>
                          </a:solidFill>
                          <a:effectLst/>
                          <a:latin typeface="Courier New" panose="02070309020205020404" pitchFamily="49" charset="0"/>
                          <a:ea typeface="+mn-ea"/>
                          <a:cs typeface="Courier New" panose="02070309020205020404" pitchFamily="49" charset="0"/>
                        </a:rPr>
                      </a:br>
                      <a:r>
                        <a:rPr lang="en-IN" sz="1300" kern="1200" dirty="0">
                          <a:solidFill>
                            <a:schemeClr val="dk1"/>
                          </a:solidFill>
                          <a:effectLst/>
                          <a:latin typeface="Courier New" panose="02070309020205020404" pitchFamily="49" charset="0"/>
                          <a:ea typeface="+mn-ea"/>
                          <a:cs typeface="Courier New" panose="02070309020205020404" pitchFamily="49" charset="0"/>
                        </a:rPr>
                        <a:t>      </a:t>
                      </a:r>
                      <a:r>
                        <a:rPr lang="en-IN" sz="1300" kern="1200" dirty="0" err="1">
                          <a:solidFill>
                            <a:schemeClr val="dk1"/>
                          </a:solidFill>
                          <a:effectLst/>
                          <a:latin typeface="Courier New" panose="02070309020205020404" pitchFamily="49" charset="0"/>
                          <a:ea typeface="+mn-ea"/>
                          <a:cs typeface="Courier New" panose="02070309020205020404" pitchFamily="49" charset="0"/>
                        </a:rPr>
                        <a:t>emptive</a:t>
                      </a:r>
                      <a:r>
                        <a:rPr lang="en-IN" sz="1300" kern="1200" dirty="0">
                          <a:solidFill>
                            <a:schemeClr val="dk1"/>
                          </a:solidFill>
                          <a:effectLst/>
                          <a:latin typeface="Courier New" panose="02070309020205020404" pitchFamily="49" charset="0"/>
                          <a:ea typeface="+mn-ea"/>
                          <a:cs typeface="Courier New" panose="02070309020205020404" pitchFamily="49" charset="0"/>
                        </a:rPr>
                        <a:t> region.</a:t>
                      </a:r>
                    </a:p>
                    <a:p>
                      <a:r>
                        <a:rPr lang="en-IN" sz="1300" kern="1200" dirty="0">
                          <a:solidFill>
                            <a:schemeClr val="dk1"/>
                          </a:solidFill>
                          <a:effectLst/>
                          <a:latin typeface="Courier New" panose="02070309020205020404" pitchFamily="49" charset="0"/>
                          <a:ea typeface="+mn-ea"/>
                          <a:cs typeface="Courier New" panose="02070309020205020404" pitchFamily="49" charset="0"/>
                        </a:rPr>
                        <a:t>  }</a:t>
                      </a:r>
                    </a:p>
                    <a:p>
                      <a:r>
                        <a:rPr lang="en-IN" sz="1300" kern="1200" dirty="0">
                          <a:solidFill>
                            <a:schemeClr val="dk1"/>
                          </a:solidFill>
                          <a:effectLst/>
                          <a:latin typeface="Courier New" panose="02070309020205020404" pitchFamily="49" charset="0"/>
                          <a:ea typeface="+mn-ea"/>
                          <a:cs typeface="Courier New" panose="02070309020205020404" pitchFamily="49" charset="0"/>
                        </a:rPr>
                        <a:t>}</a:t>
                      </a:r>
                    </a:p>
                    <a:p>
                      <a:r>
                        <a:rPr lang="en-IN" sz="1300" kern="1200" dirty="0">
                          <a:solidFill>
                            <a:schemeClr val="dk1"/>
                          </a:solidFill>
                          <a:effectLst/>
                          <a:latin typeface="Courier New" panose="02070309020205020404" pitchFamily="49" charset="0"/>
                          <a:ea typeface="+mn-ea"/>
                          <a:cs typeface="Courier New" panose="02070309020205020404" pitchFamily="49" charset="0"/>
                        </a:rPr>
                        <a:t>return schedulable</a:t>
                      </a:r>
                    </a:p>
                  </a:txBody>
                  <a:tcPr/>
                </a:tc>
                <a:extLst>
                  <a:ext uri="{0D108BD9-81ED-4DB2-BD59-A6C34878D82A}">
                    <a16:rowId xmlns:a16="http://schemas.microsoft.com/office/drawing/2014/main" val="2043223347"/>
                  </a:ext>
                </a:extLst>
              </a:tr>
            </a:tbl>
          </a:graphicData>
        </a:graphic>
      </p:graphicFrame>
    </p:spTree>
    <p:extLst>
      <p:ext uri="{BB962C8B-B14F-4D97-AF65-F5344CB8AC3E}">
        <p14:creationId xmlns:p14="http://schemas.microsoft.com/office/powerpoint/2010/main" val="23038438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BAAB96-C28A-7741-829A-74B84B52C563}"/>
              </a:ext>
            </a:extLst>
          </p:cNvPr>
          <p:cNvSpPr>
            <a:spLocks noGrp="1"/>
          </p:cNvSpPr>
          <p:nvPr>
            <p:ph type="title"/>
          </p:nvPr>
        </p:nvSpPr>
        <p:spPr/>
        <p:txBody>
          <a:bodyPr/>
          <a:lstStyle/>
          <a:p>
            <a:r>
              <a:rPr lang="en-US" dirty="0"/>
              <a:t>FNR-PA Outline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56E6535-6D59-0C49-A1F3-A6AE90E83611}"/>
                  </a:ext>
                </a:extLst>
              </p:cNvPr>
              <p:cNvSpPr>
                <a:spLocks noGrp="1"/>
              </p:cNvSpPr>
              <p:nvPr>
                <p:ph idx="1"/>
              </p:nvPr>
            </p:nvSpPr>
            <p:spPr>
              <a:xfrm>
                <a:off x="838200" y="1602105"/>
                <a:ext cx="10515600" cy="4890770"/>
              </a:xfrm>
            </p:spPr>
            <p:txBody>
              <a:bodyPr>
                <a:normAutofit/>
              </a:bodyPr>
              <a:lstStyle/>
              <a:p>
                <a:pPr>
                  <a:lnSpc>
                    <a:spcPct val="100000"/>
                  </a:lnSpc>
                </a:pPr>
                <a:r>
                  <a:rPr lang="en-US" sz="1800" dirty="0">
                    <a:latin typeface="+mj-lt"/>
                  </a:rPr>
                  <a:t>Let the algorithm start with an arbitrary priority order of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𝑋</m:t>
                        </m:r>
                      </m:e>
                      <m:sub>
                        <m:r>
                          <a:rPr lang="en-US" sz="1800" b="0" i="1" smtClean="0">
                            <a:latin typeface="Cambria Math" panose="02040503050406030204" pitchFamily="18" charset="0"/>
                          </a:rPr>
                          <m:t>𝑛</m:t>
                        </m:r>
                      </m:sub>
                    </m:sSub>
                  </m:oMath>
                </a14:m>
                <a:r>
                  <a:rPr lang="en-US" sz="1800" dirty="0">
                    <a:latin typeface="+mj-lt"/>
                  </a:rPr>
                  <a:t> and let the iteration count be </a:t>
                </a:r>
                <a14:m>
                  <m:oMath xmlns:m="http://schemas.openxmlformats.org/officeDocument/2006/math">
                    <m:r>
                      <a:rPr lang="en-US" sz="1800" b="0" i="1" smtClean="0">
                        <a:latin typeface="Cambria Math" panose="02040503050406030204" pitchFamily="18" charset="0"/>
                      </a:rPr>
                      <m:t>𝑘</m:t>
                    </m:r>
                  </m:oMath>
                </a14:m>
                <a:endParaRPr lang="en-US" sz="1800" dirty="0">
                  <a:latin typeface="+mj-lt"/>
                </a:endParaRPr>
              </a:p>
              <a:p>
                <a:pPr>
                  <a:lnSpc>
                    <a:spcPct val="100000"/>
                  </a:lnSpc>
                </a:pPr>
                <a:endParaRPr lang="en-US" sz="1800" dirty="0">
                  <a:latin typeface="+mj-lt"/>
                </a:endParaRPr>
              </a:p>
              <a:p>
                <a:pPr>
                  <a:lnSpc>
                    <a:spcPct val="100000"/>
                  </a:lnSpc>
                </a:pPr>
                <a:r>
                  <a:rPr lang="en-US" sz="1800" dirty="0">
                    <a:latin typeface="+mj-lt"/>
                  </a:rPr>
                  <a:t>It iteratively transforms the priority order as :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𝑋</m:t>
                        </m:r>
                      </m:e>
                      <m:sub>
                        <m:r>
                          <a:rPr lang="en-US" sz="1800" i="1">
                            <a:latin typeface="Cambria Math" panose="02040503050406030204" pitchFamily="18" charset="0"/>
                          </a:rPr>
                          <m:t>𝑛</m:t>
                        </m:r>
                      </m:sub>
                    </m:sSub>
                    <m:r>
                      <a:rPr lang="en-US" sz="1800" b="0" i="0" smtClean="0">
                        <a:latin typeface="Cambria Math" panose="02040503050406030204" pitchFamily="18" charset="0"/>
                      </a:rPr>
                      <m:t> → </m:t>
                    </m:r>
                    <m:sSub>
                      <m:sSubPr>
                        <m:ctrlPr>
                          <a:rPr lang="en-US" sz="1800" i="1">
                            <a:latin typeface="Cambria Math" panose="02040503050406030204" pitchFamily="18" charset="0"/>
                          </a:rPr>
                        </m:ctrlPr>
                      </m:sSubPr>
                      <m:e>
                        <m:r>
                          <a:rPr lang="en-US" sz="1800" i="1">
                            <a:latin typeface="Cambria Math" panose="02040503050406030204" pitchFamily="18" charset="0"/>
                          </a:rPr>
                          <m:t>𝑋</m:t>
                        </m:r>
                      </m:e>
                      <m:sub>
                        <m:r>
                          <a:rPr lang="en-US" sz="1800" i="1">
                            <a:latin typeface="Cambria Math" panose="02040503050406030204" pitchFamily="18" charset="0"/>
                          </a:rPr>
                          <m:t>𝑛</m:t>
                        </m:r>
                        <m:r>
                          <a:rPr lang="en-US" sz="1800" b="0" i="1" smtClean="0">
                            <a:latin typeface="Cambria Math" panose="02040503050406030204" pitchFamily="18" charset="0"/>
                          </a:rPr>
                          <m:t>−1</m:t>
                        </m:r>
                      </m:sub>
                    </m:sSub>
                    <m:r>
                      <a:rPr lang="en-US" sz="1800" b="0" i="1" smtClean="0">
                        <a:latin typeface="Cambria Math" panose="02040503050406030204" pitchFamily="18" charset="0"/>
                      </a:rPr>
                      <m:t>→ …→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𝑋</m:t>
                        </m:r>
                      </m:e>
                      <m:sub>
                        <m:r>
                          <a:rPr lang="en-US" sz="1800" b="0" i="1" smtClean="0">
                            <a:latin typeface="Cambria Math" panose="02040503050406030204" pitchFamily="18" charset="0"/>
                          </a:rPr>
                          <m:t>1</m:t>
                        </m:r>
                      </m:sub>
                    </m:sSub>
                  </m:oMath>
                </a14:m>
                <a:endParaRPr lang="en-US" sz="1800" dirty="0">
                  <a:latin typeface="+mj-lt"/>
                </a:endParaRPr>
              </a:p>
              <a:p>
                <a:pPr>
                  <a:lnSpc>
                    <a:spcPct val="100000"/>
                  </a:lnSpc>
                </a:pPr>
                <a:endParaRPr lang="en-US" sz="1800" dirty="0">
                  <a:latin typeface="+mj-lt"/>
                </a:endParaRPr>
              </a:p>
              <a:p>
                <a:pPr>
                  <a:lnSpc>
                    <a:spcPct val="100000"/>
                  </a:lnSpc>
                </a:pPr>
                <a:r>
                  <a:rPr lang="en-US" sz="1800" dirty="0">
                    <a:latin typeface="+mj-lt"/>
                  </a:rPr>
                  <a:t>On </a:t>
                </a:r>
                <a14:m>
                  <m:oMath xmlns:m="http://schemas.openxmlformats.org/officeDocument/2006/math">
                    <m:sSup>
                      <m:sSupPr>
                        <m:ctrlPr>
                          <a:rPr lang="en-US" sz="1800" i="1" smtClean="0">
                            <a:latin typeface="Cambria Math" panose="02040503050406030204" pitchFamily="18" charset="0"/>
                          </a:rPr>
                        </m:ctrlPr>
                      </m:sSupPr>
                      <m:e>
                        <m:r>
                          <a:rPr lang="en-US" sz="1800" b="0" i="1" smtClean="0">
                            <a:latin typeface="Cambria Math" panose="02040503050406030204" pitchFamily="18" charset="0"/>
                          </a:rPr>
                          <m:t>𝑘</m:t>
                        </m:r>
                      </m:e>
                      <m:sup>
                        <m:r>
                          <a:rPr lang="en-US" sz="1800" b="0" i="1" smtClean="0">
                            <a:latin typeface="Cambria Math" panose="02040503050406030204" pitchFamily="18" charset="0"/>
                          </a:rPr>
                          <m:t>𝑡h</m:t>
                        </m:r>
                      </m:sup>
                    </m:sSup>
                  </m:oMath>
                </a14:m>
                <a:r>
                  <a:rPr lang="en-US" sz="1800" dirty="0">
                    <a:latin typeface="+mj-lt"/>
                  </a:rPr>
                  <a:t> iteration the FNR-PA algorithm examines all the tasks of priority </a:t>
                </a:r>
                <a14:m>
                  <m:oMath xmlns:m="http://schemas.openxmlformats.org/officeDocument/2006/math">
                    <m:r>
                      <a:rPr lang="en-US" sz="1800" dirty="0">
                        <a:latin typeface="Cambria Math" panose="02040503050406030204" pitchFamily="18" charset="0"/>
                      </a:rPr>
                      <m:t>≥</m:t>
                    </m:r>
                    <m:r>
                      <a:rPr lang="en-US" sz="1800" i="1">
                        <a:latin typeface="Cambria Math" panose="02040503050406030204" pitchFamily="18" charset="0"/>
                      </a:rPr>
                      <m:t>𝑘</m:t>
                    </m:r>
                  </m:oMath>
                </a14:m>
                <a:r>
                  <a:rPr lang="en-US" sz="1800" dirty="0">
                    <a:latin typeface="+mj-lt"/>
                  </a:rPr>
                  <a:t> in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𝑋</m:t>
                        </m:r>
                      </m:e>
                      <m:sub>
                        <m:r>
                          <a:rPr lang="en-US" sz="1800" b="0" i="1" smtClean="0">
                            <a:latin typeface="Cambria Math" panose="02040503050406030204" pitchFamily="18" charset="0"/>
                          </a:rPr>
                          <m:t>𝑘</m:t>
                        </m:r>
                      </m:sub>
                    </m:sSub>
                  </m:oMath>
                </a14:m>
                <a:r>
                  <a:rPr lang="en-US" sz="1800" dirty="0">
                    <a:latin typeface="+mj-lt"/>
                  </a:rPr>
                  <a:t>.</a:t>
                </a:r>
              </a:p>
              <a:p>
                <a:pPr>
                  <a:lnSpc>
                    <a:spcPct val="100000"/>
                  </a:lnSpc>
                </a:pPr>
                <a:endParaRPr lang="en-US" sz="1800" dirty="0">
                  <a:latin typeface="+mj-lt"/>
                </a:endParaRPr>
              </a:p>
              <a:p>
                <a:pPr>
                  <a:lnSpc>
                    <a:spcPct val="100000"/>
                  </a:lnSpc>
                </a:pPr>
                <a:r>
                  <a:rPr lang="en-US" sz="1800" dirty="0">
                    <a:latin typeface="+mj-lt"/>
                  </a:rPr>
                  <a:t>Of those tasks it selects the one that is schedulable at priority </a:t>
                </a:r>
                <a14:m>
                  <m:oMath xmlns:m="http://schemas.openxmlformats.org/officeDocument/2006/math">
                    <m:r>
                      <a:rPr lang="en-US" sz="1800" b="0" i="1" smtClean="0">
                        <a:latin typeface="Cambria Math" panose="02040503050406030204" pitchFamily="18" charset="0"/>
                      </a:rPr>
                      <m:t>𝑘</m:t>
                    </m:r>
                  </m:oMath>
                </a14:m>
                <a:r>
                  <a:rPr lang="en-US" sz="1800" dirty="0">
                    <a:latin typeface="+mj-lt"/>
                  </a:rPr>
                  <a:t>, with the minimum FNR length, and assigns it to that priority level.</a:t>
                </a:r>
              </a:p>
              <a:p>
                <a:pPr>
                  <a:lnSpc>
                    <a:spcPct val="100000"/>
                  </a:lnSpc>
                </a:pPr>
                <a:endParaRPr lang="en-US" sz="1800" dirty="0">
                  <a:latin typeface="+mj-lt"/>
                </a:endParaRPr>
              </a:p>
              <a:p>
                <a:pPr>
                  <a:lnSpc>
                    <a:spcPct val="100000"/>
                  </a:lnSpc>
                </a:pPr>
                <a:r>
                  <a:rPr lang="en-US" sz="1800" dirty="0">
                    <a:latin typeface="+mj-lt"/>
                  </a:rPr>
                  <a:t>Finally we arrive at the optimal priority order  </a:t>
                </a:r>
                <a14:m>
                  <m:oMath xmlns:m="http://schemas.openxmlformats.org/officeDocument/2006/math">
                    <m:r>
                      <a:rPr lang="en-US" sz="1800" i="1">
                        <a:latin typeface="Cambria Math" panose="02040503050406030204" pitchFamily="18" charset="0"/>
                      </a:rPr>
                      <m:t>𝑃</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𝑋</m:t>
                        </m:r>
                      </m:e>
                      <m:sub>
                        <m:r>
                          <a:rPr lang="en-US" sz="1800" i="1">
                            <a:latin typeface="Cambria Math" panose="02040503050406030204" pitchFamily="18" charset="0"/>
                          </a:rPr>
                          <m:t>1</m:t>
                        </m:r>
                      </m:sub>
                    </m:sSub>
                  </m:oMath>
                </a14:m>
                <a:endParaRPr lang="en-US" sz="1800" dirty="0">
                  <a:latin typeface="+mj-lt"/>
                </a:endParaRPr>
              </a:p>
              <a:p>
                <a:pPr>
                  <a:lnSpc>
                    <a:spcPct val="100000"/>
                  </a:lnSpc>
                </a:pPr>
                <a:endParaRPr lang="en-US" sz="1800" dirty="0">
                  <a:latin typeface="+mj-lt"/>
                </a:endParaRPr>
              </a:p>
              <a:p>
                <a:pPr>
                  <a:lnSpc>
                    <a:spcPct val="100000"/>
                  </a:lnSpc>
                </a:pPr>
                <a:endParaRPr lang="en-US" sz="1800" dirty="0">
                  <a:latin typeface="+mj-lt"/>
                </a:endParaRPr>
              </a:p>
            </p:txBody>
          </p:sp>
        </mc:Choice>
        <mc:Fallback xmlns="">
          <p:sp>
            <p:nvSpPr>
              <p:cNvPr id="3" name="Content Placeholder 2">
                <a:extLst>
                  <a:ext uri="{FF2B5EF4-FFF2-40B4-BE49-F238E27FC236}">
                    <a16:creationId xmlns:a16="http://schemas.microsoft.com/office/drawing/2014/main" id="{B56E6535-6D59-0C49-A1F3-A6AE90E83611}"/>
                  </a:ext>
                </a:extLst>
              </p:cNvPr>
              <p:cNvSpPr>
                <a:spLocks noGrp="1" noRot="1" noChangeAspect="1" noMove="1" noResize="1" noEditPoints="1" noAdjustHandles="1" noChangeArrowheads="1" noChangeShapeType="1" noTextEdit="1"/>
              </p:cNvSpPr>
              <p:nvPr>
                <p:ph idx="1"/>
              </p:nvPr>
            </p:nvSpPr>
            <p:spPr>
              <a:xfrm>
                <a:off x="838200" y="1602105"/>
                <a:ext cx="10515600" cy="4890770"/>
              </a:xfrm>
              <a:blipFill>
                <a:blip r:embed="rId2"/>
                <a:stretch>
                  <a:fillRect l="-483" t="-777" r="-121"/>
                </a:stretch>
              </a:blipFill>
            </p:spPr>
            <p:txBody>
              <a:bodyPr/>
              <a:lstStyle/>
              <a:p>
                <a:r>
                  <a:rPr lang="en-US">
                    <a:noFill/>
                  </a:rPr>
                  <a:t> </a:t>
                </a:r>
              </a:p>
            </p:txBody>
          </p:sp>
        </mc:Fallback>
      </mc:AlternateContent>
    </p:spTree>
    <p:extLst>
      <p:ext uri="{BB962C8B-B14F-4D97-AF65-F5344CB8AC3E}">
        <p14:creationId xmlns:p14="http://schemas.microsoft.com/office/powerpoint/2010/main" val="10234075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BAAB96-C28A-7741-829A-74B84B52C563}"/>
              </a:ext>
            </a:extLst>
          </p:cNvPr>
          <p:cNvSpPr>
            <a:spLocks noGrp="1"/>
          </p:cNvSpPr>
          <p:nvPr>
            <p:ph type="title"/>
          </p:nvPr>
        </p:nvSpPr>
        <p:spPr/>
        <p:txBody>
          <a:bodyPr/>
          <a:lstStyle/>
          <a:p>
            <a:r>
              <a:rPr lang="en-US" dirty="0"/>
              <a:t>FNR-PA Transformation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56E6535-6D59-0C49-A1F3-A6AE90E83611}"/>
                  </a:ext>
                </a:extLst>
              </p:cNvPr>
              <p:cNvSpPr>
                <a:spLocks noGrp="1"/>
              </p:cNvSpPr>
              <p:nvPr>
                <p:ph idx="1"/>
              </p:nvPr>
            </p:nvSpPr>
            <p:spPr>
              <a:xfrm>
                <a:off x="838200" y="1602105"/>
                <a:ext cx="10515600" cy="4890770"/>
              </a:xfrm>
            </p:spPr>
            <p:txBody>
              <a:bodyPr>
                <a:normAutofit/>
              </a:bodyPr>
              <a:lstStyle/>
              <a:p>
                <a:pPr>
                  <a:lnSpc>
                    <a:spcPct val="100000"/>
                  </a:lnSpc>
                </a:pPr>
                <a:r>
                  <a:rPr lang="en-US" sz="1800" dirty="0">
                    <a:latin typeface="+mj-lt"/>
                  </a:rPr>
                  <a:t>Find the priority level  </a:t>
                </a:r>
                <a14:m>
                  <m:oMath xmlns:m="http://schemas.openxmlformats.org/officeDocument/2006/math">
                    <m:r>
                      <a:rPr lang="en-US" sz="1800" b="0" i="1" smtClean="0">
                        <a:latin typeface="Cambria Math" panose="02040503050406030204" pitchFamily="18" charset="0"/>
                      </a:rPr>
                      <m:t>𝑖</m:t>
                    </m:r>
                  </m:oMath>
                </a14:m>
                <a:r>
                  <a:rPr lang="en-US" sz="1800" dirty="0">
                    <a:latin typeface="+mj-lt"/>
                  </a:rPr>
                  <a:t>  in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𝑋</m:t>
                        </m:r>
                      </m:e>
                      <m:sub>
                        <m:r>
                          <a:rPr lang="en-US" sz="1800" b="0" i="1" smtClean="0">
                            <a:latin typeface="Cambria Math" panose="02040503050406030204" pitchFamily="18" charset="0"/>
                          </a:rPr>
                          <m:t>𝑘</m:t>
                        </m:r>
                      </m:sub>
                    </m:sSub>
                  </m:oMath>
                </a14:m>
                <a:r>
                  <a:rPr lang="en-US" sz="1800" dirty="0">
                    <a:latin typeface="+mj-lt"/>
                  </a:rPr>
                  <a:t>  of the task that the FNR-PA algorithm selects.</a:t>
                </a:r>
              </a:p>
              <a:p>
                <a:pPr>
                  <a:lnSpc>
                    <a:spcPct val="100000"/>
                  </a:lnSpc>
                </a:pPr>
                <a:r>
                  <a:rPr lang="en-US" sz="1800" dirty="0">
                    <a:latin typeface="+mj-lt"/>
                  </a:rPr>
                  <a:t>We refer to this task as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𝑘</m:t>
                        </m:r>
                      </m:sub>
                    </m:sSub>
                  </m:oMath>
                </a14:m>
                <a:r>
                  <a:rPr lang="en-US" sz="1800" dirty="0">
                    <a:latin typeface="+mj-lt"/>
                  </a:rPr>
                  <a:t>  (since the FNR-PA algorithm will assign it to priority level </a:t>
                </a:r>
                <a14:m>
                  <m:oMath xmlns:m="http://schemas.openxmlformats.org/officeDocument/2006/math">
                    <m:r>
                      <a:rPr lang="en-US" sz="1800" b="0" i="1" smtClean="0">
                        <a:latin typeface="Cambria Math" panose="02040503050406030204" pitchFamily="18" charset="0"/>
                      </a:rPr>
                      <m:t>𝑘</m:t>
                    </m:r>
                  </m:oMath>
                </a14:m>
                <a:r>
                  <a:rPr lang="en-US" sz="1800" dirty="0">
                    <a:latin typeface="+mj-lt"/>
                  </a:rPr>
                  <a:t>)</a:t>
                </a:r>
              </a:p>
              <a:p>
                <a:pPr>
                  <a:lnSpc>
                    <a:spcPct val="100000"/>
                  </a:lnSpc>
                </a:pPr>
                <a:r>
                  <a:rPr lang="en-US" sz="1800" dirty="0">
                    <a:latin typeface="+mj-lt"/>
                  </a:rPr>
                  <a:t>As the tasks of lower priority than </a:t>
                </a:r>
                <a14:m>
                  <m:oMath xmlns:m="http://schemas.openxmlformats.org/officeDocument/2006/math">
                    <m:r>
                      <a:rPr lang="en-US" sz="1800" b="0" i="1" smtClean="0">
                        <a:latin typeface="Cambria Math" panose="02040503050406030204" pitchFamily="18" charset="0"/>
                      </a:rPr>
                      <m:t>𝑘</m:t>
                    </m:r>
                  </m:oMath>
                </a14:m>
                <a:r>
                  <a:rPr lang="en-US" sz="1800" dirty="0">
                    <a:latin typeface="+mj-lt"/>
                  </a:rPr>
                  <a:t> are the same in both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𝑋</m:t>
                        </m:r>
                      </m:e>
                      <m:sub>
                        <m:r>
                          <a:rPr lang="en-US" sz="1800" i="1">
                            <a:latin typeface="Cambria Math" panose="02040503050406030204" pitchFamily="18" charset="0"/>
                          </a:rPr>
                          <m:t>𝑘</m:t>
                        </m:r>
                      </m:sub>
                    </m:sSub>
                  </m:oMath>
                </a14:m>
                <a:r>
                  <a:rPr lang="en-US" sz="1800" dirty="0">
                    <a:latin typeface="+mj-lt"/>
                  </a:rPr>
                  <a:t> and </a:t>
                </a:r>
                <a14:m>
                  <m:oMath xmlns:m="http://schemas.openxmlformats.org/officeDocument/2006/math">
                    <m:r>
                      <a:rPr lang="en-US" sz="1800" b="0" i="1" smtClean="0">
                        <a:latin typeface="Cambria Math" panose="02040503050406030204" pitchFamily="18" charset="0"/>
                      </a:rPr>
                      <m:t>𝑃</m:t>
                    </m:r>
                  </m:oMath>
                </a14:m>
                <a:r>
                  <a:rPr lang="en-US" sz="1800" dirty="0">
                    <a:latin typeface="+mj-lt"/>
                  </a:rPr>
                  <a:t>, the priority level </a:t>
                </a:r>
                <a14:m>
                  <m:oMath xmlns:m="http://schemas.openxmlformats.org/officeDocument/2006/math">
                    <m:r>
                      <a:rPr lang="en-US" sz="1800" b="0" i="1" smtClean="0">
                        <a:latin typeface="Cambria Math" panose="02040503050406030204" pitchFamily="18" charset="0"/>
                      </a:rPr>
                      <m:t>𝑖</m:t>
                    </m:r>
                    <m:r>
                      <a:rPr lang="en-US" sz="1800" b="0" i="1" smtClean="0">
                        <a:latin typeface="Cambria Math" panose="02040503050406030204" pitchFamily="18" charset="0"/>
                      </a:rPr>
                      <m:t>≥</m:t>
                    </m:r>
                    <m:r>
                      <a:rPr lang="en-US" sz="1800" b="0" i="1" smtClean="0">
                        <a:latin typeface="Cambria Math" panose="02040503050406030204" pitchFamily="18" charset="0"/>
                      </a:rPr>
                      <m:t>𝑘</m:t>
                    </m:r>
                  </m:oMath>
                </a14:m>
                <a:r>
                  <a:rPr lang="en-US" sz="1800" dirty="0">
                    <a:latin typeface="+mj-lt"/>
                  </a:rPr>
                  <a:t>.</a:t>
                </a:r>
              </a:p>
              <a:p>
                <a:pPr marL="0" indent="0">
                  <a:lnSpc>
                    <a:spcPct val="100000"/>
                  </a:lnSpc>
                  <a:buNone/>
                </a:pPr>
                <a:endParaRPr lang="en-US" sz="1800" dirty="0">
                  <a:latin typeface="+mj-lt"/>
                </a:endParaRPr>
              </a:p>
              <a:p>
                <a:pPr marL="0" indent="0">
                  <a:lnSpc>
                    <a:spcPct val="100000"/>
                  </a:lnSpc>
                  <a:buNone/>
                </a:pPr>
                <a:r>
                  <a:rPr lang="en-US" sz="1800" b="1" i="1" dirty="0">
                    <a:solidFill>
                      <a:srgbClr val="7030A0"/>
                    </a:solidFill>
                  </a:rPr>
                  <a:t>Case-1:</a:t>
                </a:r>
                <a:r>
                  <a:rPr lang="en-US" sz="1800" b="1" i="1" dirty="0">
                    <a:solidFill>
                      <a:srgbClr val="7030A0"/>
                    </a:solidFill>
                    <a:latin typeface="+mj-lt"/>
                  </a:rPr>
                  <a:t>  Task </a:t>
                </a:r>
                <a14:m>
                  <m:oMath xmlns:m="http://schemas.openxmlformats.org/officeDocument/2006/math">
                    <m:sSub>
                      <m:sSubPr>
                        <m:ctrlPr>
                          <a:rPr lang="en-US" sz="1800" b="1" i="1">
                            <a:solidFill>
                              <a:srgbClr val="7030A0"/>
                            </a:solidFill>
                            <a:latin typeface="Cambria Math" panose="02040503050406030204" pitchFamily="18" charset="0"/>
                          </a:rPr>
                        </m:ctrlPr>
                      </m:sSubPr>
                      <m:e>
                        <m:r>
                          <a:rPr lang="en-US" sz="1800" b="1" i="1">
                            <a:solidFill>
                              <a:srgbClr val="7030A0"/>
                            </a:solidFill>
                            <a:latin typeface="Cambria Math" panose="02040503050406030204" pitchFamily="18" charset="0"/>
                          </a:rPr>
                          <m:t>𝒕</m:t>
                        </m:r>
                      </m:e>
                      <m:sub>
                        <m:r>
                          <a:rPr lang="en-US" sz="1800" b="1" i="1">
                            <a:solidFill>
                              <a:srgbClr val="7030A0"/>
                            </a:solidFill>
                            <a:latin typeface="Cambria Math" panose="02040503050406030204" pitchFamily="18" charset="0"/>
                          </a:rPr>
                          <m:t>𝒌</m:t>
                        </m:r>
                      </m:sub>
                    </m:sSub>
                  </m:oMath>
                </a14:m>
                <a:r>
                  <a:rPr lang="en-US" sz="1800" b="1" i="1" dirty="0">
                    <a:solidFill>
                      <a:srgbClr val="7030A0"/>
                    </a:solidFill>
                    <a:latin typeface="+mj-lt"/>
                  </a:rPr>
                  <a:t> is at priority </a:t>
                </a:r>
                <a14:m>
                  <m:oMath xmlns:m="http://schemas.openxmlformats.org/officeDocument/2006/math">
                    <m:r>
                      <a:rPr lang="en-US" sz="1800" b="1" i="1">
                        <a:solidFill>
                          <a:srgbClr val="7030A0"/>
                        </a:solidFill>
                        <a:latin typeface="Cambria Math" panose="02040503050406030204" pitchFamily="18" charset="0"/>
                      </a:rPr>
                      <m:t>𝒌</m:t>
                    </m:r>
                  </m:oMath>
                </a14:m>
                <a:r>
                  <a:rPr lang="en-US" sz="1800" b="1" i="1" dirty="0">
                    <a:solidFill>
                      <a:srgbClr val="7030A0"/>
                    </a:solidFill>
                    <a:latin typeface="+mj-lt"/>
                  </a:rPr>
                  <a:t> in both </a:t>
                </a:r>
                <a14:m>
                  <m:oMath xmlns:m="http://schemas.openxmlformats.org/officeDocument/2006/math">
                    <m:r>
                      <a:rPr lang="en-US" sz="1800" b="1" i="1">
                        <a:solidFill>
                          <a:srgbClr val="7030A0"/>
                        </a:solidFill>
                        <a:latin typeface="Cambria Math" panose="02040503050406030204" pitchFamily="18" charset="0"/>
                      </a:rPr>
                      <m:t>𝑷</m:t>
                    </m:r>
                  </m:oMath>
                </a14:m>
                <a:r>
                  <a:rPr lang="en-US" sz="1800" b="1" i="1" dirty="0">
                    <a:solidFill>
                      <a:srgbClr val="7030A0"/>
                    </a:solidFill>
                    <a:latin typeface="+mj-lt"/>
                  </a:rPr>
                  <a:t> and </a:t>
                </a:r>
                <a14:m>
                  <m:oMath xmlns:m="http://schemas.openxmlformats.org/officeDocument/2006/math">
                    <m:sSub>
                      <m:sSubPr>
                        <m:ctrlPr>
                          <a:rPr lang="en-US" sz="1800" b="1" i="1">
                            <a:solidFill>
                              <a:srgbClr val="7030A0"/>
                            </a:solidFill>
                            <a:latin typeface="Cambria Math" panose="02040503050406030204" pitchFamily="18" charset="0"/>
                          </a:rPr>
                        </m:ctrlPr>
                      </m:sSubPr>
                      <m:e>
                        <m:r>
                          <a:rPr lang="en-US" sz="1800" b="1" i="1">
                            <a:solidFill>
                              <a:srgbClr val="7030A0"/>
                            </a:solidFill>
                            <a:latin typeface="Cambria Math" panose="02040503050406030204" pitchFamily="18" charset="0"/>
                          </a:rPr>
                          <m:t>𝑿</m:t>
                        </m:r>
                      </m:e>
                      <m:sub>
                        <m:r>
                          <a:rPr lang="en-US" sz="1800" b="1" i="1">
                            <a:solidFill>
                              <a:srgbClr val="7030A0"/>
                            </a:solidFill>
                            <a:latin typeface="Cambria Math" panose="02040503050406030204" pitchFamily="18" charset="0"/>
                          </a:rPr>
                          <m:t>𝒌</m:t>
                        </m:r>
                      </m:sub>
                    </m:sSub>
                  </m:oMath>
                </a14:m>
                <a:endParaRPr lang="en-US" sz="1800" b="1" i="1" dirty="0">
                  <a:solidFill>
                    <a:srgbClr val="7030A0"/>
                  </a:solidFill>
                  <a:latin typeface="+mj-lt"/>
                </a:endParaRPr>
              </a:p>
              <a:p>
                <a:pPr>
                  <a:lnSpc>
                    <a:spcPct val="100000"/>
                  </a:lnSpc>
                </a:pPr>
                <a:r>
                  <a:rPr lang="en-US" sz="1800" dirty="0">
                    <a:latin typeface="+mj-lt"/>
                  </a:rPr>
                  <a:t>In this case no transformation is required on this iteration</a:t>
                </a:r>
              </a:p>
              <a:p>
                <a:pPr>
                  <a:lnSpc>
                    <a:spcPct val="100000"/>
                  </a:lnSpc>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𝑋</m:t>
                        </m:r>
                      </m:e>
                      <m:sub>
                        <m:r>
                          <a:rPr lang="en-US" sz="1800" i="1">
                            <a:latin typeface="Cambria Math" panose="02040503050406030204" pitchFamily="18" charset="0"/>
                          </a:rPr>
                          <m:t>𝑘</m:t>
                        </m:r>
                        <m:r>
                          <a:rPr lang="en-US" sz="1800" b="0" i="1" smtClean="0">
                            <a:latin typeface="Cambria Math" panose="02040503050406030204" pitchFamily="18" charset="0"/>
                          </a:rPr>
                          <m:t>−1</m:t>
                        </m:r>
                      </m:sub>
                    </m:sSub>
                  </m:oMath>
                </a14:m>
                <a:r>
                  <a:rPr lang="en-US" sz="1800" dirty="0">
                    <a:latin typeface="+mj-lt"/>
                  </a:rPr>
                  <a:t> is same as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𝑋</m:t>
                        </m:r>
                      </m:e>
                      <m:sub>
                        <m:r>
                          <a:rPr lang="en-US" sz="1800" i="1">
                            <a:latin typeface="Cambria Math" panose="02040503050406030204" pitchFamily="18" charset="0"/>
                          </a:rPr>
                          <m:t>𝑘</m:t>
                        </m:r>
                      </m:sub>
                    </m:sSub>
                  </m:oMath>
                </a14:m>
                <a:endParaRPr lang="en-US" sz="1800" dirty="0">
                  <a:latin typeface="+mj-lt"/>
                </a:endParaRPr>
              </a:p>
              <a:p>
                <a:pPr marL="0" indent="0">
                  <a:lnSpc>
                    <a:spcPct val="100000"/>
                  </a:lnSpc>
                  <a:buNone/>
                </a:pPr>
                <a:endParaRPr lang="en-US" sz="1800" dirty="0">
                  <a:latin typeface="+mj-lt"/>
                </a:endParaRPr>
              </a:p>
              <a:p>
                <a:pPr marL="0" indent="0">
                  <a:lnSpc>
                    <a:spcPct val="100000"/>
                  </a:lnSpc>
                  <a:buNone/>
                </a:pPr>
                <a:r>
                  <a:rPr lang="en-US" sz="1800" b="1" i="1" dirty="0">
                    <a:solidFill>
                      <a:srgbClr val="7030A0"/>
                    </a:solidFill>
                  </a:rPr>
                  <a:t>Case-2:</a:t>
                </a:r>
                <a:r>
                  <a:rPr lang="en-US" sz="1800" b="1" i="1" dirty="0">
                    <a:solidFill>
                      <a:srgbClr val="7030A0"/>
                    </a:solidFill>
                    <a:latin typeface="+mj-lt"/>
                  </a:rPr>
                  <a:t> Task </a:t>
                </a:r>
                <a14:m>
                  <m:oMath xmlns:m="http://schemas.openxmlformats.org/officeDocument/2006/math">
                    <m:sSub>
                      <m:sSubPr>
                        <m:ctrlPr>
                          <a:rPr lang="en-US" sz="1800" b="1" i="1">
                            <a:solidFill>
                              <a:srgbClr val="7030A0"/>
                            </a:solidFill>
                            <a:latin typeface="Cambria Math" panose="02040503050406030204" pitchFamily="18" charset="0"/>
                          </a:rPr>
                        </m:ctrlPr>
                      </m:sSubPr>
                      <m:e>
                        <m:r>
                          <a:rPr lang="en-US" sz="1800" b="1" i="1">
                            <a:solidFill>
                              <a:srgbClr val="7030A0"/>
                            </a:solidFill>
                            <a:latin typeface="Cambria Math" panose="02040503050406030204" pitchFamily="18" charset="0"/>
                          </a:rPr>
                          <m:t>𝒕</m:t>
                        </m:r>
                      </m:e>
                      <m:sub>
                        <m:r>
                          <a:rPr lang="en-US" sz="1800" b="1" i="1">
                            <a:solidFill>
                              <a:srgbClr val="7030A0"/>
                            </a:solidFill>
                            <a:latin typeface="Cambria Math" panose="02040503050406030204" pitchFamily="18" charset="0"/>
                          </a:rPr>
                          <m:t>𝒌</m:t>
                        </m:r>
                      </m:sub>
                    </m:sSub>
                  </m:oMath>
                </a14:m>
                <a:r>
                  <a:rPr lang="en-US" sz="1800" b="1" i="1" dirty="0">
                    <a:solidFill>
                      <a:srgbClr val="7030A0"/>
                    </a:solidFill>
                    <a:latin typeface="+mj-lt"/>
                  </a:rPr>
                  <a:t> is at higher priority </a:t>
                </a:r>
                <a14:m>
                  <m:oMath xmlns:m="http://schemas.openxmlformats.org/officeDocument/2006/math">
                    <m:r>
                      <a:rPr lang="en-US" sz="1800" b="1" i="1" smtClean="0">
                        <a:solidFill>
                          <a:srgbClr val="7030A0"/>
                        </a:solidFill>
                        <a:latin typeface="Cambria Math" panose="02040503050406030204" pitchFamily="18" charset="0"/>
                      </a:rPr>
                      <m:t>𝒊</m:t>
                    </m:r>
                  </m:oMath>
                </a14:m>
                <a:r>
                  <a:rPr lang="en-US" sz="1800" b="1" i="1" dirty="0">
                    <a:solidFill>
                      <a:srgbClr val="7030A0"/>
                    </a:solidFill>
                    <a:latin typeface="+mj-lt"/>
                  </a:rPr>
                  <a:t> in </a:t>
                </a:r>
                <a14:m>
                  <m:oMath xmlns:m="http://schemas.openxmlformats.org/officeDocument/2006/math">
                    <m:sSub>
                      <m:sSubPr>
                        <m:ctrlPr>
                          <a:rPr lang="en-US" sz="1800" b="1" i="1">
                            <a:solidFill>
                              <a:srgbClr val="7030A0"/>
                            </a:solidFill>
                            <a:latin typeface="Cambria Math" panose="02040503050406030204" pitchFamily="18" charset="0"/>
                          </a:rPr>
                        </m:ctrlPr>
                      </m:sSubPr>
                      <m:e>
                        <m:r>
                          <a:rPr lang="en-US" sz="1800" b="1" i="1">
                            <a:solidFill>
                              <a:srgbClr val="7030A0"/>
                            </a:solidFill>
                            <a:latin typeface="Cambria Math" panose="02040503050406030204" pitchFamily="18" charset="0"/>
                          </a:rPr>
                          <m:t>𝑿</m:t>
                        </m:r>
                      </m:e>
                      <m:sub>
                        <m:r>
                          <a:rPr lang="en-US" sz="1800" b="1" i="1">
                            <a:solidFill>
                              <a:srgbClr val="7030A0"/>
                            </a:solidFill>
                            <a:latin typeface="Cambria Math" panose="02040503050406030204" pitchFamily="18" charset="0"/>
                          </a:rPr>
                          <m:t>𝒌</m:t>
                        </m:r>
                      </m:sub>
                    </m:sSub>
                  </m:oMath>
                </a14:m>
                <a:endParaRPr lang="en-US" sz="1800" b="1" i="1" dirty="0">
                  <a:solidFill>
                    <a:srgbClr val="7030A0"/>
                  </a:solidFill>
                  <a:latin typeface="+mj-lt"/>
                </a:endParaRPr>
              </a:p>
              <a:p>
                <a:pPr>
                  <a:lnSpc>
                    <a:spcPct val="100000"/>
                  </a:lnSpc>
                </a:pPr>
                <a:r>
                  <a:rPr lang="en-US" sz="1800" dirty="0">
                    <a:latin typeface="+mj-lt"/>
                  </a:rPr>
                  <a:t>In this case the task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𝑡</m:t>
                        </m:r>
                      </m:e>
                      <m:sub>
                        <m:r>
                          <a:rPr lang="en-US" sz="1800" i="1">
                            <a:latin typeface="Cambria Math" panose="02040503050406030204" pitchFamily="18" charset="0"/>
                          </a:rPr>
                          <m:t>𝑘</m:t>
                        </m:r>
                      </m:sub>
                    </m:sSub>
                  </m:oMath>
                </a14:m>
                <a:r>
                  <a:rPr lang="en-US" sz="1800" dirty="0">
                    <a:latin typeface="+mj-lt"/>
                  </a:rPr>
                  <a:t> is moved down in priority from priority level </a:t>
                </a:r>
                <a14:m>
                  <m:oMath xmlns:m="http://schemas.openxmlformats.org/officeDocument/2006/math">
                    <m:r>
                      <a:rPr lang="en-US" sz="1800" i="1">
                        <a:latin typeface="Cambria Math" panose="02040503050406030204" pitchFamily="18" charset="0"/>
                      </a:rPr>
                      <m:t>𝑖</m:t>
                    </m:r>
                  </m:oMath>
                </a14:m>
                <a:r>
                  <a:rPr lang="en-US" sz="1800" dirty="0">
                    <a:latin typeface="+mj-lt"/>
                  </a:rPr>
                  <a:t> to priority level </a:t>
                </a:r>
                <a14:m>
                  <m:oMath xmlns:m="http://schemas.openxmlformats.org/officeDocument/2006/math">
                    <m:r>
                      <a:rPr lang="en-US" sz="1800" b="0" i="1" smtClean="0">
                        <a:latin typeface="Cambria Math" panose="02040503050406030204" pitchFamily="18" charset="0"/>
                      </a:rPr>
                      <m:t>𝑘</m:t>
                    </m:r>
                  </m:oMath>
                </a14:m>
                <a:endParaRPr lang="en-US" sz="1800" dirty="0">
                  <a:latin typeface="+mj-lt"/>
                </a:endParaRPr>
              </a:p>
              <a:p>
                <a:pPr>
                  <a:lnSpc>
                    <a:spcPct val="100000"/>
                  </a:lnSpc>
                </a:pPr>
                <a:r>
                  <a:rPr lang="en-US" sz="1800" dirty="0">
                    <a:latin typeface="+mj-lt"/>
                  </a:rPr>
                  <a:t>All the tasks from priority level </a:t>
                </a:r>
                <a14:m>
                  <m:oMath xmlns:m="http://schemas.openxmlformats.org/officeDocument/2006/math">
                    <m:r>
                      <a:rPr lang="en-US" sz="1800" i="1">
                        <a:latin typeface="Cambria Math" panose="02040503050406030204" pitchFamily="18" charset="0"/>
                      </a:rPr>
                      <m:t>𝑖</m:t>
                    </m:r>
                    <m:r>
                      <a:rPr lang="en-US" sz="1800" b="0" i="1" smtClean="0">
                        <a:latin typeface="Cambria Math" panose="02040503050406030204" pitchFamily="18" charset="0"/>
                      </a:rPr>
                      <m:t>+1</m:t>
                    </m:r>
                  </m:oMath>
                </a14:m>
                <a:r>
                  <a:rPr lang="en-US" sz="1800" dirty="0">
                    <a:latin typeface="+mj-lt"/>
                  </a:rPr>
                  <a:t> to </a:t>
                </a:r>
                <a14:m>
                  <m:oMath xmlns:m="http://schemas.openxmlformats.org/officeDocument/2006/math">
                    <m:r>
                      <a:rPr lang="en-US" sz="1800" b="0" i="1" smtClean="0">
                        <a:latin typeface="Cambria Math" panose="02040503050406030204" pitchFamily="18" charset="0"/>
                      </a:rPr>
                      <m:t>𝑘</m:t>
                    </m:r>
                  </m:oMath>
                </a14:m>
                <a:r>
                  <a:rPr lang="en-US" sz="1800" dirty="0">
                    <a:latin typeface="+mj-lt"/>
                  </a:rPr>
                  <a:t> are all moved up one priority level</a:t>
                </a:r>
              </a:p>
              <a:p>
                <a:pPr>
                  <a:lnSpc>
                    <a:spcPct val="100000"/>
                  </a:lnSpc>
                </a:pPr>
                <a:endParaRPr lang="en-US" sz="1800" dirty="0">
                  <a:latin typeface="+mj-lt"/>
                </a:endParaRPr>
              </a:p>
            </p:txBody>
          </p:sp>
        </mc:Choice>
        <mc:Fallback xmlns="">
          <p:sp>
            <p:nvSpPr>
              <p:cNvPr id="3" name="Content Placeholder 2">
                <a:extLst>
                  <a:ext uri="{FF2B5EF4-FFF2-40B4-BE49-F238E27FC236}">
                    <a16:creationId xmlns:a16="http://schemas.microsoft.com/office/drawing/2014/main" id="{B56E6535-6D59-0C49-A1F3-A6AE90E83611}"/>
                  </a:ext>
                </a:extLst>
              </p:cNvPr>
              <p:cNvSpPr>
                <a:spLocks noGrp="1" noRot="1" noChangeAspect="1" noMove="1" noResize="1" noEditPoints="1" noAdjustHandles="1" noChangeArrowheads="1" noChangeShapeType="1" noTextEdit="1"/>
              </p:cNvSpPr>
              <p:nvPr>
                <p:ph idx="1"/>
              </p:nvPr>
            </p:nvSpPr>
            <p:spPr>
              <a:xfrm>
                <a:off x="838200" y="1602105"/>
                <a:ext cx="10515600" cy="4890770"/>
              </a:xfrm>
              <a:blipFill>
                <a:blip r:embed="rId2"/>
                <a:stretch>
                  <a:fillRect l="-603" t="-777"/>
                </a:stretch>
              </a:blipFill>
            </p:spPr>
            <p:txBody>
              <a:bodyPr/>
              <a:lstStyle/>
              <a:p>
                <a:r>
                  <a:rPr lang="en-US">
                    <a:noFill/>
                  </a:rPr>
                  <a:t> </a:t>
                </a:r>
              </a:p>
            </p:txBody>
          </p:sp>
        </mc:Fallback>
      </mc:AlternateContent>
    </p:spTree>
    <p:extLst>
      <p:ext uri="{BB962C8B-B14F-4D97-AF65-F5344CB8AC3E}">
        <p14:creationId xmlns:p14="http://schemas.microsoft.com/office/powerpoint/2010/main" val="30940223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560C6357-B056-4944-8CD8-C78A60395E09}"/>
              </a:ext>
            </a:extLst>
          </p:cNvPr>
          <p:cNvGraphicFramePr>
            <a:graphicFrameLocks noGrp="1"/>
          </p:cNvGraphicFramePr>
          <p:nvPr>
            <p:extLst>
              <p:ext uri="{D42A27DB-BD31-4B8C-83A1-F6EECF244321}">
                <p14:modId xmlns:p14="http://schemas.microsoft.com/office/powerpoint/2010/main" val="1676084900"/>
              </p:ext>
            </p:extLst>
          </p:nvPr>
        </p:nvGraphicFramePr>
        <p:xfrm>
          <a:off x="2998952" y="1592016"/>
          <a:ext cx="1762234" cy="4023360"/>
        </p:xfrm>
        <a:graphic>
          <a:graphicData uri="http://schemas.openxmlformats.org/drawingml/2006/table">
            <a:tbl>
              <a:tblPr firstRow="1" bandRow="1">
                <a:tableStyleId>{5C22544A-7EE6-4342-B048-85BDC9FD1C3A}</a:tableStyleId>
              </a:tblPr>
              <a:tblGrid>
                <a:gridCol w="1762234">
                  <a:extLst>
                    <a:ext uri="{9D8B030D-6E8A-4147-A177-3AD203B41FA5}">
                      <a16:colId xmlns:a16="http://schemas.microsoft.com/office/drawing/2014/main" val="4066691933"/>
                    </a:ext>
                  </a:extLst>
                </a:gridCol>
              </a:tblGrid>
              <a:tr h="361987">
                <a:tc>
                  <a:txBody>
                    <a:bodyPr/>
                    <a:lstStyle/>
                    <a:p>
                      <a:pPr algn="ctr"/>
                      <a:r>
                        <a:rPr lang="en-US" b="0" i="1" dirty="0">
                          <a:solidFill>
                            <a:schemeClr val="tx1"/>
                          </a:solidFill>
                          <a:latin typeface="Bookman Old Style" panose="020506040505050202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696354394"/>
                  </a:ext>
                </a:extLst>
              </a:tr>
              <a:tr h="361987">
                <a:tc>
                  <a:txBody>
                    <a:bodyPr/>
                    <a:lstStyle/>
                    <a:p>
                      <a:pPr algn="ctr"/>
                      <a:endParaRPr lang="en-US" i="1" dirty="0">
                        <a:solidFill>
                          <a:schemeClr val="tx1"/>
                        </a:solidFill>
                        <a:latin typeface="Bookman Old Style" panose="0205060405050502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591586914"/>
                  </a:ext>
                </a:extLst>
              </a:tr>
              <a:tr h="361987">
                <a:tc>
                  <a:txBody>
                    <a:bodyPr/>
                    <a:lstStyle/>
                    <a:p>
                      <a:pPr algn="ctr"/>
                      <a:endParaRPr lang="en-US" i="1" dirty="0">
                        <a:solidFill>
                          <a:schemeClr val="tx1"/>
                        </a:solidFill>
                        <a:latin typeface="Bookman Old Style" panose="0205060405050502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570995150"/>
                  </a:ext>
                </a:extLst>
              </a:tr>
              <a:tr h="361987">
                <a:tc>
                  <a:txBody>
                    <a:bodyPr/>
                    <a:lstStyle/>
                    <a:p>
                      <a:pPr algn="ctr"/>
                      <a:r>
                        <a:rPr lang="en-US" i="1" dirty="0" err="1">
                          <a:solidFill>
                            <a:schemeClr val="tx1"/>
                          </a:solidFill>
                          <a:latin typeface="Bookman Old Style" panose="02050604050505020204" pitchFamily="18" charset="0"/>
                        </a:rPr>
                        <a:t>i</a:t>
                      </a:r>
                      <a:endParaRPr lang="en-US" i="1" dirty="0">
                        <a:solidFill>
                          <a:schemeClr val="tx1"/>
                        </a:solidFill>
                        <a:latin typeface="Bookman Old Style" panose="0205060405050502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extLst>
                  <a:ext uri="{0D108BD9-81ED-4DB2-BD59-A6C34878D82A}">
                    <a16:rowId xmlns:a16="http://schemas.microsoft.com/office/drawing/2014/main" val="3521477701"/>
                  </a:ext>
                </a:extLst>
              </a:tr>
              <a:tr h="361987">
                <a:tc>
                  <a:txBody>
                    <a:bodyPr/>
                    <a:lstStyle/>
                    <a:p>
                      <a:pPr algn="ctr"/>
                      <a:r>
                        <a:rPr lang="en-US" i="1" dirty="0" err="1">
                          <a:solidFill>
                            <a:schemeClr val="tx1"/>
                          </a:solidFill>
                          <a:latin typeface="Bookman Old Style" panose="02050604050505020204" pitchFamily="18" charset="0"/>
                        </a:rPr>
                        <a:t>i</a:t>
                      </a:r>
                      <a:r>
                        <a:rPr lang="en-US" i="1" dirty="0">
                          <a:solidFill>
                            <a:schemeClr val="tx1"/>
                          </a:solidFill>
                          <a:latin typeface="Bookman Old Style" panose="02050604050505020204" pitchFamily="18" charset="0"/>
                        </a:rPr>
                        <a:t> +1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extLst>
                  <a:ext uri="{0D108BD9-81ED-4DB2-BD59-A6C34878D82A}">
                    <a16:rowId xmlns:a16="http://schemas.microsoft.com/office/drawing/2014/main" val="2522357615"/>
                  </a:ext>
                </a:extLst>
              </a:tr>
              <a:tr h="361987">
                <a:tc>
                  <a:txBody>
                    <a:bodyPr/>
                    <a:lstStyle/>
                    <a:p>
                      <a:pPr algn="ctr"/>
                      <a:endParaRPr lang="en-US" i="1" dirty="0">
                        <a:solidFill>
                          <a:schemeClr val="tx1"/>
                        </a:solidFill>
                        <a:latin typeface="Bookman Old Style" panose="0205060405050502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extLst>
                  <a:ext uri="{0D108BD9-81ED-4DB2-BD59-A6C34878D82A}">
                    <a16:rowId xmlns:a16="http://schemas.microsoft.com/office/drawing/2014/main" val="2358927502"/>
                  </a:ext>
                </a:extLst>
              </a:tr>
              <a:tr h="361987">
                <a:tc>
                  <a:txBody>
                    <a:bodyPr/>
                    <a:lstStyle/>
                    <a:p>
                      <a:pPr algn="ctr"/>
                      <a:endParaRPr lang="en-US" i="1" dirty="0">
                        <a:solidFill>
                          <a:schemeClr val="tx1"/>
                        </a:solidFill>
                        <a:latin typeface="Bookman Old Style" panose="0205060405050502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extLst>
                  <a:ext uri="{0D108BD9-81ED-4DB2-BD59-A6C34878D82A}">
                    <a16:rowId xmlns:a16="http://schemas.microsoft.com/office/drawing/2014/main" val="764933029"/>
                  </a:ext>
                </a:extLst>
              </a:tr>
              <a:tr h="0">
                <a:tc>
                  <a:txBody>
                    <a:bodyPr/>
                    <a:lstStyle/>
                    <a:p>
                      <a:pPr algn="ctr"/>
                      <a:r>
                        <a:rPr lang="en-US" i="1" dirty="0">
                          <a:solidFill>
                            <a:schemeClr val="tx1"/>
                          </a:solidFill>
                          <a:latin typeface="Bookman Old Style" panose="02050604050505020204" pitchFamily="18" charset="0"/>
                        </a:rPr>
                        <a:t>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extLst>
                  <a:ext uri="{0D108BD9-81ED-4DB2-BD59-A6C34878D82A}">
                    <a16:rowId xmlns:a16="http://schemas.microsoft.com/office/drawing/2014/main" val="802843198"/>
                  </a:ext>
                </a:extLst>
              </a:tr>
              <a:tr h="121920">
                <a:tc>
                  <a:txBody>
                    <a:bodyPr/>
                    <a:lstStyle/>
                    <a:p>
                      <a:pPr algn="ctr"/>
                      <a:endParaRPr lang="en-US" i="1" dirty="0">
                        <a:solidFill>
                          <a:schemeClr val="tx1"/>
                        </a:solidFill>
                        <a:latin typeface="Bookman Old Style" panose="0205060405050502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2697337066"/>
                  </a:ext>
                </a:extLst>
              </a:tr>
              <a:tr h="243840">
                <a:tc>
                  <a:txBody>
                    <a:bodyPr/>
                    <a:lstStyle/>
                    <a:p>
                      <a:pPr algn="ctr"/>
                      <a:endParaRPr lang="en-US" i="1" dirty="0">
                        <a:solidFill>
                          <a:schemeClr val="tx1"/>
                        </a:solidFill>
                        <a:latin typeface="Bookman Old Style" panose="0205060405050502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1598504560"/>
                  </a:ext>
                </a:extLst>
              </a:tr>
              <a:tr h="121920">
                <a:tc>
                  <a:txBody>
                    <a:bodyPr/>
                    <a:lstStyle/>
                    <a:p>
                      <a:pPr algn="ctr"/>
                      <a:r>
                        <a:rPr lang="en-US" i="1" dirty="0">
                          <a:solidFill>
                            <a:schemeClr val="tx1"/>
                          </a:solidFill>
                          <a:latin typeface="Bookman Old Style" panose="02050604050505020204" pitchFamily="18" charset="0"/>
                        </a:rPr>
                        <a:t>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1702703702"/>
                  </a:ext>
                </a:extLst>
              </a:tr>
            </a:tbl>
          </a:graphicData>
        </a:graphic>
      </p:graphicFrame>
      <p:graphicFrame>
        <p:nvGraphicFramePr>
          <p:cNvPr id="6" name="Table 4">
            <a:extLst>
              <a:ext uri="{FF2B5EF4-FFF2-40B4-BE49-F238E27FC236}">
                <a16:creationId xmlns:a16="http://schemas.microsoft.com/office/drawing/2014/main" id="{F297FEB3-B003-3148-8E13-C037C6864A58}"/>
              </a:ext>
            </a:extLst>
          </p:cNvPr>
          <p:cNvGraphicFramePr>
            <a:graphicFrameLocks noGrp="1"/>
          </p:cNvGraphicFramePr>
          <p:nvPr>
            <p:extLst>
              <p:ext uri="{D42A27DB-BD31-4B8C-83A1-F6EECF244321}">
                <p14:modId xmlns:p14="http://schemas.microsoft.com/office/powerpoint/2010/main" val="565536405"/>
              </p:ext>
            </p:extLst>
          </p:nvPr>
        </p:nvGraphicFramePr>
        <p:xfrm>
          <a:off x="6400324" y="1592016"/>
          <a:ext cx="1762234" cy="4023360"/>
        </p:xfrm>
        <a:graphic>
          <a:graphicData uri="http://schemas.openxmlformats.org/drawingml/2006/table">
            <a:tbl>
              <a:tblPr firstRow="1" bandRow="1">
                <a:tableStyleId>{5C22544A-7EE6-4342-B048-85BDC9FD1C3A}</a:tableStyleId>
              </a:tblPr>
              <a:tblGrid>
                <a:gridCol w="1762234">
                  <a:extLst>
                    <a:ext uri="{9D8B030D-6E8A-4147-A177-3AD203B41FA5}">
                      <a16:colId xmlns:a16="http://schemas.microsoft.com/office/drawing/2014/main" val="4066691933"/>
                    </a:ext>
                  </a:extLst>
                </a:gridCol>
              </a:tblGrid>
              <a:tr h="361987">
                <a:tc>
                  <a:txBody>
                    <a:bodyPr/>
                    <a:lstStyle/>
                    <a:p>
                      <a:pPr algn="ctr"/>
                      <a:r>
                        <a:rPr lang="en-US" b="0" i="1" dirty="0">
                          <a:solidFill>
                            <a:schemeClr val="tx1"/>
                          </a:solidFill>
                          <a:latin typeface="Bookman Old Style" panose="020506040505050202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696354394"/>
                  </a:ext>
                </a:extLst>
              </a:tr>
              <a:tr h="361987">
                <a:tc>
                  <a:txBody>
                    <a:bodyPr/>
                    <a:lstStyle/>
                    <a:p>
                      <a:pPr algn="ctr"/>
                      <a:endParaRPr lang="en-US" i="1" dirty="0">
                        <a:solidFill>
                          <a:schemeClr val="tx1"/>
                        </a:solidFill>
                        <a:latin typeface="Bookman Old Style" panose="0205060405050502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591586914"/>
                  </a:ext>
                </a:extLst>
              </a:tr>
              <a:tr h="361987">
                <a:tc>
                  <a:txBody>
                    <a:bodyPr/>
                    <a:lstStyle/>
                    <a:p>
                      <a:pPr algn="ctr"/>
                      <a:endParaRPr lang="en-US" i="1" dirty="0">
                        <a:solidFill>
                          <a:schemeClr val="tx1"/>
                        </a:solidFill>
                        <a:latin typeface="Bookman Old Style" panose="0205060405050502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570995150"/>
                  </a:ext>
                </a:extLst>
              </a:tr>
              <a:tr h="361987">
                <a:tc>
                  <a:txBody>
                    <a:bodyPr/>
                    <a:lstStyle/>
                    <a:p>
                      <a:pPr algn="ctr"/>
                      <a:r>
                        <a:rPr lang="en-US" i="1" dirty="0" err="1">
                          <a:solidFill>
                            <a:schemeClr val="tx1"/>
                          </a:solidFill>
                          <a:latin typeface="Bookman Old Style" panose="02050604050505020204" pitchFamily="18" charset="0"/>
                        </a:rPr>
                        <a:t>i</a:t>
                      </a:r>
                      <a:endParaRPr lang="en-US" i="1" dirty="0">
                        <a:solidFill>
                          <a:schemeClr val="tx1"/>
                        </a:solidFill>
                        <a:latin typeface="Bookman Old Style" panose="0205060405050502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extLst>
                  <a:ext uri="{0D108BD9-81ED-4DB2-BD59-A6C34878D82A}">
                    <a16:rowId xmlns:a16="http://schemas.microsoft.com/office/drawing/2014/main" val="3521477701"/>
                  </a:ext>
                </a:extLst>
              </a:tr>
              <a:tr h="361987">
                <a:tc>
                  <a:txBody>
                    <a:bodyPr/>
                    <a:lstStyle/>
                    <a:p>
                      <a:pPr algn="ctr"/>
                      <a:r>
                        <a:rPr lang="en-US" i="1" dirty="0" err="1">
                          <a:solidFill>
                            <a:schemeClr val="tx1"/>
                          </a:solidFill>
                          <a:latin typeface="Bookman Old Style" panose="02050604050505020204" pitchFamily="18" charset="0"/>
                        </a:rPr>
                        <a:t>i</a:t>
                      </a:r>
                      <a:r>
                        <a:rPr lang="en-US" i="1" dirty="0">
                          <a:solidFill>
                            <a:schemeClr val="tx1"/>
                          </a:solidFill>
                          <a:latin typeface="Bookman Old Style" panose="02050604050505020204" pitchFamily="18" charset="0"/>
                        </a:rPr>
                        <a:t> +1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extLst>
                  <a:ext uri="{0D108BD9-81ED-4DB2-BD59-A6C34878D82A}">
                    <a16:rowId xmlns:a16="http://schemas.microsoft.com/office/drawing/2014/main" val="2522357615"/>
                  </a:ext>
                </a:extLst>
              </a:tr>
              <a:tr h="361987">
                <a:tc>
                  <a:txBody>
                    <a:bodyPr/>
                    <a:lstStyle/>
                    <a:p>
                      <a:pPr algn="ctr"/>
                      <a:endParaRPr lang="en-US" i="1" dirty="0">
                        <a:solidFill>
                          <a:schemeClr val="tx1"/>
                        </a:solidFill>
                        <a:latin typeface="Bookman Old Style" panose="0205060405050502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extLst>
                  <a:ext uri="{0D108BD9-81ED-4DB2-BD59-A6C34878D82A}">
                    <a16:rowId xmlns:a16="http://schemas.microsoft.com/office/drawing/2014/main" val="2358927502"/>
                  </a:ext>
                </a:extLst>
              </a:tr>
              <a:tr h="361987">
                <a:tc>
                  <a:txBody>
                    <a:bodyPr/>
                    <a:lstStyle/>
                    <a:p>
                      <a:pPr algn="ctr"/>
                      <a:endParaRPr lang="en-US" i="1" dirty="0">
                        <a:solidFill>
                          <a:schemeClr val="tx1"/>
                        </a:solidFill>
                        <a:latin typeface="Bookman Old Style" panose="0205060405050502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extLst>
                  <a:ext uri="{0D108BD9-81ED-4DB2-BD59-A6C34878D82A}">
                    <a16:rowId xmlns:a16="http://schemas.microsoft.com/office/drawing/2014/main" val="764933029"/>
                  </a:ext>
                </a:extLst>
              </a:tr>
              <a:tr h="0">
                <a:tc>
                  <a:txBody>
                    <a:bodyPr/>
                    <a:lstStyle/>
                    <a:p>
                      <a:pPr algn="ctr"/>
                      <a:r>
                        <a:rPr lang="en-US" i="1" dirty="0">
                          <a:solidFill>
                            <a:schemeClr val="tx1"/>
                          </a:solidFill>
                          <a:latin typeface="Bookman Old Style" panose="02050604050505020204" pitchFamily="18" charset="0"/>
                        </a:rPr>
                        <a:t>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extLst>
                  <a:ext uri="{0D108BD9-81ED-4DB2-BD59-A6C34878D82A}">
                    <a16:rowId xmlns:a16="http://schemas.microsoft.com/office/drawing/2014/main" val="802843198"/>
                  </a:ext>
                </a:extLst>
              </a:tr>
              <a:tr h="121920">
                <a:tc>
                  <a:txBody>
                    <a:bodyPr/>
                    <a:lstStyle/>
                    <a:p>
                      <a:pPr algn="ctr"/>
                      <a:endParaRPr lang="en-US" i="1" dirty="0">
                        <a:solidFill>
                          <a:schemeClr val="tx1"/>
                        </a:solidFill>
                        <a:latin typeface="Bookman Old Style" panose="0205060405050502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2697337066"/>
                  </a:ext>
                </a:extLst>
              </a:tr>
              <a:tr h="243840">
                <a:tc>
                  <a:txBody>
                    <a:bodyPr/>
                    <a:lstStyle/>
                    <a:p>
                      <a:pPr algn="ctr"/>
                      <a:endParaRPr lang="en-US" i="1" dirty="0">
                        <a:solidFill>
                          <a:schemeClr val="tx1"/>
                        </a:solidFill>
                        <a:latin typeface="Bookman Old Style" panose="0205060405050502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1598504560"/>
                  </a:ext>
                </a:extLst>
              </a:tr>
              <a:tr h="121920">
                <a:tc>
                  <a:txBody>
                    <a:bodyPr/>
                    <a:lstStyle/>
                    <a:p>
                      <a:pPr algn="ctr"/>
                      <a:r>
                        <a:rPr lang="en-US" i="1" dirty="0">
                          <a:solidFill>
                            <a:schemeClr val="tx1"/>
                          </a:solidFill>
                          <a:latin typeface="Bookman Old Style" panose="02050604050505020204" pitchFamily="18" charset="0"/>
                        </a:rPr>
                        <a:t>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1702703702"/>
                  </a:ext>
                </a:extLst>
              </a:tr>
            </a:tbl>
          </a:graphicData>
        </a:graphic>
      </p:graphicFrame>
      <p:sp>
        <p:nvSpPr>
          <p:cNvPr id="7" name="Right Arrow 6">
            <a:extLst>
              <a:ext uri="{FF2B5EF4-FFF2-40B4-BE49-F238E27FC236}">
                <a16:creationId xmlns:a16="http://schemas.microsoft.com/office/drawing/2014/main" id="{4518E3F9-F14A-9143-97B7-DA86939326B7}"/>
              </a:ext>
            </a:extLst>
          </p:cNvPr>
          <p:cNvSpPr/>
          <p:nvPr/>
        </p:nvSpPr>
        <p:spPr>
          <a:xfrm>
            <a:off x="4879499" y="2001788"/>
            <a:ext cx="1433383" cy="358346"/>
          </a:xfrm>
          <a:prstGeom prst="rightArrow">
            <a:avLst/>
          </a:prstGeom>
          <a:gradFill flip="none" rotWithShape="1">
            <a:gsLst>
              <a:gs pos="0">
                <a:schemeClr val="accent3">
                  <a:lumMod val="0"/>
                  <a:lumOff val="100000"/>
                </a:schemeClr>
              </a:gs>
              <a:gs pos="35000">
                <a:schemeClr val="accent3">
                  <a:lumMod val="0"/>
                  <a:lumOff val="100000"/>
                </a:schemeClr>
              </a:gs>
              <a:gs pos="100000">
                <a:schemeClr val="accent3">
                  <a:lumMod val="100000"/>
                </a:schemeClr>
              </a:gs>
            </a:gsLst>
            <a:path path="circle">
              <a:fillToRect r="100000" b="100000"/>
            </a:path>
            <a:tileRect l="-100000" t="-10000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ight Arrow 7">
            <a:extLst>
              <a:ext uri="{FF2B5EF4-FFF2-40B4-BE49-F238E27FC236}">
                <a16:creationId xmlns:a16="http://schemas.microsoft.com/office/drawing/2014/main" id="{A2FECDF6-1574-A945-9E7E-197B6AB55477}"/>
              </a:ext>
            </a:extLst>
          </p:cNvPr>
          <p:cNvSpPr/>
          <p:nvPr/>
        </p:nvSpPr>
        <p:spPr>
          <a:xfrm>
            <a:off x="4870715" y="4885031"/>
            <a:ext cx="1433383" cy="358346"/>
          </a:xfrm>
          <a:prstGeom prst="rightArrow">
            <a:avLst/>
          </a:prstGeom>
          <a:gradFill flip="none" rotWithShape="1">
            <a:gsLst>
              <a:gs pos="0">
                <a:schemeClr val="accent6">
                  <a:lumMod val="0"/>
                  <a:lumOff val="100000"/>
                </a:schemeClr>
              </a:gs>
              <a:gs pos="35000">
                <a:schemeClr val="accent6">
                  <a:lumMod val="0"/>
                  <a:lumOff val="100000"/>
                </a:schemeClr>
              </a:gs>
              <a:gs pos="100000">
                <a:schemeClr val="accent6">
                  <a:lumMod val="100000"/>
                </a:schemeClr>
              </a:gs>
            </a:gsLst>
            <a:path path="circle">
              <a:fillToRect r="100000" b="100000"/>
            </a:path>
            <a:tileRect l="-100000" t="-10000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5B51F47B-5E2C-464F-93D1-77B42B2E8083}"/>
              </a:ext>
            </a:extLst>
          </p:cNvPr>
          <p:cNvCxnSpPr>
            <a:cxnSpLocks/>
          </p:cNvCxnSpPr>
          <p:nvPr/>
        </p:nvCxnSpPr>
        <p:spPr>
          <a:xfrm>
            <a:off x="4761186" y="2878088"/>
            <a:ext cx="1639138" cy="146530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3" name="Straight Arrow Connector 12">
            <a:extLst>
              <a:ext uri="{FF2B5EF4-FFF2-40B4-BE49-F238E27FC236}">
                <a16:creationId xmlns:a16="http://schemas.microsoft.com/office/drawing/2014/main" id="{D5CBF4C6-4E2A-2E4F-A868-AA555A0320C0}"/>
              </a:ext>
            </a:extLst>
          </p:cNvPr>
          <p:cNvCxnSpPr/>
          <p:nvPr/>
        </p:nvCxnSpPr>
        <p:spPr>
          <a:xfrm flipV="1">
            <a:off x="4761186" y="2889930"/>
            <a:ext cx="1639138" cy="359890"/>
          </a:xfrm>
          <a:prstGeom prst="straightConnector1">
            <a:avLst/>
          </a:prstGeom>
          <a:ln w="12700" cap="flat" cmpd="sng" algn="ctr">
            <a:solidFill>
              <a:schemeClr val="dk1"/>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cxnSp>
        <p:nvCxnSpPr>
          <p:cNvPr id="14" name="Straight Arrow Connector 13">
            <a:extLst>
              <a:ext uri="{FF2B5EF4-FFF2-40B4-BE49-F238E27FC236}">
                <a16:creationId xmlns:a16="http://schemas.microsoft.com/office/drawing/2014/main" id="{E5FDA702-2567-CB48-95A0-780CAB34C08E}"/>
              </a:ext>
            </a:extLst>
          </p:cNvPr>
          <p:cNvCxnSpPr/>
          <p:nvPr/>
        </p:nvCxnSpPr>
        <p:spPr>
          <a:xfrm flipV="1">
            <a:off x="4767837" y="3261662"/>
            <a:ext cx="1639138" cy="359890"/>
          </a:xfrm>
          <a:prstGeom prst="straightConnector1">
            <a:avLst/>
          </a:prstGeom>
          <a:ln w="12700" cap="flat" cmpd="sng" algn="ctr">
            <a:solidFill>
              <a:schemeClr val="dk1"/>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cxnSp>
        <p:nvCxnSpPr>
          <p:cNvPr id="15" name="Straight Arrow Connector 14">
            <a:extLst>
              <a:ext uri="{FF2B5EF4-FFF2-40B4-BE49-F238E27FC236}">
                <a16:creationId xmlns:a16="http://schemas.microsoft.com/office/drawing/2014/main" id="{815E6B05-995C-8E4E-859B-5EDB7EDDC2A9}"/>
              </a:ext>
            </a:extLst>
          </p:cNvPr>
          <p:cNvCxnSpPr/>
          <p:nvPr/>
        </p:nvCxnSpPr>
        <p:spPr>
          <a:xfrm flipV="1">
            <a:off x="4767837" y="3622582"/>
            <a:ext cx="1639138" cy="359890"/>
          </a:xfrm>
          <a:prstGeom prst="straightConnector1">
            <a:avLst/>
          </a:prstGeom>
          <a:ln w="12700" cap="flat" cmpd="sng" algn="ctr">
            <a:solidFill>
              <a:schemeClr val="dk1"/>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cxnSp>
        <p:nvCxnSpPr>
          <p:cNvPr id="16" name="Straight Arrow Connector 15">
            <a:extLst>
              <a:ext uri="{FF2B5EF4-FFF2-40B4-BE49-F238E27FC236}">
                <a16:creationId xmlns:a16="http://schemas.microsoft.com/office/drawing/2014/main" id="{D98F3347-5E96-A14F-843D-D53747613C2C}"/>
              </a:ext>
            </a:extLst>
          </p:cNvPr>
          <p:cNvCxnSpPr/>
          <p:nvPr/>
        </p:nvCxnSpPr>
        <p:spPr>
          <a:xfrm flipV="1">
            <a:off x="4752770" y="3983503"/>
            <a:ext cx="1639138" cy="359890"/>
          </a:xfrm>
          <a:prstGeom prst="straightConnector1">
            <a:avLst/>
          </a:prstGeom>
          <a:ln w="12700" cap="flat" cmpd="sng" algn="ctr">
            <a:solidFill>
              <a:schemeClr val="dk1"/>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sp>
        <p:nvSpPr>
          <p:cNvPr id="17" name="TextBox 16">
            <a:extLst>
              <a:ext uri="{FF2B5EF4-FFF2-40B4-BE49-F238E27FC236}">
                <a16:creationId xmlns:a16="http://schemas.microsoft.com/office/drawing/2014/main" id="{D71CEC39-2E19-CB4A-8474-4FB69D2D661C}"/>
              </a:ext>
            </a:extLst>
          </p:cNvPr>
          <p:cNvSpPr txBox="1"/>
          <p:nvPr/>
        </p:nvSpPr>
        <p:spPr>
          <a:xfrm>
            <a:off x="3527972" y="5680926"/>
            <a:ext cx="704193" cy="369332"/>
          </a:xfrm>
          <a:prstGeom prst="rect">
            <a:avLst/>
          </a:prstGeom>
          <a:noFill/>
        </p:spPr>
        <p:txBody>
          <a:bodyPr wrap="square" rtlCol="0">
            <a:spAutoFit/>
          </a:bodyPr>
          <a:lstStyle/>
          <a:p>
            <a:pPr algn="ctr"/>
            <a:r>
              <a:rPr lang="en-US" dirty="0" err="1">
                <a:latin typeface="Bookman Old Style" panose="02050604050505020204" pitchFamily="18" charset="0"/>
              </a:rPr>
              <a:t>X</a:t>
            </a:r>
            <a:r>
              <a:rPr lang="en-US" baseline="-25000" dirty="0" err="1">
                <a:latin typeface="Bookman Old Style" panose="02050604050505020204" pitchFamily="18" charset="0"/>
              </a:rPr>
              <a:t>k</a:t>
            </a:r>
            <a:endParaRPr lang="en-US" baseline="-25000" dirty="0">
              <a:latin typeface="Bookman Old Style" panose="02050604050505020204" pitchFamily="18" charset="0"/>
            </a:endParaRPr>
          </a:p>
        </p:txBody>
      </p:sp>
      <p:sp>
        <p:nvSpPr>
          <p:cNvPr id="18" name="TextBox 17">
            <a:extLst>
              <a:ext uri="{FF2B5EF4-FFF2-40B4-BE49-F238E27FC236}">
                <a16:creationId xmlns:a16="http://schemas.microsoft.com/office/drawing/2014/main" id="{EBFB0731-04FA-834F-BC26-5366A1F0311B}"/>
              </a:ext>
            </a:extLst>
          </p:cNvPr>
          <p:cNvSpPr txBox="1"/>
          <p:nvPr/>
        </p:nvSpPr>
        <p:spPr>
          <a:xfrm>
            <a:off x="6929344" y="5694358"/>
            <a:ext cx="704193" cy="369332"/>
          </a:xfrm>
          <a:prstGeom prst="rect">
            <a:avLst/>
          </a:prstGeom>
          <a:noFill/>
        </p:spPr>
        <p:txBody>
          <a:bodyPr wrap="square" rtlCol="0">
            <a:spAutoFit/>
          </a:bodyPr>
          <a:lstStyle/>
          <a:p>
            <a:pPr algn="ctr"/>
            <a:r>
              <a:rPr lang="en-US" dirty="0">
                <a:latin typeface="Bookman Old Style" panose="02050604050505020204" pitchFamily="18" charset="0"/>
              </a:rPr>
              <a:t>X</a:t>
            </a:r>
            <a:r>
              <a:rPr lang="en-US" baseline="-25000" dirty="0">
                <a:latin typeface="Bookman Old Style" panose="02050604050505020204" pitchFamily="18" charset="0"/>
              </a:rPr>
              <a:t>k-1</a:t>
            </a:r>
          </a:p>
        </p:txBody>
      </p:sp>
      <p:sp>
        <p:nvSpPr>
          <p:cNvPr id="19" name="Right Brace 18">
            <a:extLst>
              <a:ext uri="{FF2B5EF4-FFF2-40B4-BE49-F238E27FC236}">
                <a16:creationId xmlns:a16="http://schemas.microsoft.com/office/drawing/2014/main" id="{0A37CDB2-5DA3-AA41-BFD8-1D34A0E4CE35}"/>
              </a:ext>
            </a:extLst>
          </p:cNvPr>
          <p:cNvSpPr/>
          <p:nvPr/>
        </p:nvSpPr>
        <p:spPr>
          <a:xfrm>
            <a:off x="8162559" y="4508931"/>
            <a:ext cx="540006" cy="1106445"/>
          </a:xfrm>
          <a:prstGeom prst="rightBrace">
            <a:avLst>
              <a:gd name="adj1" fmla="val 8333"/>
              <a:gd name="adj2" fmla="val 51918"/>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20" name="TextBox 19">
            <a:extLst>
              <a:ext uri="{FF2B5EF4-FFF2-40B4-BE49-F238E27FC236}">
                <a16:creationId xmlns:a16="http://schemas.microsoft.com/office/drawing/2014/main" id="{BBDA853F-1038-494E-81D2-0D9D3987E1E4}"/>
              </a:ext>
            </a:extLst>
          </p:cNvPr>
          <p:cNvSpPr txBox="1"/>
          <p:nvPr/>
        </p:nvSpPr>
        <p:spPr>
          <a:xfrm>
            <a:off x="8795882" y="4782201"/>
            <a:ext cx="1881351" cy="584775"/>
          </a:xfrm>
          <a:prstGeom prst="rect">
            <a:avLst/>
          </a:prstGeom>
          <a:noFill/>
        </p:spPr>
        <p:txBody>
          <a:bodyPr wrap="square" rtlCol="0">
            <a:spAutoFit/>
          </a:bodyPr>
          <a:lstStyle/>
          <a:p>
            <a:r>
              <a:rPr lang="en-US" sz="1600" dirty="0">
                <a:latin typeface="Bookman Old Style" panose="02050604050505020204" pitchFamily="18" charset="0"/>
              </a:rPr>
              <a:t>Optimal Priority Order </a:t>
            </a:r>
            <a:r>
              <a:rPr lang="en-US" sz="1600" b="1" dirty="0">
                <a:latin typeface="Bookman Old Style" panose="02050604050505020204" pitchFamily="18" charset="0"/>
              </a:rPr>
              <a:t>P</a:t>
            </a:r>
          </a:p>
        </p:txBody>
      </p:sp>
      <p:sp>
        <p:nvSpPr>
          <p:cNvPr id="22" name="Title 1">
            <a:extLst>
              <a:ext uri="{FF2B5EF4-FFF2-40B4-BE49-F238E27FC236}">
                <a16:creationId xmlns:a16="http://schemas.microsoft.com/office/drawing/2014/main" id="{3DBC0820-DE8B-2A46-A164-556C5A6249E4}"/>
              </a:ext>
            </a:extLst>
          </p:cNvPr>
          <p:cNvSpPr>
            <a:spLocks noGrp="1"/>
          </p:cNvSpPr>
          <p:nvPr>
            <p:ph type="title"/>
          </p:nvPr>
        </p:nvSpPr>
        <p:spPr>
          <a:xfrm>
            <a:off x="838200" y="365125"/>
            <a:ext cx="10515600" cy="1325563"/>
          </a:xfrm>
        </p:spPr>
        <p:txBody>
          <a:bodyPr/>
          <a:lstStyle/>
          <a:p>
            <a:r>
              <a:rPr lang="en-US" dirty="0"/>
              <a:t>FNR-PA Transformation</a:t>
            </a:r>
          </a:p>
        </p:txBody>
      </p:sp>
      <p:sp>
        <p:nvSpPr>
          <p:cNvPr id="23" name="TextBox 22">
            <a:extLst>
              <a:ext uri="{FF2B5EF4-FFF2-40B4-BE49-F238E27FC236}">
                <a16:creationId xmlns:a16="http://schemas.microsoft.com/office/drawing/2014/main" id="{500B5DCA-F6C6-4D46-A8EA-8EC47E55AB92}"/>
              </a:ext>
            </a:extLst>
          </p:cNvPr>
          <p:cNvSpPr txBox="1"/>
          <p:nvPr/>
        </p:nvSpPr>
        <p:spPr>
          <a:xfrm>
            <a:off x="2998952" y="6271501"/>
            <a:ext cx="5324765" cy="369332"/>
          </a:xfrm>
          <a:prstGeom prst="rect">
            <a:avLst/>
          </a:prstGeom>
          <a:noFill/>
        </p:spPr>
        <p:txBody>
          <a:bodyPr wrap="square" rtlCol="0">
            <a:spAutoFit/>
          </a:bodyPr>
          <a:lstStyle/>
          <a:p>
            <a:pPr algn="ctr"/>
            <a:r>
              <a:rPr lang="en-US" dirty="0">
                <a:latin typeface="Bookman Old Style" panose="02050604050505020204" pitchFamily="18" charset="0"/>
              </a:rPr>
              <a:t>Greedily building the Optimal Priority Order</a:t>
            </a:r>
          </a:p>
        </p:txBody>
      </p:sp>
    </p:spTree>
    <p:extLst>
      <p:ext uri="{BB962C8B-B14F-4D97-AF65-F5344CB8AC3E}">
        <p14:creationId xmlns:p14="http://schemas.microsoft.com/office/powerpoint/2010/main" val="27743672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BAAB96-C28A-7741-829A-74B84B52C563}"/>
              </a:ext>
            </a:extLst>
          </p:cNvPr>
          <p:cNvSpPr>
            <a:spLocks noGrp="1"/>
          </p:cNvSpPr>
          <p:nvPr>
            <p:ph type="title"/>
          </p:nvPr>
        </p:nvSpPr>
        <p:spPr/>
        <p:txBody>
          <a:bodyPr/>
          <a:lstStyle/>
          <a:p>
            <a:r>
              <a:rPr lang="en-US" dirty="0"/>
              <a:t>FNR-PA Transformation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56E6535-6D59-0C49-A1F3-A6AE90E83611}"/>
                  </a:ext>
                </a:extLst>
              </p:cNvPr>
              <p:cNvSpPr>
                <a:spLocks noGrp="1"/>
              </p:cNvSpPr>
              <p:nvPr>
                <p:ph idx="1"/>
              </p:nvPr>
            </p:nvSpPr>
            <p:spPr>
              <a:xfrm>
                <a:off x="838200" y="1602105"/>
                <a:ext cx="10515600" cy="4890770"/>
              </a:xfrm>
            </p:spPr>
            <p:txBody>
              <a:bodyPr>
                <a:normAutofit/>
              </a:bodyPr>
              <a:lstStyle/>
              <a:p>
                <a:pPr marL="0" indent="0">
                  <a:lnSpc>
                    <a:spcPct val="100000"/>
                  </a:lnSpc>
                  <a:buNone/>
                </a:pPr>
                <a14:m>
                  <m:oMath xmlns:m="http://schemas.openxmlformats.org/officeDocument/2006/math">
                    <m:sSub>
                      <m:sSubPr>
                        <m:ctrlPr>
                          <a:rPr lang="en-US" sz="1800" b="1" i="1" smtClean="0">
                            <a:solidFill>
                              <a:srgbClr val="7030A0"/>
                            </a:solidFill>
                            <a:latin typeface="Cambria Math" panose="02040503050406030204" pitchFamily="18" charset="0"/>
                          </a:rPr>
                        </m:ctrlPr>
                      </m:sSubPr>
                      <m:e>
                        <m:r>
                          <a:rPr lang="en-US" sz="1800" b="1" i="1" smtClean="0">
                            <a:solidFill>
                              <a:srgbClr val="7030A0"/>
                            </a:solidFill>
                            <a:latin typeface="Cambria Math" panose="02040503050406030204" pitchFamily="18" charset="0"/>
                          </a:rPr>
                          <m:t>𝒕</m:t>
                        </m:r>
                      </m:e>
                      <m:sub>
                        <m:r>
                          <a:rPr lang="en-US" sz="1800" b="1" i="1" smtClean="0">
                            <a:solidFill>
                              <a:srgbClr val="7030A0"/>
                            </a:solidFill>
                            <a:latin typeface="Cambria Math" panose="02040503050406030204" pitchFamily="18" charset="0"/>
                          </a:rPr>
                          <m:t>𝒍</m:t>
                        </m:r>
                      </m:sub>
                    </m:sSub>
                    <m:r>
                      <a:rPr lang="en-US" sz="1800" i="1">
                        <a:solidFill>
                          <a:srgbClr val="7030A0"/>
                        </a:solidFill>
                        <a:latin typeface="Cambria Math" panose="02040503050406030204" pitchFamily="18" charset="0"/>
                        <a:ea typeface="Cambria Math" panose="02040503050406030204" pitchFamily="18" charset="0"/>
                      </a:rPr>
                      <m:t>∈</m:t>
                    </m:r>
                    <m:r>
                      <a:rPr lang="en-US" sz="1800" b="0" i="1" smtClean="0">
                        <a:solidFill>
                          <a:srgbClr val="7030A0"/>
                        </a:solidFill>
                        <a:latin typeface="Cambria Math" panose="02040503050406030204" pitchFamily="18" charset="0"/>
                        <a:ea typeface="Cambria Math" panose="02040503050406030204" pitchFamily="18" charset="0"/>
                      </a:rPr>
                      <m:t>𝑙𝑝</m:t>
                    </m:r>
                    <m:d>
                      <m:dPr>
                        <m:ctrlPr>
                          <a:rPr lang="en-US" sz="1800" b="0" i="1" smtClean="0">
                            <a:solidFill>
                              <a:srgbClr val="7030A0"/>
                            </a:solidFill>
                            <a:latin typeface="Cambria Math" panose="02040503050406030204" pitchFamily="18" charset="0"/>
                            <a:ea typeface="Cambria Math" panose="02040503050406030204" pitchFamily="18" charset="0"/>
                          </a:rPr>
                        </m:ctrlPr>
                      </m:dPr>
                      <m:e>
                        <m:r>
                          <a:rPr lang="en-US" sz="1800" b="0" i="1" smtClean="0">
                            <a:solidFill>
                              <a:srgbClr val="7030A0"/>
                            </a:solidFill>
                            <a:latin typeface="Cambria Math" panose="02040503050406030204" pitchFamily="18" charset="0"/>
                            <a:ea typeface="Cambria Math" panose="02040503050406030204" pitchFamily="18" charset="0"/>
                          </a:rPr>
                          <m:t>𝑘</m:t>
                        </m:r>
                        <m:r>
                          <a:rPr lang="en-US" sz="1800" b="0" i="1" smtClean="0">
                            <a:solidFill>
                              <a:srgbClr val="7030A0"/>
                            </a:solidFill>
                            <a:latin typeface="Cambria Math" panose="02040503050406030204" pitchFamily="18" charset="0"/>
                            <a:ea typeface="Cambria Math" panose="02040503050406030204" pitchFamily="18" charset="0"/>
                          </a:rPr>
                          <m:t>,</m:t>
                        </m:r>
                        <m:sSub>
                          <m:sSubPr>
                            <m:ctrlPr>
                              <a:rPr lang="en-US" sz="1800" b="0" i="1" smtClean="0">
                                <a:solidFill>
                                  <a:srgbClr val="7030A0"/>
                                </a:solidFill>
                                <a:latin typeface="Cambria Math" panose="02040503050406030204" pitchFamily="18" charset="0"/>
                                <a:ea typeface="Cambria Math" panose="02040503050406030204" pitchFamily="18" charset="0"/>
                              </a:rPr>
                            </m:ctrlPr>
                          </m:sSubPr>
                          <m:e>
                            <m:r>
                              <a:rPr lang="en-US" sz="1800" b="0" i="1" smtClean="0">
                                <a:solidFill>
                                  <a:srgbClr val="7030A0"/>
                                </a:solidFill>
                                <a:latin typeface="Cambria Math" panose="02040503050406030204" pitchFamily="18" charset="0"/>
                                <a:ea typeface="Cambria Math" panose="02040503050406030204" pitchFamily="18" charset="0"/>
                              </a:rPr>
                              <m:t>𝑋</m:t>
                            </m:r>
                          </m:e>
                          <m:sub>
                            <m:r>
                              <a:rPr lang="en-US" sz="1800" b="0" i="1" smtClean="0">
                                <a:solidFill>
                                  <a:srgbClr val="7030A0"/>
                                </a:solidFill>
                                <a:latin typeface="Cambria Math" panose="02040503050406030204" pitchFamily="18" charset="0"/>
                                <a:ea typeface="Cambria Math" panose="02040503050406030204" pitchFamily="18" charset="0"/>
                              </a:rPr>
                              <m:t>𝑘</m:t>
                            </m:r>
                          </m:sub>
                        </m:sSub>
                      </m:e>
                    </m:d>
                  </m:oMath>
                </a14:m>
                <a:r>
                  <a:rPr lang="en-US" sz="1800" dirty="0">
                    <a:solidFill>
                      <a:srgbClr val="7030A0"/>
                    </a:solidFill>
                    <a:latin typeface="+mj-lt"/>
                  </a:rPr>
                  <a:t>   and   </a:t>
                </a:r>
                <a14:m>
                  <m:oMath xmlns:m="http://schemas.openxmlformats.org/officeDocument/2006/math">
                    <m:sSub>
                      <m:sSubPr>
                        <m:ctrlPr>
                          <a:rPr lang="en-US" sz="1800" b="1" i="1" smtClean="0">
                            <a:solidFill>
                              <a:srgbClr val="7030A0"/>
                            </a:solidFill>
                            <a:latin typeface="Cambria Math" panose="02040503050406030204" pitchFamily="18" charset="0"/>
                          </a:rPr>
                        </m:ctrlPr>
                      </m:sSubPr>
                      <m:e>
                        <m:r>
                          <a:rPr lang="en-US" sz="1800" b="1" i="1">
                            <a:solidFill>
                              <a:srgbClr val="7030A0"/>
                            </a:solidFill>
                            <a:latin typeface="Cambria Math" panose="02040503050406030204" pitchFamily="18" charset="0"/>
                          </a:rPr>
                          <m:t>𝒕</m:t>
                        </m:r>
                      </m:e>
                      <m:sub>
                        <m:r>
                          <a:rPr lang="en-US" sz="1800" b="1" i="1">
                            <a:solidFill>
                              <a:srgbClr val="7030A0"/>
                            </a:solidFill>
                            <a:latin typeface="Cambria Math" panose="02040503050406030204" pitchFamily="18" charset="0"/>
                          </a:rPr>
                          <m:t>𝒉</m:t>
                        </m:r>
                      </m:sub>
                    </m:sSub>
                    <m:r>
                      <a:rPr lang="en-US" sz="1800" i="1">
                        <a:solidFill>
                          <a:srgbClr val="7030A0"/>
                        </a:solidFill>
                        <a:latin typeface="Cambria Math" panose="02040503050406030204" pitchFamily="18" charset="0"/>
                        <a:ea typeface="Cambria Math" panose="02040503050406030204" pitchFamily="18" charset="0"/>
                      </a:rPr>
                      <m:t>∈</m:t>
                    </m:r>
                    <m:r>
                      <a:rPr lang="en-US" sz="1800" i="1">
                        <a:solidFill>
                          <a:srgbClr val="7030A0"/>
                        </a:solidFill>
                        <a:latin typeface="Cambria Math" panose="02040503050406030204" pitchFamily="18" charset="0"/>
                        <a:ea typeface="Cambria Math" panose="02040503050406030204" pitchFamily="18" charset="0"/>
                      </a:rPr>
                      <m:t>h𝑝</m:t>
                    </m:r>
                    <m:d>
                      <m:dPr>
                        <m:ctrlPr>
                          <a:rPr lang="en-US" sz="1800" i="1">
                            <a:solidFill>
                              <a:srgbClr val="7030A0"/>
                            </a:solidFill>
                            <a:latin typeface="Cambria Math" panose="02040503050406030204" pitchFamily="18" charset="0"/>
                            <a:ea typeface="Cambria Math" panose="02040503050406030204" pitchFamily="18" charset="0"/>
                          </a:rPr>
                        </m:ctrlPr>
                      </m:dPr>
                      <m:e>
                        <m:r>
                          <a:rPr lang="en-US" sz="1800" i="1">
                            <a:solidFill>
                              <a:srgbClr val="7030A0"/>
                            </a:solidFill>
                            <a:latin typeface="Cambria Math" panose="02040503050406030204" pitchFamily="18" charset="0"/>
                            <a:ea typeface="Cambria Math" panose="02040503050406030204" pitchFamily="18" charset="0"/>
                          </a:rPr>
                          <m:t>𝑘</m:t>
                        </m:r>
                        <m:r>
                          <a:rPr lang="en-US" sz="1800" i="1">
                            <a:solidFill>
                              <a:srgbClr val="7030A0"/>
                            </a:solidFill>
                            <a:latin typeface="Cambria Math" panose="02040503050406030204" pitchFamily="18" charset="0"/>
                            <a:ea typeface="Cambria Math" panose="02040503050406030204" pitchFamily="18" charset="0"/>
                          </a:rPr>
                          <m:t>,</m:t>
                        </m:r>
                        <m:sSub>
                          <m:sSubPr>
                            <m:ctrlPr>
                              <a:rPr lang="en-US" sz="1800" i="1">
                                <a:solidFill>
                                  <a:srgbClr val="7030A0"/>
                                </a:solidFill>
                                <a:latin typeface="Cambria Math" panose="02040503050406030204" pitchFamily="18" charset="0"/>
                                <a:ea typeface="Cambria Math" panose="02040503050406030204" pitchFamily="18" charset="0"/>
                              </a:rPr>
                            </m:ctrlPr>
                          </m:sSubPr>
                          <m:e>
                            <m:r>
                              <a:rPr lang="en-US" sz="1800" i="1">
                                <a:solidFill>
                                  <a:srgbClr val="7030A0"/>
                                </a:solidFill>
                                <a:latin typeface="Cambria Math" panose="02040503050406030204" pitchFamily="18" charset="0"/>
                                <a:ea typeface="Cambria Math" panose="02040503050406030204" pitchFamily="18" charset="0"/>
                              </a:rPr>
                              <m:t>𝑋</m:t>
                            </m:r>
                          </m:e>
                          <m:sub>
                            <m:r>
                              <a:rPr lang="en-US" sz="1800" i="1">
                                <a:solidFill>
                                  <a:srgbClr val="7030A0"/>
                                </a:solidFill>
                                <a:latin typeface="Cambria Math" panose="02040503050406030204" pitchFamily="18" charset="0"/>
                                <a:ea typeface="Cambria Math" panose="02040503050406030204" pitchFamily="18" charset="0"/>
                              </a:rPr>
                              <m:t>𝑘</m:t>
                            </m:r>
                            <m:r>
                              <a:rPr lang="en-US" sz="1800" i="1">
                                <a:solidFill>
                                  <a:srgbClr val="7030A0"/>
                                </a:solidFill>
                                <a:latin typeface="Cambria Math" panose="02040503050406030204" pitchFamily="18" charset="0"/>
                                <a:ea typeface="Cambria Math" panose="02040503050406030204" pitchFamily="18" charset="0"/>
                              </a:rPr>
                              <m:t>−1</m:t>
                            </m:r>
                          </m:sub>
                        </m:sSub>
                      </m:e>
                    </m:d>
                  </m:oMath>
                </a14:m>
                <a:r>
                  <a:rPr lang="en-US" sz="1800" dirty="0"/>
                  <a:t> </a:t>
                </a:r>
                <a:endParaRPr lang="en-US" sz="1800" dirty="0">
                  <a:solidFill>
                    <a:srgbClr val="7030A0"/>
                  </a:solidFill>
                  <a:latin typeface="+mj-lt"/>
                </a:endParaRPr>
              </a:p>
              <a:p>
                <a:pPr>
                  <a:lnSpc>
                    <a:spcPct val="100000"/>
                  </a:lnSpc>
                  <a:spcBef>
                    <a:spcPts val="0"/>
                  </a:spcBef>
                </a:pPr>
                <a:r>
                  <a:rPr lang="en-US" sz="1600" dirty="0">
                    <a:latin typeface="+mj-lt"/>
                  </a:rPr>
                  <a:t>These tasks are assigned same priorities in </a:t>
                </a:r>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𝑋</m:t>
                        </m:r>
                      </m:e>
                      <m:sub>
                        <m:r>
                          <a:rPr lang="en-US" sz="1600" b="0" i="1" smtClean="0">
                            <a:latin typeface="Cambria Math" panose="02040503050406030204" pitchFamily="18" charset="0"/>
                          </a:rPr>
                          <m:t>𝑘</m:t>
                        </m:r>
                      </m:sub>
                    </m:sSub>
                  </m:oMath>
                </a14:m>
                <a:r>
                  <a:rPr lang="en-US" sz="1600" dirty="0">
                    <a:latin typeface="+mj-lt"/>
                  </a:rPr>
                  <a:t> and </a:t>
                </a: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𝑋</m:t>
                        </m:r>
                      </m:e>
                      <m:sub>
                        <m:r>
                          <a:rPr lang="en-US" sz="1600" i="1">
                            <a:latin typeface="Cambria Math" panose="02040503050406030204" pitchFamily="18" charset="0"/>
                          </a:rPr>
                          <m:t>𝑘</m:t>
                        </m:r>
                        <m:r>
                          <a:rPr lang="en-US" sz="1600" b="0" i="1" smtClean="0">
                            <a:latin typeface="Cambria Math" panose="02040503050406030204" pitchFamily="18" charset="0"/>
                          </a:rPr>
                          <m:t>−1</m:t>
                        </m:r>
                      </m:sub>
                    </m:sSub>
                  </m:oMath>
                </a14:m>
                <a:endParaRPr lang="en-US" sz="1600" dirty="0">
                  <a:latin typeface="+mj-lt"/>
                </a:endParaRPr>
              </a:p>
              <a:p>
                <a:pPr>
                  <a:lnSpc>
                    <a:spcPct val="100000"/>
                  </a:lnSpc>
                  <a:spcBef>
                    <a:spcPts val="0"/>
                  </a:spcBef>
                </a:pPr>
                <a:r>
                  <a:rPr lang="en-US" sz="1600" dirty="0">
                    <a:latin typeface="+mj-lt"/>
                  </a:rPr>
                  <a:t>Thus these tasks remain schedulable with unchanged FNR length as per priority ordering </a:t>
                </a:r>
                <a14:m>
                  <m:oMath xmlns:m="http://schemas.openxmlformats.org/officeDocument/2006/math">
                    <m:r>
                      <a:rPr lang="en-US" sz="1800" i="1">
                        <a:latin typeface="Cambria Math" panose="02040503050406030204" pitchFamily="18" charset="0"/>
                        <a:ea typeface="Cambria Math" panose="02040503050406030204" pitchFamily="18" charset="0"/>
                      </a:rPr>
                      <m:t>𝑘</m:t>
                    </m:r>
                  </m:oMath>
                </a14:m>
                <a:r>
                  <a:rPr lang="en-US" sz="1800" dirty="0">
                    <a:latin typeface="+mj-lt"/>
                  </a:rPr>
                  <a:t>.</a:t>
                </a:r>
              </a:p>
              <a:p>
                <a:pPr marL="0" indent="0">
                  <a:lnSpc>
                    <a:spcPct val="100000"/>
                  </a:lnSpc>
                  <a:buNone/>
                </a:pPr>
                <a14:m>
                  <m:oMath xmlns:m="http://schemas.openxmlformats.org/officeDocument/2006/math">
                    <m:sSub>
                      <m:sSubPr>
                        <m:ctrlPr>
                          <a:rPr lang="en-US" sz="1800" b="1" i="1" smtClean="0">
                            <a:solidFill>
                              <a:srgbClr val="7030A0"/>
                            </a:solidFill>
                            <a:latin typeface="Cambria Math" panose="02040503050406030204" pitchFamily="18" charset="0"/>
                          </a:rPr>
                        </m:ctrlPr>
                      </m:sSubPr>
                      <m:e>
                        <m:r>
                          <a:rPr lang="en-US" sz="1800" b="1" i="1">
                            <a:solidFill>
                              <a:srgbClr val="7030A0"/>
                            </a:solidFill>
                            <a:latin typeface="Cambria Math" panose="02040503050406030204" pitchFamily="18" charset="0"/>
                          </a:rPr>
                          <m:t>𝒕</m:t>
                        </m:r>
                      </m:e>
                      <m:sub>
                        <m:r>
                          <a:rPr lang="en-US" sz="1800" b="1" i="1" smtClean="0">
                            <a:solidFill>
                              <a:srgbClr val="7030A0"/>
                            </a:solidFill>
                            <a:latin typeface="Cambria Math" panose="02040503050406030204" pitchFamily="18" charset="0"/>
                          </a:rPr>
                          <m:t>𝒌</m:t>
                        </m:r>
                      </m:sub>
                    </m:sSub>
                  </m:oMath>
                </a14:m>
                <a:r>
                  <a:rPr lang="en-US" sz="1800" dirty="0">
                    <a:solidFill>
                      <a:srgbClr val="7030A0"/>
                    </a:solidFill>
                  </a:rPr>
                  <a:t> </a:t>
                </a:r>
              </a:p>
              <a:p>
                <a:pPr>
                  <a:lnSpc>
                    <a:spcPct val="110000"/>
                  </a:lnSpc>
                  <a:spcBef>
                    <a:spcPts val="0"/>
                  </a:spcBef>
                </a:pPr>
                <a:r>
                  <a:rPr lang="en-US" sz="1600" dirty="0">
                    <a:latin typeface="+mj-lt"/>
                  </a:rPr>
                  <a:t>Task </a:t>
                </a:r>
                <a14:m>
                  <m:oMath xmlns:m="http://schemas.openxmlformats.org/officeDocument/2006/math">
                    <m:sSub>
                      <m:sSubPr>
                        <m:ctrlPr>
                          <a:rPr lang="en-US" sz="1600" i="1">
                            <a:latin typeface="Cambria Math" panose="02040503050406030204" pitchFamily="18" charset="0"/>
                          </a:rPr>
                        </m:ctrlPr>
                      </m:sSubPr>
                      <m:e>
                        <m:r>
                          <a:rPr lang="en-US" sz="1600" b="0" i="1" smtClean="0">
                            <a:latin typeface="Cambria Math" panose="02040503050406030204" pitchFamily="18" charset="0"/>
                          </a:rPr>
                          <m:t>𝑡</m:t>
                        </m:r>
                      </m:e>
                      <m:sub>
                        <m:r>
                          <a:rPr lang="en-US" sz="1600" i="1">
                            <a:latin typeface="Cambria Math" panose="02040503050406030204" pitchFamily="18" charset="0"/>
                          </a:rPr>
                          <m:t>𝑘</m:t>
                        </m:r>
                      </m:sub>
                    </m:sSub>
                  </m:oMath>
                </a14:m>
                <a:r>
                  <a:rPr lang="en-US" sz="1600" dirty="0">
                    <a:latin typeface="+mj-lt"/>
                  </a:rPr>
                  <a:t> is at higher priority level </a:t>
                </a:r>
                <a14:m>
                  <m:oMath xmlns:m="http://schemas.openxmlformats.org/officeDocument/2006/math">
                    <m:r>
                      <a:rPr lang="en-US" sz="1600" b="0" i="1" smtClean="0">
                        <a:latin typeface="Cambria Math" panose="02040503050406030204" pitchFamily="18" charset="0"/>
                      </a:rPr>
                      <m:t>𝑖</m:t>
                    </m:r>
                  </m:oMath>
                </a14:m>
                <a:r>
                  <a:rPr lang="en-US" sz="1600" dirty="0">
                    <a:latin typeface="+mj-lt"/>
                  </a:rPr>
                  <a:t> in </a:t>
                </a: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𝑋</m:t>
                        </m:r>
                      </m:e>
                      <m:sub>
                        <m:r>
                          <a:rPr lang="en-US" sz="1600" i="1">
                            <a:latin typeface="Cambria Math" panose="02040503050406030204" pitchFamily="18" charset="0"/>
                          </a:rPr>
                          <m:t>𝑘</m:t>
                        </m:r>
                      </m:sub>
                    </m:sSub>
                  </m:oMath>
                </a14:m>
                <a:r>
                  <a:rPr lang="en-US" sz="1600" dirty="0">
                    <a:latin typeface="+mj-lt"/>
                  </a:rPr>
                  <a:t> and at lower priority level </a:t>
                </a:r>
                <a14:m>
                  <m:oMath xmlns:m="http://schemas.openxmlformats.org/officeDocument/2006/math">
                    <m:r>
                      <a:rPr lang="en-US" sz="1600" b="0" i="1" smtClean="0">
                        <a:latin typeface="Cambria Math" panose="02040503050406030204" pitchFamily="18" charset="0"/>
                      </a:rPr>
                      <m:t>𝑘</m:t>
                    </m:r>
                  </m:oMath>
                </a14:m>
                <a:r>
                  <a:rPr lang="en-US" sz="1600" dirty="0">
                    <a:latin typeface="+mj-lt"/>
                  </a:rPr>
                  <a:t> in </a:t>
                </a: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𝑋</m:t>
                        </m:r>
                      </m:e>
                      <m:sub>
                        <m:r>
                          <a:rPr lang="en-US" sz="1600" i="1">
                            <a:latin typeface="Cambria Math" panose="02040503050406030204" pitchFamily="18" charset="0"/>
                          </a:rPr>
                          <m:t>𝑘</m:t>
                        </m:r>
                        <m:r>
                          <a:rPr lang="en-US" sz="1600" i="1">
                            <a:latin typeface="Cambria Math" panose="02040503050406030204" pitchFamily="18" charset="0"/>
                          </a:rPr>
                          <m:t>−1</m:t>
                        </m:r>
                      </m:sub>
                    </m:sSub>
                  </m:oMath>
                </a14:m>
                <a:r>
                  <a:rPr lang="en-US" sz="1600" dirty="0">
                    <a:latin typeface="+mj-lt"/>
                  </a:rPr>
                  <a:t>.</a:t>
                </a:r>
              </a:p>
              <a:p>
                <a:pPr>
                  <a:lnSpc>
                    <a:spcPct val="110000"/>
                  </a:lnSpc>
                  <a:spcBef>
                    <a:spcPts val="0"/>
                  </a:spcBef>
                  <a:spcAft>
                    <a:spcPts val="600"/>
                  </a:spcAft>
                </a:pPr>
                <a:r>
                  <a:rPr lang="en-US" sz="1600" dirty="0">
                    <a:latin typeface="+mj-lt"/>
                  </a:rPr>
                  <a:t>As per the FNR-PA algorithm task </a:t>
                </a: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𝑡</m:t>
                        </m:r>
                      </m:e>
                      <m:sub>
                        <m:r>
                          <a:rPr lang="en-US" sz="1600" i="1">
                            <a:latin typeface="Cambria Math" panose="02040503050406030204" pitchFamily="18" charset="0"/>
                          </a:rPr>
                          <m:t>𝑘</m:t>
                        </m:r>
                      </m:sub>
                    </m:sSub>
                  </m:oMath>
                </a14:m>
                <a:r>
                  <a:rPr lang="en-US" sz="1600" dirty="0">
                    <a:latin typeface="+mj-lt"/>
                  </a:rPr>
                  <a:t> is schedulable at priority </a:t>
                </a:r>
                <a14:m>
                  <m:oMath xmlns:m="http://schemas.openxmlformats.org/officeDocument/2006/math">
                    <m:r>
                      <a:rPr lang="en-US" sz="1600" i="1" smtClean="0">
                        <a:latin typeface="Cambria Math" panose="02040503050406030204" pitchFamily="18" charset="0"/>
                      </a:rPr>
                      <m:t>𝑘</m:t>
                    </m:r>
                  </m:oMath>
                </a14:m>
                <a:r>
                  <a:rPr lang="en-US" sz="1600" dirty="0">
                    <a:latin typeface="+mj-lt"/>
                  </a:rPr>
                  <a:t> and tolerates the final non-preemptive region length at priority </a:t>
                </a:r>
                <a14:m>
                  <m:oMath xmlns:m="http://schemas.openxmlformats.org/officeDocument/2006/math">
                    <m:r>
                      <a:rPr lang="en-US" sz="1600" i="1">
                        <a:latin typeface="Cambria Math" panose="02040503050406030204" pitchFamily="18" charset="0"/>
                      </a:rPr>
                      <m:t>𝑘</m:t>
                    </m:r>
                  </m:oMath>
                </a14:m>
                <a:r>
                  <a:rPr lang="en-US" sz="1600" dirty="0">
                    <a:latin typeface="+mj-lt"/>
                  </a:rPr>
                  <a:t> of any of the tasks in </a:t>
                </a:r>
                <a14:m>
                  <m:oMath xmlns:m="http://schemas.openxmlformats.org/officeDocument/2006/math">
                    <m:r>
                      <a:rPr lang="en-US" sz="1600" b="0" i="1" smtClean="0">
                        <a:latin typeface="Cambria Math" panose="02040503050406030204" pitchFamily="18" charset="0"/>
                        <a:ea typeface="Cambria Math" panose="02040503050406030204" pitchFamily="18" charset="0"/>
                      </a:rPr>
                      <m:t>h𝑒</m:t>
                    </m:r>
                    <m:r>
                      <a:rPr lang="en-US" sz="1600" i="1">
                        <a:latin typeface="Cambria Math" panose="02040503050406030204" pitchFamily="18" charset="0"/>
                        <a:ea typeface="Cambria Math" panose="02040503050406030204" pitchFamily="18" charset="0"/>
                      </a:rPr>
                      <m:t>𝑝</m:t>
                    </m:r>
                    <m:d>
                      <m:dPr>
                        <m:ctrlPr>
                          <a:rPr lang="en-US" sz="1600" i="1">
                            <a:latin typeface="Cambria Math" panose="02040503050406030204" pitchFamily="18" charset="0"/>
                            <a:ea typeface="Cambria Math" panose="02040503050406030204" pitchFamily="18" charset="0"/>
                          </a:rPr>
                        </m:ctrlPr>
                      </m:dPr>
                      <m:e>
                        <m:r>
                          <a:rPr lang="en-US" sz="1600" b="0" i="1" smtClean="0">
                            <a:latin typeface="Cambria Math" panose="02040503050406030204" pitchFamily="18" charset="0"/>
                            <a:ea typeface="Cambria Math" panose="02040503050406030204" pitchFamily="18" charset="0"/>
                          </a:rPr>
                          <m:t>𝑘</m:t>
                        </m:r>
                        <m:r>
                          <a:rPr lang="en-US" sz="1600" i="1">
                            <a:latin typeface="Cambria Math" panose="02040503050406030204" pitchFamily="18" charset="0"/>
                            <a:ea typeface="Cambria Math" panose="02040503050406030204" pitchFamily="18" charset="0"/>
                          </a:rPr>
                          <m:t> </m:t>
                        </m:r>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𝑋</m:t>
                            </m:r>
                          </m:e>
                          <m:sub>
                            <m:r>
                              <a:rPr lang="en-US" sz="1600" i="1">
                                <a:latin typeface="Cambria Math" panose="02040503050406030204" pitchFamily="18" charset="0"/>
                                <a:ea typeface="Cambria Math" panose="02040503050406030204" pitchFamily="18" charset="0"/>
                              </a:rPr>
                              <m:t>𝑘</m:t>
                            </m:r>
                          </m:sub>
                        </m:sSub>
                      </m:e>
                    </m:d>
                  </m:oMath>
                </a14:m>
                <a:r>
                  <a:rPr lang="en-US" sz="1600" dirty="0">
                    <a:latin typeface="+mj-lt"/>
                  </a:rPr>
                  <a:t>.</a:t>
                </a:r>
                <a:endParaRPr lang="en-US" sz="1800" dirty="0">
                  <a:latin typeface="+mj-lt"/>
                </a:endParaRPr>
              </a:p>
              <a:p>
                <a:pPr marL="0" indent="0">
                  <a:lnSpc>
                    <a:spcPct val="100000"/>
                  </a:lnSpc>
                  <a:buNone/>
                </a:pPr>
                <a14:m>
                  <m:oMath xmlns:m="http://schemas.openxmlformats.org/officeDocument/2006/math">
                    <m:sSub>
                      <m:sSubPr>
                        <m:ctrlPr>
                          <a:rPr lang="en-US" sz="1800" b="1" i="1" smtClean="0">
                            <a:solidFill>
                              <a:srgbClr val="7030A0"/>
                            </a:solidFill>
                            <a:latin typeface="Cambria Math" panose="02040503050406030204" pitchFamily="18" charset="0"/>
                          </a:rPr>
                        </m:ctrlPr>
                      </m:sSubPr>
                      <m:e>
                        <m:r>
                          <a:rPr lang="en-US" sz="1800" b="1" i="1">
                            <a:solidFill>
                              <a:srgbClr val="7030A0"/>
                            </a:solidFill>
                            <a:latin typeface="Cambria Math" panose="02040503050406030204" pitchFamily="18" charset="0"/>
                          </a:rPr>
                          <m:t>𝒕</m:t>
                        </m:r>
                      </m:e>
                      <m:sub>
                        <m:r>
                          <a:rPr lang="en-US" sz="1800" b="1" i="1" smtClean="0">
                            <a:solidFill>
                              <a:srgbClr val="7030A0"/>
                            </a:solidFill>
                            <a:latin typeface="Cambria Math" panose="02040503050406030204" pitchFamily="18" charset="0"/>
                          </a:rPr>
                          <m:t>𝒎</m:t>
                        </m:r>
                      </m:sub>
                    </m:sSub>
                    <m:r>
                      <a:rPr lang="en-US" sz="1800" i="1">
                        <a:solidFill>
                          <a:srgbClr val="7030A0"/>
                        </a:solidFill>
                        <a:latin typeface="Cambria Math" panose="02040503050406030204" pitchFamily="18" charset="0"/>
                        <a:ea typeface="Cambria Math" panose="02040503050406030204" pitchFamily="18" charset="0"/>
                      </a:rPr>
                      <m:t>∈</m:t>
                    </m:r>
                    <m:r>
                      <a:rPr lang="en-US" sz="1800" b="0" i="1" smtClean="0">
                        <a:solidFill>
                          <a:srgbClr val="7030A0"/>
                        </a:solidFill>
                        <a:latin typeface="Cambria Math" panose="02040503050406030204" pitchFamily="18" charset="0"/>
                        <a:ea typeface="Cambria Math" panose="02040503050406030204" pitchFamily="18" charset="0"/>
                      </a:rPr>
                      <m:t>h</m:t>
                    </m:r>
                    <m:r>
                      <a:rPr lang="en-US" sz="1800" i="1">
                        <a:solidFill>
                          <a:srgbClr val="7030A0"/>
                        </a:solidFill>
                        <a:latin typeface="Cambria Math" panose="02040503050406030204" pitchFamily="18" charset="0"/>
                        <a:ea typeface="Cambria Math" panose="02040503050406030204" pitchFamily="18" charset="0"/>
                      </a:rPr>
                      <m:t>𝑝</m:t>
                    </m:r>
                    <m:d>
                      <m:dPr>
                        <m:ctrlPr>
                          <a:rPr lang="en-US" sz="1800" i="1">
                            <a:solidFill>
                              <a:srgbClr val="7030A0"/>
                            </a:solidFill>
                            <a:latin typeface="Cambria Math" panose="02040503050406030204" pitchFamily="18" charset="0"/>
                            <a:ea typeface="Cambria Math" panose="02040503050406030204" pitchFamily="18" charset="0"/>
                          </a:rPr>
                        </m:ctrlPr>
                      </m:dPr>
                      <m:e>
                        <m:r>
                          <a:rPr lang="en-US" sz="1800" i="1">
                            <a:solidFill>
                              <a:srgbClr val="7030A0"/>
                            </a:solidFill>
                            <a:latin typeface="Cambria Math" panose="02040503050406030204" pitchFamily="18" charset="0"/>
                            <a:ea typeface="Cambria Math" panose="02040503050406030204" pitchFamily="18" charset="0"/>
                          </a:rPr>
                          <m:t>𝑘</m:t>
                        </m:r>
                        <m:r>
                          <a:rPr lang="en-US" sz="1800" i="1">
                            <a:solidFill>
                              <a:srgbClr val="7030A0"/>
                            </a:solidFill>
                            <a:latin typeface="Cambria Math" panose="02040503050406030204" pitchFamily="18" charset="0"/>
                            <a:ea typeface="Cambria Math" panose="02040503050406030204" pitchFamily="18" charset="0"/>
                          </a:rPr>
                          <m:t>,</m:t>
                        </m:r>
                        <m:sSub>
                          <m:sSubPr>
                            <m:ctrlPr>
                              <a:rPr lang="en-US" sz="1800" i="1">
                                <a:solidFill>
                                  <a:srgbClr val="7030A0"/>
                                </a:solidFill>
                                <a:latin typeface="Cambria Math" panose="02040503050406030204" pitchFamily="18" charset="0"/>
                                <a:ea typeface="Cambria Math" panose="02040503050406030204" pitchFamily="18" charset="0"/>
                              </a:rPr>
                            </m:ctrlPr>
                          </m:sSubPr>
                          <m:e>
                            <m:r>
                              <a:rPr lang="en-US" sz="1800" i="1">
                                <a:solidFill>
                                  <a:srgbClr val="7030A0"/>
                                </a:solidFill>
                                <a:latin typeface="Cambria Math" panose="02040503050406030204" pitchFamily="18" charset="0"/>
                                <a:ea typeface="Cambria Math" panose="02040503050406030204" pitchFamily="18" charset="0"/>
                              </a:rPr>
                              <m:t>𝑋</m:t>
                            </m:r>
                          </m:e>
                          <m:sub>
                            <m:r>
                              <a:rPr lang="en-US" sz="1800" i="1">
                                <a:solidFill>
                                  <a:srgbClr val="7030A0"/>
                                </a:solidFill>
                                <a:latin typeface="Cambria Math" panose="02040503050406030204" pitchFamily="18" charset="0"/>
                                <a:ea typeface="Cambria Math" panose="02040503050406030204" pitchFamily="18" charset="0"/>
                              </a:rPr>
                              <m:t>𝑘</m:t>
                            </m:r>
                            <m:r>
                              <a:rPr lang="en-US" sz="1800" b="0" i="1" smtClean="0">
                                <a:solidFill>
                                  <a:srgbClr val="7030A0"/>
                                </a:solidFill>
                                <a:latin typeface="Cambria Math" panose="02040503050406030204" pitchFamily="18" charset="0"/>
                                <a:ea typeface="Cambria Math" panose="02040503050406030204" pitchFamily="18" charset="0"/>
                              </a:rPr>
                              <m:t>−1</m:t>
                            </m:r>
                          </m:sub>
                        </m:sSub>
                      </m:e>
                    </m:d>
                    <m:r>
                      <a:rPr lang="en-US" sz="1800" i="1" smtClean="0">
                        <a:solidFill>
                          <a:srgbClr val="7030A0"/>
                        </a:solidFill>
                        <a:latin typeface="Cambria Math" panose="02040503050406030204" pitchFamily="18" charset="0"/>
                        <a:ea typeface="Cambria Math" panose="02040503050406030204" pitchFamily="18" charset="0"/>
                      </a:rPr>
                      <m:t>∩</m:t>
                    </m:r>
                    <m:r>
                      <a:rPr lang="en-US" sz="1800" b="0" i="1" smtClean="0">
                        <a:solidFill>
                          <a:srgbClr val="7030A0"/>
                        </a:solidFill>
                        <a:latin typeface="Cambria Math" panose="02040503050406030204" pitchFamily="18" charset="0"/>
                        <a:ea typeface="Cambria Math" panose="02040503050406030204" pitchFamily="18" charset="0"/>
                      </a:rPr>
                      <m:t>𝑙𝑒𝑝</m:t>
                    </m:r>
                    <m:d>
                      <m:dPr>
                        <m:ctrlPr>
                          <a:rPr lang="en-US" sz="1800" b="0" i="1" smtClean="0">
                            <a:solidFill>
                              <a:srgbClr val="7030A0"/>
                            </a:solidFill>
                            <a:latin typeface="Cambria Math" panose="02040503050406030204" pitchFamily="18" charset="0"/>
                            <a:ea typeface="Cambria Math" panose="02040503050406030204" pitchFamily="18" charset="0"/>
                          </a:rPr>
                        </m:ctrlPr>
                      </m:dPr>
                      <m:e>
                        <m:r>
                          <a:rPr lang="en-US" sz="1800" b="0" i="1" smtClean="0">
                            <a:solidFill>
                              <a:srgbClr val="7030A0"/>
                            </a:solidFill>
                            <a:latin typeface="Cambria Math" panose="02040503050406030204" pitchFamily="18" charset="0"/>
                            <a:ea typeface="Cambria Math" panose="02040503050406030204" pitchFamily="18" charset="0"/>
                          </a:rPr>
                          <m:t>𝑖</m:t>
                        </m:r>
                        <m:r>
                          <a:rPr lang="en-US" sz="1800" b="0" i="1" smtClean="0">
                            <a:solidFill>
                              <a:srgbClr val="7030A0"/>
                            </a:solidFill>
                            <a:latin typeface="Cambria Math" panose="02040503050406030204" pitchFamily="18" charset="0"/>
                            <a:ea typeface="Cambria Math" panose="02040503050406030204" pitchFamily="18" charset="0"/>
                          </a:rPr>
                          <m:t>, </m:t>
                        </m:r>
                        <m:sSub>
                          <m:sSubPr>
                            <m:ctrlPr>
                              <a:rPr lang="en-US" sz="1800" b="0" i="1" smtClean="0">
                                <a:solidFill>
                                  <a:srgbClr val="7030A0"/>
                                </a:solidFill>
                                <a:latin typeface="Cambria Math" panose="02040503050406030204" pitchFamily="18" charset="0"/>
                                <a:ea typeface="Cambria Math" panose="02040503050406030204" pitchFamily="18" charset="0"/>
                              </a:rPr>
                            </m:ctrlPr>
                          </m:sSubPr>
                          <m:e>
                            <m:r>
                              <a:rPr lang="en-US" sz="1800" b="0" i="1" smtClean="0">
                                <a:solidFill>
                                  <a:srgbClr val="7030A0"/>
                                </a:solidFill>
                                <a:latin typeface="Cambria Math" panose="02040503050406030204" pitchFamily="18" charset="0"/>
                                <a:ea typeface="Cambria Math" panose="02040503050406030204" pitchFamily="18" charset="0"/>
                              </a:rPr>
                              <m:t>𝑋</m:t>
                            </m:r>
                          </m:e>
                          <m:sub>
                            <m:r>
                              <a:rPr lang="en-US" sz="1800" b="0" i="1" smtClean="0">
                                <a:solidFill>
                                  <a:srgbClr val="7030A0"/>
                                </a:solidFill>
                                <a:latin typeface="Cambria Math" panose="02040503050406030204" pitchFamily="18" charset="0"/>
                                <a:ea typeface="Cambria Math" panose="02040503050406030204" pitchFamily="18" charset="0"/>
                              </a:rPr>
                              <m:t>𝑘</m:t>
                            </m:r>
                            <m:r>
                              <a:rPr lang="en-US" sz="1800" b="0" i="1" smtClean="0">
                                <a:solidFill>
                                  <a:srgbClr val="7030A0"/>
                                </a:solidFill>
                                <a:latin typeface="Cambria Math" panose="02040503050406030204" pitchFamily="18" charset="0"/>
                                <a:ea typeface="Cambria Math" panose="02040503050406030204" pitchFamily="18" charset="0"/>
                              </a:rPr>
                              <m:t>−1</m:t>
                            </m:r>
                          </m:sub>
                        </m:sSub>
                      </m:e>
                    </m:d>
                  </m:oMath>
                </a14:m>
                <a:r>
                  <a:rPr lang="en-US" sz="1800" dirty="0">
                    <a:solidFill>
                      <a:srgbClr val="7030A0"/>
                    </a:solidFill>
                  </a:rPr>
                  <a:t> </a:t>
                </a:r>
              </a:p>
              <a:p>
                <a:pPr>
                  <a:lnSpc>
                    <a:spcPct val="110000"/>
                  </a:lnSpc>
                </a:pPr>
                <a:r>
                  <a:rPr lang="en-US" sz="1600" dirty="0">
                    <a:latin typeface="+mj-lt"/>
                  </a:rPr>
                  <a:t>These tasks maintain the same priority order but are shifted up one priority level in </a:t>
                </a: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𝑋</m:t>
                        </m:r>
                      </m:e>
                      <m:sub>
                        <m:r>
                          <a:rPr lang="en-US" sz="1600" i="1">
                            <a:latin typeface="Cambria Math" panose="02040503050406030204" pitchFamily="18" charset="0"/>
                          </a:rPr>
                          <m:t>𝑘</m:t>
                        </m:r>
                        <m:r>
                          <a:rPr lang="en-US" sz="1600" i="1">
                            <a:latin typeface="Cambria Math" panose="02040503050406030204" pitchFamily="18" charset="0"/>
                          </a:rPr>
                          <m:t>−1</m:t>
                        </m:r>
                      </m:sub>
                    </m:sSub>
                  </m:oMath>
                </a14:m>
                <a:r>
                  <a:rPr lang="en-US" sz="1600" dirty="0">
                    <a:latin typeface="+mj-lt"/>
                  </a:rPr>
                  <a:t>.</a:t>
                </a:r>
              </a:p>
              <a:p>
                <a:pPr>
                  <a:lnSpc>
                    <a:spcPct val="110000"/>
                  </a:lnSpc>
                  <a:spcBef>
                    <a:spcPts val="0"/>
                  </a:spcBef>
                </a:pPr>
                <a:r>
                  <a:rPr lang="en-US" sz="1600" dirty="0">
                    <a:latin typeface="+mj-lt"/>
                  </a:rPr>
                  <a:t>In priority order </a:t>
                </a: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𝑋</m:t>
                        </m:r>
                      </m:e>
                      <m:sub>
                        <m:r>
                          <a:rPr lang="en-US" sz="1600" i="1">
                            <a:latin typeface="Cambria Math" panose="02040503050406030204" pitchFamily="18" charset="0"/>
                          </a:rPr>
                          <m:t>𝑘</m:t>
                        </m:r>
                      </m:sub>
                    </m:sSub>
                  </m:oMath>
                </a14:m>
                <a:r>
                  <a:rPr lang="en-US" sz="1600" dirty="0">
                    <a:latin typeface="+mj-lt"/>
                  </a:rPr>
                  <a:t>,  </a:t>
                </a: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𝑡</m:t>
                        </m:r>
                      </m:e>
                      <m:sub>
                        <m:r>
                          <a:rPr lang="en-US" sz="1600" b="0" i="1" smtClean="0">
                            <a:latin typeface="Cambria Math" panose="02040503050406030204" pitchFamily="18" charset="0"/>
                          </a:rPr>
                          <m:t>𝑚</m:t>
                        </m:r>
                      </m:sub>
                    </m:sSub>
                  </m:oMath>
                </a14:m>
                <a:r>
                  <a:rPr lang="en-US" sz="1600" dirty="0">
                    <a:latin typeface="+mj-lt"/>
                  </a:rPr>
                  <a:t> is subjected to </a:t>
                </a:r>
                <a:r>
                  <a:rPr lang="en-US" sz="1600" dirty="0">
                    <a:solidFill>
                      <a:srgbClr val="FF001C"/>
                    </a:solidFill>
                    <a:latin typeface="+mj-lt"/>
                  </a:rPr>
                  <a:t>interference</a:t>
                </a:r>
                <a:r>
                  <a:rPr lang="en-US" sz="1600" dirty="0">
                    <a:latin typeface="+mj-lt"/>
                  </a:rPr>
                  <a:t> from </a:t>
                </a: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𝑡</m:t>
                        </m:r>
                      </m:e>
                      <m:sub>
                        <m:r>
                          <a:rPr lang="en-US" sz="1600" i="1">
                            <a:latin typeface="Cambria Math" panose="02040503050406030204" pitchFamily="18" charset="0"/>
                          </a:rPr>
                          <m:t>𝑘</m:t>
                        </m:r>
                      </m:sub>
                    </m:sSub>
                  </m:oMath>
                </a14:m>
                <a:r>
                  <a:rPr lang="en-US" sz="1600" dirty="0">
                    <a:latin typeface="+mj-lt"/>
                  </a:rPr>
                  <a:t> which is at higher priority, whereas in </a:t>
                </a: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𝑋</m:t>
                        </m:r>
                      </m:e>
                      <m:sub>
                        <m:r>
                          <a:rPr lang="en-US" sz="1600" i="1">
                            <a:latin typeface="Cambria Math" panose="02040503050406030204" pitchFamily="18" charset="0"/>
                          </a:rPr>
                          <m:t>𝑘</m:t>
                        </m:r>
                        <m:r>
                          <a:rPr lang="en-US" sz="1600" i="1">
                            <a:latin typeface="Cambria Math" panose="02040503050406030204" pitchFamily="18" charset="0"/>
                          </a:rPr>
                          <m:t>−1</m:t>
                        </m:r>
                      </m:sub>
                    </m:sSub>
                  </m:oMath>
                </a14:m>
                <a:r>
                  <a:rPr lang="en-US" sz="1600" dirty="0">
                    <a:latin typeface="+mj-lt"/>
                  </a:rPr>
                  <a:t>, </a:t>
                </a: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𝑡</m:t>
                        </m:r>
                      </m:e>
                      <m:sub>
                        <m:r>
                          <a:rPr lang="en-US" sz="1600" b="0" i="1" smtClean="0">
                            <a:latin typeface="Cambria Math" panose="02040503050406030204" pitchFamily="18" charset="0"/>
                          </a:rPr>
                          <m:t>𝑚</m:t>
                        </m:r>
                      </m:sub>
                    </m:sSub>
                    <m:r>
                      <a:rPr lang="en-US" sz="1600" i="1">
                        <a:latin typeface="Cambria Math" panose="02040503050406030204" pitchFamily="18" charset="0"/>
                      </a:rPr>
                      <m:t> </m:t>
                    </m:r>
                  </m:oMath>
                </a14:m>
                <a:r>
                  <a:rPr lang="en-US" sz="1600" dirty="0">
                    <a:latin typeface="+mj-lt"/>
                  </a:rPr>
                  <a:t>is subjected to </a:t>
                </a:r>
                <a:r>
                  <a:rPr lang="en-US" sz="1600" dirty="0">
                    <a:solidFill>
                      <a:srgbClr val="FF001C"/>
                    </a:solidFill>
                    <a:latin typeface="+mj-lt"/>
                  </a:rPr>
                  <a:t>blocking</a:t>
                </a:r>
                <a:r>
                  <a:rPr lang="en-US" sz="1600" dirty="0">
                    <a:latin typeface="+mj-lt"/>
                  </a:rPr>
                  <a:t> from </a:t>
                </a: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𝑡</m:t>
                        </m:r>
                      </m:e>
                      <m:sub>
                        <m:r>
                          <a:rPr lang="en-US" sz="1600" i="1">
                            <a:latin typeface="Cambria Math" panose="02040503050406030204" pitchFamily="18" charset="0"/>
                          </a:rPr>
                          <m:t>𝑘</m:t>
                        </m:r>
                      </m:sub>
                    </m:sSub>
                  </m:oMath>
                </a14:m>
                <a:r>
                  <a:rPr lang="en-US" sz="1600" dirty="0">
                    <a:latin typeface="+mj-lt"/>
                  </a:rPr>
                  <a:t> which is at lower priority.</a:t>
                </a:r>
              </a:p>
              <a:p>
                <a:pPr>
                  <a:lnSpc>
                    <a:spcPct val="110000"/>
                  </a:lnSpc>
                  <a:spcBef>
                    <a:spcPts val="0"/>
                  </a:spcBef>
                </a:pPr>
                <a:r>
                  <a:rPr lang="en-US" sz="1600" dirty="0">
                    <a:latin typeface="+mj-lt"/>
                  </a:rPr>
                  <a:t>However the blocking factor from </a:t>
                </a: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𝑡</m:t>
                        </m:r>
                      </m:e>
                      <m:sub>
                        <m:r>
                          <a:rPr lang="en-US" sz="1600" i="1">
                            <a:latin typeface="Cambria Math" panose="02040503050406030204" pitchFamily="18" charset="0"/>
                          </a:rPr>
                          <m:t>𝑘</m:t>
                        </m:r>
                      </m:sub>
                    </m:sSub>
                  </m:oMath>
                </a14:m>
                <a:r>
                  <a:rPr lang="en-US" sz="1600" dirty="0">
                    <a:latin typeface="+mj-lt"/>
                  </a:rPr>
                  <a:t> at the lower priority level in </a:t>
                </a: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𝑋</m:t>
                        </m:r>
                      </m:e>
                      <m:sub>
                        <m:r>
                          <a:rPr lang="en-US" sz="1600" i="1">
                            <a:latin typeface="Cambria Math" panose="02040503050406030204" pitchFamily="18" charset="0"/>
                          </a:rPr>
                          <m:t>𝑘</m:t>
                        </m:r>
                        <m:r>
                          <a:rPr lang="en-US" sz="1600" i="1">
                            <a:latin typeface="Cambria Math" panose="02040503050406030204" pitchFamily="18" charset="0"/>
                          </a:rPr>
                          <m:t>−1</m:t>
                        </m:r>
                      </m:sub>
                    </m:sSub>
                  </m:oMath>
                </a14:m>
                <a:r>
                  <a:rPr lang="en-US" sz="1600" dirty="0">
                    <a:latin typeface="+mj-lt"/>
                  </a:rPr>
                  <a:t> cannot exceed its execution time </a:t>
                </a:r>
                <a14:m>
                  <m:oMath xmlns:m="http://schemas.openxmlformats.org/officeDocument/2006/math">
                    <m:sSub>
                      <m:sSubPr>
                        <m:ctrlPr>
                          <a:rPr lang="en-US" sz="1600" i="1">
                            <a:latin typeface="Cambria Math" panose="02040503050406030204" pitchFamily="18" charset="0"/>
                          </a:rPr>
                        </m:ctrlPr>
                      </m:sSubPr>
                      <m:e>
                        <m:r>
                          <a:rPr lang="en-US" sz="1600" b="0" i="1" smtClean="0">
                            <a:latin typeface="Cambria Math" panose="02040503050406030204" pitchFamily="18" charset="0"/>
                          </a:rPr>
                          <m:t>𝐶</m:t>
                        </m:r>
                      </m:e>
                      <m:sub>
                        <m:r>
                          <a:rPr lang="en-US" sz="1600" i="1">
                            <a:latin typeface="Cambria Math" panose="02040503050406030204" pitchFamily="18" charset="0"/>
                          </a:rPr>
                          <m:t>𝑘</m:t>
                        </m:r>
                      </m:sub>
                    </m:sSub>
                  </m:oMath>
                </a14:m>
                <a:r>
                  <a:rPr lang="en-US" sz="1600" dirty="0">
                    <a:latin typeface="+mj-lt"/>
                  </a:rPr>
                  <a:t> and the reduction in interference is also at least </a:t>
                </a:r>
                <a14:m>
                  <m:oMath xmlns:m="http://schemas.openxmlformats.org/officeDocument/2006/math">
                    <m:sSub>
                      <m:sSubPr>
                        <m:ctrlPr>
                          <a:rPr lang="en-US" sz="1600" i="1">
                            <a:latin typeface="Cambria Math" panose="02040503050406030204" pitchFamily="18" charset="0"/>
                          </a:rPr>
                        </m:ctrlPr>
                      </m:sSubPr>
                      <m:e>
                        <m:r>
                          <a:rPr lang="en-US" sz="1600" b="0" i="1" smtClean="0">
                            <a:latin typeface="Cambria Math" panose="02040503050406030204" pitchFamily="18" charset="0"/>
                          </a:rPr>
                          <m:t>𝐶</m:t>
                        </m:r>
                      </m:e>
                      <m:sub>
                        <m:r>
                          <a:rPr lang="en-US" sz="1600" i="1">
                            <a:latin typeface="Cambria Math" panose="02040503050406030204" pitchFamily="18" charset="0"/>
                          </a:rPr>
                          <m:t>𝑘</m:t>
                        </m:r>
                      </m:sub>
                    </m:sSub>
                  </m:oMath>
                </a14:m>
                <a:r>
                  <a:rPr lang="en-US" sz="1600" dirty="0">
                    <a:latin typeface="+mj-lt"/>
                  </a:rPr>
                  <a:t>.</a:t>
                </a:r>
              </a:p>
              <a:p>
                <a:pPr>
                  <a:lnSpc>
                    <a:spcPct val="110000"/>
                  </a:lnSpc>
                  <a:spcBef>
                    <a:spcPts val="0"/>
                  </a:spcBef>
                </a:pPr>
                <a:r>
                  <a:rPr lang="en-US" sz="1600" dirty="0">
                    <a:latin typeface="+mj-lt"/>
                  </a:rPr>
                  <a:t>Thus task </a:t>
                </a:r>
                <a14:m>
                  <m:oMath xmlns:m="http://schemas.openxmlformats.org/officeDocument/2006/math">
                    <m:sSub>
                      <m:sSubPr>
                        <m:ctrlPr>
                          <a:rPr lang="en-US" sz="1600" i="1" smtClean="0">
                            <a:latin typeface="Cambria Math" panose="02040503050406030204" pitchFamily="18" charset="0"/>
                          </a:rPr>
                        </m:ctrlPr>
                      </m:sSubPr>
                      <m:e>
                        <m:r>
                          <a:rPr lang="en-US" sz="1600" i="1">
                            <a:latin typeface="Cambria Math" panose="02040503050406030204" pitchFamily="18" charset="0"/>
                          </a:rPr>
                          <m:t>𝑡</m:t>
                        </m:r>
                      </m:e>
                      <m:sub>
                        <m:r>
                          <a:rPr lang="en-US" sz="1600" i="1">
                            <a:latin typeface="Cambria Math" panose="02040503050406030204" pitchFamily="18" charset="0"/>
                          </a:rPr>
                          <m:t>𝑚</m:t>
                        </m:r>
                      </m:sub>
                    </m:sSub>
                    <m:r>
                      <a:rPr lang="en-US" sz="1600" i="1">
                        <a:latin typeface="Cambria Math" panose="02040503050406030204" pitchFamily="18" charset="0"/>
                      </a:rPr>
                      <m:t> </m:t>
                    </m:r>
                  </m:oMath>
                </a14:m>
                <a:r>
                  <a:rPr lang="en-US" sz="1600" dirty="0">
                    <a:solidFill>
                      <a:srgbClr val="FF001C"/>
                    </a:solidFill>
                    <a:latin typeface="+mj-lt"/>
                  </a:rPr>
                  <a:t>remains schedulable </a:t>
                </a:r>
                <a:r>
                  <a:rPr lang="en-US" sz="1600" dirty="0">
                    <a:latin typeface="+mj-lt"/>
                  </a:rPr>
                  <a:t>under priority order </a:t>
                </a: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𝑋</m:t>
                        </m:r>
                      </m:e>
                      <m:sub>
                        <m:r>
                          <a:rPr lang="en-US" sz="1600" i="1">
                            <a:latin typeface="Cambria Math" panose="02040503050406030204" pitchFamily="18" charset="0"/>
                          </a:rPr>
                          <m:t>𝑘</m:t>
                        </m:r>
                        <m:r>
                          <a:rPr lang="en-US" sz="1600" i="1">
                            <a:latin typeface="Cambria Math" panose="02040503050406030204" pitchFamily="18" charset="0"/>
                          </a:rPr>
                          <m:t>−1</m:t>
                        </m:r>
                      </m:sub>
                    </m:sSub>
                  </m:oMath>
                </a14:m>
                <a:r>
                  <a:rPr lang="en-US" sz="1600" dirty="0">
                    <a:latin typeface="+mj-lt"/>
                  </a:rPr>
                  <a:t> with its final non-pre-emptive region length set as per priority ordering </a:t>
                </a: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𝑋</m:t>
                        </m:r>
                      </m:e>
                      <m:sub>
                        <m:r>
                          <a:rPr lang="en-US" sz="1600" i="1" smtClean="0">
                            <a:latin typeface="Cambria Math" panose="02040503050406030204" pitchFamily="18" charset="0"/>
                          </a:rPr>
                          <m:t>𝑘</m:t>
                        </m:r>
                      </m:sub>
                    </m:sSub>
                  </m:oMath>
                </a14:m>
                <a:r>
                  <a:rPr lang="en-US" sz="1600" dirty="0">
                    <a:latin typeface="+mj-lt"/>
                  </a:rPr>
                  <a:t>.</a:t>
                </a:r>
              </a:p>
            </p:txBody>
          </p:sp>
        </mc:Choice>
        <mc:Fallback xmlns="">
          <p:sp>
            <p:nvSpPr>
              <p:cNvPr id="3" name="Content Placeholder 2">
                <a:extLst>
                  <a:ext uri="{FF2B5EF4-FFF2-40B4-BE49-F238E27FC236}">
                    <a16:creationId xmlns:a16="http://schemas.microsoft.com/office/drawing/2014/main" id="{B56E6535-6D59-0C49-A1F3-A6AE90E83611}"/>
                  </a:ext>
                </a:extLst>
              </p:cNvPr>
              <p:cNvSpPr>
                <a:spLocks noGrp="1" noRot="1" noChangeAspect="1" noMove="1" noResize="1" noEditPoints="1" noAdjustHandles="1" noChangeArrowheads="1" noChangeShapeType="1" noTextEdit="1"/>
              </p:cNvSpPr>
              <p:nvPr>
                <p:ph idx="1"/>
              </p:nvPr>
            </p:nvSpPr>
            <p:spPr>
              <a:xfrm>
                <a:off x="838200" y="1602105"/>
                <a:ext cx="10515600" cy="4890770"/>
              </a:xfrm>
              <a:blipFill>
                <a:blip r:embed="rId2"/>
                <a:stretch>
                  <a:fillRect l="-362" t="-777"/>
                </a:stretch>
              </a:blipFill>
            </p:spPr>
            <p:txBody>
              <a:bodyPr/>
              <a:lstStyle/>
              <a:p>
                <a:r>
                  <a:rPr lang="en-US">
                    <a:noFill/>
                  </a:rPr>
                  <a:t> </a:t>
                </a:r>
              </a:p>
            </p:txBody>
          </p:sp>
        </mc:Fallback>
      </mc:AlternateContent>
    </p:spTree>
    <p:extLst>
      <p:ext uri="{BB962C8B-B14F-4D97-AF65-F5344CB8AC3E}">
        <p14:creationId xmlns:p14="http://schemas.microsoft.com/office/powerpoint/2010/main" val="25181128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BAAB96-C28A-7741-829A-74B84B52C563}"/>
              </a:ext>
            </a:extLst>
          </p:cNvPr>
          <p:cNvSpPr>
            <a:spLocks noGrp="1"/>
          </p:cNvSpPr>
          <p:nvPr>
            <p:ph type="title"/>
          </p:nvPr>
        </p:nvSpPr>
        <p:spPr/>
        <p:txBody>
          <a:bodyPr/>
          <a:lstStyle/>
          <a:p>
            <a:r>
              <a:rPr lang="en-US" dirty="0"/>
              <a:t>FNR Length Calculation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56E6535-6D59-0C49-A1F3-A6AE90E83611}"/>
                  </a:ext>
                </a:extLst>
              </p:cNvPr>
              <p:cNvSpPr>
                <a:spLocks noGrp="1"/>
              </p:cNvSpPr>
              <p:nvPr>
                <p:ph idx="1"/>
              </p:nvPr>
            </p:nvSpPr>
            <p:spPr>
              <a:xfrm>
                <a:off x="838200" y="1602105"/>
                <a:ext cx="10515600" cy="4890770"/>
              </a:xfrm>
            </p:spPr>
            <p:txBody>
              <a:bodyPr>
                <a:normAutofit/>
              </a:bodyPr>
              <a:lstStyle/>
              <a:p>
                <a:pPr>
                  <a:lnSpc>
                    <a:spcPct val="100000"/>
                  </a:lnSpc>
                </a:pPr>
                <a:r>
                  <a:rPr lang="en-US" sz="1800" dirty="0">
                    <a:latin typeface="+mj-lt"/>
                  </a:rPr>
                  <a:t>The FNR and FNR-PA algorithms presented in the previous section need to compute the minimum final non-pre-emptive region length (FNR Length) for each task.</a:t>
                </a:r>
              </a:p>
              <a:p>
                <a:pPr>
                  <a:lnSpc>
                    <a:spcPct val="100000"/>
                  </a:lnSpc>
                </a:pPr>
                <a:endParaRPr lang="en-US" sz="1800" dirty="0">
                  <a:latin typeface="+mj-lt"/>
                </a:endParaRPr>
              </a:p>
              <a:p>
                <a:pPr>
                  <a:lnSpc>
                    <a:spcPct val="100000"/>
                  </a:lnSpc>
                </a:pPr>
                <a:r>
                  <a:rPr lang="en-US" sz="1800" dirty="0">
                    <a:latin typeface="+mj-lt"/>
                  </a:rPr>
                  <a:t>One way is to find the length using a binary search.</a:t>
                </a:r>
              </a:p>
              <a:p>
                <a:pPr>
                  <a:lnSpc>
                    <a:spcPct val="100000"/>
                  </a:lnSpc>
                </a:pPr>
                <a:endParaRPr lang="en-US" sz="1800" dirty="0">
                  <a:latin typeface="+mj-lt"/>
                </a:endParaRPr>
              </a:p>
              <a:p>
                <a:pPr>
                  <a:lnSpc>
                    <a:spcPct val="100000"/>
                  </a:lnSpc>
                </a:pPr>
                <a:r>
                  <a:rPr lang="en-US" sz="1800" dirty="0">
                    <a:latin typeface="+mj-lt"/>
                  </a:rPr>
                  <a:t>However there is a much efficient analytical method that can be used instead and reduce the overall complexity of the algorithms.</a:t>
                </a:r>
              </a:p>
              <a:p>
                <a:pPr>
                  <a:lnSpc>
                    <a:spcPct val="100000"/>
                  </a:lnSpc>
                </a:pPr>
                <a:endParaRPr lang="en-US" sz="1800" dirty="0">
                  <a:latin typeface="+mj-lt"/>
                </a:endParaRPr>
              </a:p>
              <a:p>
                <a:pPr>
                  <a:lnSpc>
                    <a:spcPct val="100000"/>
                  </a:lnSpc>
                </a:pPr>
                <a:r>
                  <a:rPr lang="en-US" sz="1800" dirty="0">
                    <a:latin typeface="+mj-lt"/>
                  </a:rPr>
                  <a:t>To determine the minimum final non-pre-emptive region length </a:t>
                </a:r>
                <a14:m>
                  <m:oMath xmlns:m="http://schemas.openxmlformats.org/officeDocument/2006/math">
                    <m:r>
                      <a:rPr lang="en-US" sz="1800" b="0" i="1" smtClean="0">
                        <a:latin typeface="Cambria Math" panose="02040503050406030204" pitchFamily="18" charset="0"/>
                      </a:rPr>
                      <m:t>𝐹</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𝑖</m:t>
                        </m:r>
                      </m:e>
                    </m:d>
                  </m:oMath>
                </a14:m>
                <a:r>
                  <a:rPr lang="en-US" sz="1800" dirty="0">
                    <a:latin typeface="+mj-lt"/>
                  </a:rPr>
                  <a:t>, we effectively need to compute the </a:t>
                </a:r>
                <a:r>
                  <a:rPr lang="en-US" sz="1800" dirty="0">
                    <a:solidFill>
                      <a:srgbClr val="FF001C"/>
                    </a:solidFill>
                    <a:latin typeface="+mj-lt"/>
                  </a:rPr>
                  <a:t>largest amount of execution </a:t>
                </a:r>
                <a:r>
                  <a:rPr lang="en-US" sz="1800" dirty="0">
                    <a:latin typeface="+mj-lt"/>
                  </a:rPr>
                  <a:t>that the task can complete pre-emptively </a:t>
                </a:r>
                <a:r>
                  <a:rPr lang="en-US" sz="1800" dirty="0">
                    <a:solidFill>
                      <a:srgbClr val="FF001C"/>
                    </a:solidFill>
                    <a:latin typeface="+mj-lt"/>
                  </a:rPr>
                  <a:t>without missing its deadline</a:t>
                </a:r>
                <a:r>
                  <a:rPr lang="en-US" sz="1800" dirty="0">
                    <a:latin typeface="+mj-lt"/>
                  </a:rPr>
                  <a:t>.</a:t>
                </a:r>
              </a:p>
              <a:p>
                <a:pPr>
                  <a:lnSpc>
                    <a:spcPct val="100000"/>
                  </a:lnSpc>
                </a:pPr>
                <a:endParaRPr lang="en-US" sz="1800" dirty="0">
                  <a:latin typeface="+mj-lt"/>
                </a:endParaRPr>
              </a:p>
              <a:p>
                <a:pPr>
                  <a:lnSpc>
                    <a:spcPct val="100000"/>
                  </a:lnSpc>
                </a:pPr>
                <a:endParaRPr lang="en-US" sz="1800" dirty="0">
                  <a:latin typeface="+mj-lt"/>
                </a:endParaRPr>
              </a:p>
            </p:txBody>
          </p:sp>
        </mc:Choice>
        <mc:Fallback xmlns="">
          <p:sp>
            <p:nvSpPr>
              <p:cNvPr id="3" name="Content Placeholder 2">
                <a:extLst>
                  <a:ext uri="{FF2B5EF4-FFF2-40B4-BE49-F238E27FC236}">
                    <a16:creationId xmlns:a16="http://schemas.microsoft.com/office/drawing/2014/main" id="{B56E6535-6D59-0C49-A1F3-A6AE90E83611}"/>
                  </a:ext>
                </a:extLst>
              </p:cNvPr>
              <p:cNvSpPr>
                <a:spLocks noGrp="1" noRot="1" noChangeAspect="1" noMove="1" noResize="1" noEditPoints="1" noAdjustHandles="1" noChangeArrowheads="1" noChangeShapeType="1" noTextEdit="1"/>
              </p:cNvSpPr>
              <p:nvPr>
                <p:ph idx="1"/>
              </p:nvPr>
            </p:nvSpPr>
            <p:spPr>
              <a:xfrm>
                <a:off x="838200" y="1602105"/>
                <a:ext cx="10515600" cy="4890770"/>
              </a:xfrm>
              <a:blipFill>
                <a:blip r:embed="rId2"/>
                <a:stretch>
                  <a:fillRect l="-483" t="-777"/>
                </a:stretch>
              </a:blipFill>
            </p:spPr>
            <p:txBody>
              <a:bodyPr/>
              <a:lstStyle/>
              <a:p>
                <a:r>
                  <a:rPr lang="en-US">
                    <a:noFill/>
                  </a:rPr>
                  <a:t> </a:t>
                </a:r>
              </a:p>
            </p:txBody>
          </p:sp>
        </mc:Fallback>
      </mc:AlternateContent>
    </p:spTree>
    <p:extLst>
      <p:ext uri="{BB962C8B-B14F-4D97-AF65-F5344CB8AC3E}">
        <p14:creationId xmlns:p14="http://schemas.microsoft.com/office/powerpoint/2010/main" val="27669922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BAAB96-C28A-7741-829A-74B84B52C563}"/>
              </a:ext>
            </a:extLst>
          </p:cNvPr>
          <p:cNvSpPr>
            <a:spLocks noGrp="1"/>
          </p:cNvSpPr>
          <p:nvPr>
            <p:ph type="title"/>
          </p:nvPr>
        </p:nvSpPr>
        <p:spPr/>
        <p:txBody>
          <a:bodyPr/>
          <a:lstStyle/>
          <a:p>
            <a:r>
              <a:rPr lang="en-US" dirty="0"/>
              <a:t>FNR Length Calculation</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B56E6535-6D59-0C49-A1F3-A6AE90E83611}"/>
                  </a:ext>
                </a:extLst>
              </p:cNvPr>
              <p:cNvSpPr>
                <a:spLocks noGrp="1"/>
              </p:cNvSpPr>
              <p:nvPr>
                <p:ph idx="1"/>
              </p:nvPr>
            </p:nvSpPr>
            <p:spPr>
              <a:xfrm>
                <a:off x="838200" y="1602105"/>
                <a:ext cx="10515600" cy="4890770"/>
              </a:xfrm>
            </p:spPr>
            <p:txBody>
              <a:bodyPr>
                <a:normAutofit/>
              </a:bodyPr>
              <a:lstStyle/>
              <a:p>
                <a:pPr>
                  <a:lnSpc>
                    <a:spcPct val="150000"/>
                  </a:lnSpc>
                </a:pPr>
                <a:r>
                  <a:rPr lang="en-US" sz="1800" dirty="0">
                    <a:latin typeface="+mj-lt"/>
                  </a:rPr>
                  <a:t>From equations (1) and (3) we can compute the length of priority level-</a:t>
                </a:r>
                <a14:m>
                  <m:oMath xmlns:m="http://schemas.openxmlformats.org/officeDocument/2006/math">
                    <m:r>
                      <a:rPr lang="en-US" sz="1800" i="1">
                        <a:latin typeface="Cambria Math" panose="02040503050406030204" pitchFamily="18" charset="0"/>
                      </a:rPr>
                      <m:t>𝑖</m:t>
                    </m:r>
                  </m:oMath>
                </a14:m>
                <a:r>
                  <a:rPr lang="en-US" sz="1800" dirty="0">
                    <a:latin typeface="+mj-lt"/>
                  </a:rPr>
                  <a:t> active period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𝐴</m:t>
                        </m:r>
                      </m:e>
                      <m:sub>
                        <m:r>
                          <a:rPr lang="en-US" sz="1800" b="0" i="1" smtClean="0">
                            <a:latin typeface="Cambria Math" panose="02040503050406030204" pitchFamily="18" charset="0"/>
                          </a:rPr>
                          <m:t>𝑖</m:t>
                        </m:r>
                      </m:sub>
                    </m:sSub>
                  </m:oMath>
                </a14:m>
                <a:r>
                  <a:rPr lang="en-US" sz="1800" dirty="0">
                    <a:latin typeface="+mj-lt"/>
                  </a:rPr>
                  <a:t>), and then we can get the number of jobs in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𝐴</m:t>
                        </m:r>
                      </m:e>
                      <m:sub>
                        <m:r>
                          <a:rPr lang="en-US" sz="1800" i="1">
                            <a:latin typeface="Cambria Math" panose="02040503050406030204" pitchFamily="18" charset="0"/>
                          </a:rPr>
                          <m:t>𝑖</m:t>
                        </m:r>
                      </m:sub>
                    </m:sSub>
                  </m:oMath>
                </a14:m>
                <a:r>
                  <a:rPr lang="en-US" sz="1800" dirty="0">
                    <a:latin typeface="+mj-lt"/>
                  </a:rPr>
                  <a:t> for the task </a:t>
                </a:r>
                <a14:m>
                  <m:oMath xmlns:m="http://schemas.openxmlformats.org/officeDocument/2006/math">
                    <m:sSub>
                      <m:sSubPr>
                        <m:ctrlPr>
                          <a:rPr lang="en-US" sz="1800" i="1">
                            <a:latin typeface="Cambria Math" panose="02040503050406030204" pitchFamily="18" charset="0"/>
                          </a:rPr>
                        </m:ctrlPr>
                      </m:sSubPr>
                      <m:e>
                        <m:r>
                          <a:rPr lang="en-US" sz="1800" b="0" i="1" smtClean="0">
                            <a:latin typeface="Cambria Math" panose="02040503050406030204" pitchFamily="18" charset="0"/>
                          </a:rPr>
                          <m:t>𝑡</m:t>
                        </m:r>
                      </m:e>
                      <m:sub>
                        <m:r>
                          <a:rPr lang="en-US" sz="1800" i="1">
                            <a:latin typeface="Cambria Math" panose="02040503050406030204" pitchFamily="18" charset="0"/>
                          </a:rPr>
                          <m:t>𝑖</m:t>
                        </m:r>
                      </m:sub>
                    </m:sSub>
                  </m:oMath>
                </a14:m>
                <a:r>
                  <a:rPr lang="en-US" sz="1800" dirty="0">
                    <a:latin typeface="+mj-lt"/>
                  </a:rPr>
                  <a:t>.</a:t>
                </a:r>
              </a:p>
              <a:p>
                <a:pPr>
                  <a:lnSpc>
                    <a:spcPct val="150000"/>
                  </a:lnSpc>
                </a:pPr>
                <a:endParaRPr lang="en-US" sz="1800" dirty="0">
                  <a:latin typeface="+mj-lt"/>
                </a:endParaRPr>
              </a:p>
              <a:p>
                <a:pPr>
                  <a:lnSpc>
                    <a:spcPct val="150000"/>
                  </a:lnSpc>
                </a:pPr>
                <a:r>
                  <a:rPr lang="en-US" sz="1800" dirty="0">
                    <a:latin typeface="+mj-lt"/>
                  </a:rPr>
                  <a:t>For each job </a:t>
                </a:r>
                <a14:m>
                  <m:oMath xmlns:m="http://schemas.openxmlformats.org/officeDocument/2006/math">
                    <m:r>
                      <a:rPr lang="en-US" sz="1800" b="0" i="1" smtClean="0">
                        <a:latin typeface="Cambria Math" panose="02040503050406030204" pitchFamily="18" charset="0"/>
                      </a:rPr>
                      <m:t>𝑔</m:t>
                    </m:r>
                  </m:oMath>
                </a14:m>
                <a:r>
                  <a:rPr lang="en-US" sz="1800" dirty="0">
                    <a:latin typeface="+mj-lt"/>
                  </a:rPr>
                  <a:t> of task </a:t>
                </a:r>
                <a14:m>
                  <m:oMath xmlns:m="http://schemas.openxmlformats.org/officeDocument/2006/math">
                    <m:sSub>
                      <m:sSubPr>
                        <m:ctrlPr>
                          <a:rPr lang="en-US" sz="1800" i="1">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𝑖</m:t>
                        </m:r>
                      </m:sub>
                    </m:sSub>
                    <m:r>
                      <a:rPr lang="en-US" sz="1800" i="1">
                        <a:latin typeface="Cambria Math" panose="02040503050406030204" pitchFamily="18" charset="0"/>
                      </a:rPr>
                      <m:t> </m:t>
                    </m:r>
                  </m:oMath>
                </a14:m>
                <a:r>
                  <a:rPr lang="en-US" sz="1800" dirty="0">
                    <a:latin typeface="+mj-lt"/>
                  </a:rPr>
                  <a:t>in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𝐴</m:t>
                        </m:r>
                      </m:e>
                      <m:sub>
                        <m:r>
                          <a:rPr lang="en-US" sz="1800" i="1">
                            <a:latin typeface="Cambria Math" panose="02040503050406030204" pitchFamily="18" charset="0"/>
                          </a:rPr>
                          <m:t>𝑖</m:t>
                        </m:r>
                      </m:sub>
                    </m:sSub>
                  </m:oMath>
                </a14:m>
                <a:r>
                  <a:rPr lang="en-US" sz="1800" dirty="0">
                    <a:latin typeface="+mj-lt"/>
                  </a:rPr>
                  <a:t>, we need to compute the minimum final non-pre-emptive region required to guarantee the schedulability of that job.</a:t>
                </a:r>
              </a:p>
              <a:p>
                <a:pPr>
                  <a:lnSpc>
                    <a:spcPct val="150000"/>
                  </a:lnSpc>
                </a:pPr>
                <a:endParaRPr lang="en-US" sz="1800" dirty="0">
                  <a:latin typeface="+mj-lt"/>
                </a:endParaRPr>
              </a:p>
              <a:p>
                <a:pPr>
                  <a:lnSpc>
                    <a:spcPct val="150000"/>
                  </a:lnSpc>
                </a:pPr>
                <a:r>
                  <a:rPr lang="en-US" sz="1800" dirty="0">
                    <a:latin typeface="+mj-lt"/>
                  </a:rPr>
                  <a:t>For that, we consider the minimum amount of execution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𝑆</m:t>
                        </m:r>
                      </m:e>
                      <m:sub>
                        <m:r>
                          <a:rPr lang="en-US" sz="1800" b="0" i="1" smtClean="0">
                            <a:latin typeface="Cambria Math" panose="02040503050406030204" pitchFamily="18" charset="0"/>
                          </a:rPr>
                          <m:t>𝑖</m:t>
                        </m:r>
                        <m:r>
                          <a:rPr lang="en-US" sz="1800" b="0" i="1" smtClean="0">
                            <a:latin typeface="Cambria Math" panose="02040503050406030204" pitchFamily="18" charset="0"/>
                          </a:rPr>
                          <m:t>,</m:t>
                        </m:r>
                        <m:r>
                          <a:rPr lang="en-US" sz="1800" b="0" i="1" smtClean="0">
                            <a:latin typeface="Cambria Math" panose="02040503050406030204" pitchFamily="18" charset="0"/>
                          </a:rPr>
                          <m:t>𝑔</m:t>
                        </m:r>
                      </m:sub>
                    </m:sSub>
                    <m:d>
                      <m:dPr>
                        <m:ctrlPr>
                          <a:rPr lang="en-US" sz="1800" i="1" smtClean="0">
                            <a:latin typeface="Cambria Math" panose="02040503050406030204" pitchFamily="18" charset="0"/>
                          </a:rPr>
                        </m:ctrlPr>
                      </m:dPr>
                      <m:e>
                        <m:r>
                          <a:rPr lang="en-US" sz="1800" b="0" i="1" smtClean="0">
                            <a:latin typeface="Cambria Math" panose="02040503050406030204" pitchFamily="18" charset="0"/>
                          </a:rPr>
                          <m:t>𝑡</m:t>
                        </m:r>
                      </m:e>
                    </m:d>
                  </m:oMath>
                </a14:m>
                <a:r>
                  <a:rPr lang="en-US" sz="1800" dirty="0">
                    <a:latin typeface="+mj-lt"/>
                  </a:rPr>
                  <a:t> that task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𝑡</m:t>
                        </m:r>
                      </m:e>
                      <m:sub>
                        <m:r>
                          <a:rPr lang="en-US" sz="1800" i="1">
                            <a:latin typeface="Cambria Math" panose="02040503050406030204" pitchFamily="18" charset="0"/>
                          </a:rPr>
                          <m:t>𝑖</m:t>
                        </m:r>
                      </m:sub>
                    </m:sSub>
                    <m:r>
                      <a:rPr lang="en-US" sz="1800" i="1">
                        <a:latin typeface="Cambria Math" panose="02040503050406030204" pitchFamily="18" charset="0"/>
                      </a:rPr>
                      <m:t> </m:t>
                    </m:r>
                  </m:oMath>
                </a14:m>
                <a:r>
                  <a:rPr lang="en-US" sz="1800" dirty="0">
                    <a:latin typeface="+mj-lt"/>
                  </a:rPr>
                  <a:t>is certain to be able to perform between the start of its </a:t>
                </a:r>
                <a14:m>
                  <m:oMath xmlns:m="http://schemas.openxmlformats.org/officeDocument/2006/math">
                    <m:sSup>
                      <m:sSupPr>
                        <m:ctrlPr>
                          <a:rPr lang="en-US" sz="1800" i="1" smtClean="0">
                            <a:latin typeface="Cambria Math" panose="02040503050406030204" pitchFamily="18" charset="0"/>
                          </a:rPr>
                        </m:ctrlPr>
                      </m:sSupPr>
                      <m:e>
                        <m:r>
                          <a:rPr lang="en-US" sz="1800" b="0" i="1" smtClean="0">
                            <a:latin typeface="Cambria Math" panose="02040503050406030204" pitchFamily="18" charset="0"/>
                          </a:rPr>
                          <m:t>𝑔</m:t>
                        </m:r>
                      </m:e>
                      <m:sup>
                        <m:r>
                          <a:rPr lang="en-US" sz="1800" b="0" i="1" smtClean="0">
                            <a:latin typeface="Cambria Math" panose="02040503050406030204" pitchFamily="18" charset="0"/>
                          </a:rPr>
                          <m:t>𝑡h</m:t>
                        </m:r>
                      </m:sup>
                    </m:sSup>
                  </m:oMath>
                </a14:m>
                <a:r>
                  <a:rPr lang="en-US" sz="1800" dirty="0">
                    <a:latin typeface="+mj-lt"/>
                  </a:rPr>
                  <a:t> job and some arbitrary time </a:t>
                </a:r>
                <a14:m>
                  <m:oMath xmlns:m="http://schemas.openxmlformats.org/officeDocument/2006/math">
                    <m:r>
                      <a:rPr lang="en-US" sz="1800" b="1" i="1" smtClean="0">
                        <a:latin typeface="Cambria Math" panose="02040503050406030204" pitchFamily="18" charset="0"/>
                      </a:rPr>
                      <m:t>𝒕</m:t>
                    </m:r>
                  </m:oMath>
                </a14:m>
                <a:r>
                  <a:rPr lang="en-US" sz="1800" dirty="0">
                    <a:latin typeface="+mj-lt"/>
                  </a:rPr>
                  <a:t> prior to that job’s deadline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𝑔𝑇</m:t>
                        </m:r>
                      </m:e>
                      <m:sub>
                        <m:r>
                          <a:rPr lang="en-US" sz="1800" b="0" i="1" smtClean="0">
                            <a:latin typeface="Cambria Math" panose="02040503050406030204" pitchFamily="18" charset="0"/>
                          </a:rPr>
                          <m:t>𝑖</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𝐷</m:t>
                        </m:r>
                      </m:e>
                      <m:sub>
                        <m:r>
                          <a:rPr lang="en-US" sz="1800" b="0" i="1" smtClean="0">
                            <a:latin typeface="Cambria Math" panose="02040503050406030204" pitchFamily="18" charset="0"/>
                          </a:rPr>
                          <m:t>𝑖</m:t>
                        </m:r>
                      </m:sub>
                    </m:sSub>
                  </m:oMath>
                </a14:m>
                <a:r>
                  <a:rPr lang="en-US" sz="1800" dirty="0">
                    <a:latin typeface="+mj-lt"/>
                  </a:rPr>
                  <a:t>.</a:t>
                </a:r>
              </a:p>
              <a:p>
                <a:pPr>
                  <a:lnSpc>
                    <a:spcPct val="100000"/>
                  </a:lnSpc>
                </a:pPr>
                <a:endParaRPr lang="en-US" sz="1800" dirty="0">
                  <a:latin typeface="+mj-lt"/>
                </a:endParaRPr>
              </a:p>
              <a:p>
                <a:pPr marL="0" indent="0">
                  <a:lnSpc>
                    <a:spcPct val="100000"/>
                  </a:lnSpc>
                  <a:buNone/>
                </a:pPr>
                <a:endParaRPr lang="en-US" sz="1800" dirty="0">
                  <a:latin typeface="+mj-lt"/>
                </a:endParaRPr>
              </a:p>
              <a:p>
                <a:pPr>
                  <a:lnSpc>
                    <a:spcPct val="100000"/>
                  </a:lnSpc>
                </a:pPr>
                <a:endParaRPr lang="en-US" sz="1800" dirty="0">
                  <a:latin typeface="+mj-lt"/>
                </a:endParaRPr>
              </a:p>
            </p:txBody>
          </p:sp>
        </mc:Choice>
        <mc:Fallback>
          <p:sp>
            <p:nvSpPr>
              <p:cNvPr id="3" name="Content Placeholder 2">
                <a:extLst>
                  <a:ext uri="{FF2B5EF4-FFF2-40B4-BE49-F238E27FC236}">
                    <a16:creationId xmlns:a16="http://schemas.microsoft.com/office/drawing/2014/main" id="{B56E6535-6D59-0C49-A1F3-A6AE90E83611}"/>
                  </a:ext>
                </a:extLst>
              </p:cNvPr>
              <p:cNvSpPr>
                <a:spLocks noGrp="1" noRot="1" noChangeAspect="1" noMove="1" noResize="1" noEditPoints="1" noAdjustHandles="1" noChangeArrowheads="1" noChangeShapeType="1" noTextEdit="1"/>
              </p:cNvSpPr>
              <p:nvPr>
                <p:ph idx="1"/>
              </p:nvPr>
            </p:nvSpPr>
            <p:spPr>
              <a:xfrm>
                <a:off x="838200" y="1602105"/>
                <a:ext cx="10515600" cy="4890770"/>
              </a:xfrm>
              <a:blipFill>
                <a:blip r:embed="rId2"/>
                <a:stretch>
                  <a:fillRect l="-483"/>
                </a:stretch>
              </a:blipFill>
            </p:spPr>
            <p:txBody>
              <a:bodyPr/>
              <a:lstStyle/>
              <a:p>
                <a:r>
                  <a:rPr lang="en-US">
                    <a:noFill/>
                  </a:rPr>
                  <a:t> </a:t>
                </a:r>
              </a:p>
            </p:txBody>
          </p:sp>
        </mc:Fallback>
      </mc:AlternateContent>
    </p:spTree>
    <p:extLst>
      <p:ext uri="{BB962C8B-B14F-4D97-AF65-F5344CB8AC3E}">
        <p14:creationId xmlns:p14="http://schemas.microsoft.com/office/powerpoint/2010/main" val="18335531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66E16A01-E956-D44B-A637-6E908046A433}"/>
              </a:ext>
            </a:extLst>
          </p:cNvPr>
          <p:cNvCxnSpPr>
            <a:cxnSpLocks/>
          </p:cNvCxnSpPr>
          <p:nvPr/>
        </p:nvCxnSpPr>
        <p:spPr>
          <a:xfrm>
            <a:off x="1570215" y="3735925"/>
            <a:ext cx="8924177" cy="0"/>
          </a:xfrm>
          <a:prstGeom prst="line">
            <a:avLst/>
          </a:prstGeom>
        </p:spPr>
        <p:style>
          <a:lnRef idx="2">
            <a:schemeClr val="dk1"/>
          </a:lnRef>
          <a:fillRef idx="0">
            <a:schemeClr val="dk1"/>
          </a:fillRef>
          <a:effectRef idx="1">
            <a:schemeClr val="dk1"/>
          </a:effectRef>
          <a:fontRef idx="minor">
            <a:schemeClr val="tx1"/>
          </a:fontRef>
        </p:style>
      </p:cxnSp>
      <p:sp>
        <p:nvSpPr>
          <p:cNvPr id="4" name="Rectangle 3">
            <a:extLst>
              <a:ext uri="{FF2B5EF4-FFF2-40B4-BE49-F238E27FC236}">
                <a16:creationId xmlns:a16="http://schemas.microsoft.com/office/drawing/2014/main" id="{C0648A89-C020-2143-9595-CCCBBCE80E64}"/>
              </a:ext>
            </a:extLst>
          </p:cNvPr>
          <p:cNvSpPr/>
          <p:nvPr/>
        </p:nvSpPr>
        <p:spPr>
          <a:xfrm>
            <a:off x="5704256" y="1368658"/>
            <a:ext cx="3191493" cy="2367267"/>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31289221-EE84-3443-A485-ADDCACE6B53A}"/>
              </a:ext>
            </a:extLst>
          </p:cNvPr>
          <p:cNvCxnSpPr>
            <a:cxnSpLocks/>
          </p:cNvCxnSpPr>
          <p:nvPr/>
        </p:nvCxnSpPr>
        <p:spPr>
          <a:xfrm>
            <a:off x="6806312" y="365760"/>
            <a:ext cx="0" cy="3807045"/>
          </a:xfrm>
          <a:prstGeom prst="line">
            <a:avLst/>
          </a:prstGeom>
          <a:ln w="9525">
            <a:solidFill>
              <a:schemeClr val="accent6">
                <a:lumMod val="75000"/>
              </a:schemeClr>
            </a:solidFill>
            <a:prstDash val="lgDash"/>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7A29D097-A976-F74D-8DA8-7F7BFDB55568}"/>
              </a:ext>
            </a:extLst>
          </p:cNvPr>
          <p:cNvCxnSpPr>
            <a:cxnSpLocks/>
          </p:cNvCxnSpPr>
          <p:nvPr/>
        </p:nvCxnSpPr>
        <p:spPr>
          <a:xfrm flipV="1">
            <a:off x="1570215" y="364175"/>
            <a:ext cx="0" cy="3370165"/>
          </a:xfrm>
          <a:prstGeom prst="line">
            <a:avLst/>
          </a:prstGeom>
        </p:spPr>
        <p:style>
          <a:lnRef idx="2">
            <a:schemeClr val="dk1"/>
          </a:lnRef>
          <a:fillRef idx="0">
            <a:schemeClr val="dk1"/>
          </a:fillRef>
          <a:effectRef idx="1">
            <a:schemeClr val="dk1"/>
          </a:effectRef>
          <a:fontRef idx="minor">
            <a:schemeClr val="tx1"/>
          </a:fontRef>
        </p:style>
      </p:cxnSp>
      <p:sp>
        <p:nvSpPr>
          <p:cNvPr id="19" name="TextBox 18">
            <a:extLst>
              <a:ext uri="{FF2B5EF4-FFF2-40B4-BE49-F238E27FC236}">
                <a16:creationId xmlns:a16="http://schemas.microsoft.com/office/drawing/2014/main" id="{1AFE7359-951F-4045-9F4B-CD4B8072362B}"/>
              </a:ext>
            </a:extLst>
          </p:cNvPr>
          <p:cNvSpPr txBox="1"/>
          <p:nvPr/>
        </p:nvSpPr>
        <p:spPr>
          <a:xfrm>
            <a:off x="2287182" y="1844406"/>
            <a:ext cx="1097277" cy="707886"/>
          </a:xfrm>
          <a:prstGeom prst="rect">
            <a:avLst/>
          </a:prstGeom>
          <a:noFill/>
        </p:spPr>
        <p:txBody>
          <a:bodyPr wrap="square" rtlCol="0">
            <a:spAutoFit/>
          </a:bodyPr>
          <a:lstStyle/>
          <a:p>
            <a:r>
              <a:rPr lang="en-US" sz="4000" dirty="0"/>
              <a:t>.  .  .</a:t>
            </a:r>
          </a:p>
        </p:txBody>
      </p:sp>
      <p:cxnSp>
        <p:nvCxnSpPr>
          <p:cNvPr id="20" name="Straight Connector 19">
            <a:extLst>
              <a:ext uri="{FF2B5EF4-FFF2-40B4-BE49-F238E27FC236}">
                <a16:creationId xmlns:a16="http://schemas.microsoft.com/office/drawing/2014/main" id="{344BB887-D96C-E24F-A7E7-CF4B8CB4ED7D}"/>
              </a:ext>
            </a:extLst>
          </p:cNvPr>
          <p:cNvCxnSpPr>
            <a:cxnSpLocks/>
          </p:cNvCxnSpPr>
          <p:nvPr/>
        </p:nvCxnSpPr>
        <p:spPr>
          <a:xfrm flipH="1">
            <a:off x="4262026" y="365760"/>
            <a:ext cx="4434" cy="3807045"/>
          </a:xfrm>
          <a:prstGeom prst="line">
            <a:avLst/>
          </a:prstGeom>
          <a:ln w="9525">
            <a:solidFill>
              <a:srgbClr val="0070C0"/>
            </a:solidFill>
            <a:prstDash val="lgDash"/>
          </a:ln>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3295C053-92CD-FD45-8A4B-1DE675D287A4}"/>
              </a:ext>
            </a:extLst>
          </p:cNvPr>
          <p:cNvCxnSpPr>
            <a:cxnSpLocks/>
          </p:cNvCxnSpPr>
          <p:nvPr/>
        </p:nvCxnSpPr>
        <p:spPr>
          <a:xfrm>
            <a:off x="9479827" y="447040"/>
            <a:ext cx="1" cy="3725765"/>
          </a:xfrm>
          <a:prstGeom prst="line">
            <a:avLst/>
          </a:prstGeom>
          <a:ln w="9525">
            <a:solidFill>
              <a:srgbClr val="FF0000"/>
            </a:solidFill>
            <a:prstDash val="lgDash"/>
          </a:ln>
        </p:spPr>
        <p:style>
          <a:lnRef idx="1">
            <a:schemeClr val="dk1"/>
          </a:lnRef>
          <a:fillRef idx="0">
            <a:schemeClr val="dk1"/>
          </a:fillRef>
          <a:effectRef idx="0">
            <a:schemeClr val="dk1"/>
          </a:effectRef>
          <a:fontRef idx="minor">
            <a:schemeClr val="tx1"/>
          </a:fontRef>
        </p:style>
      </p:cxnSp>
      <p:sp>
        <p:nvSpPr>
          <p:cNvPr id="22" name="Left Brace 21">
            <a:extLst>
              <a:ext uri="{FF2B5EF4-FFF2-40B4-BE49-F238E27FC236}">
                <a16:creationId xmlns:a16="http://schemas.microsoft.com/office/drawing/2014/main" id="{6B19BD1A-2911-FD46-A487-46BE0396DB43}"/>
              </a:ext>
            </a:extLst>
          </p:cNvPr>
          <p:cNvSpPr/>
          <p:nvPr/>
        </p:nvSpPr>
        <p:spPr>
          <a:xfrm rot="5400000">
            <a:off x="7135052" y="-426088"/>
            <a:ext cx="329895" cy="3191493"/>
          </a:xfrm>
          <a:prstGeom prst="leftBrace">
            <a:avLst/>
          </a:prstGeom>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C43352F-30D1-C34C-BEE3-51A5DDC3580B}"/>
                  </a:ext>
                </a:extLst>
              </p:cNvPr>
              <p:cNvSpPr txBox="1"/>
              <p:nvPr/>
            </p:nvSpPr>
            <p:spPr>
              <a:xfrm>
                <a:off x="5906824" y="1916341"/>
                <a:ext cx="676595" cy="29956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𝑔</m:t>
                          </m:r>
                        </m:sub>
                      </m:sSub>
                      <m:d>
                        <m:dPr>
                          <m:ctrlPr>
                            <a:rPr lang="en-US" i="1" smtClean="0">
                              <a:latin typeface="Cambria Math" panose="02040503050406030204" pitchFamily="18" charset="0"/>
                            </a:rPr>
                          </m:ctrlPr>
                        </m:dPr>
                        <m:e>
                          <m:r>
                            <a:rPr lang="en-US" b="0" i="1" smtClean="0">
                              <a:latin typeface="Cambria Math" panose="02040503050406030204" pitchFamily="18" charset="0"/>
                            </a:rPr>
                            <m:t>𝑡</m:t>
                          </m:r>
                        </m:e>
                      </m:d>
                    </m:oMath>
                  </m:oMathPara>
                </a14:m>
                <a:endParaRPr lang="en-US" dirty="0"/>
              </a:p>
            </p:txBody>
          </p:sp>
        </mc:Choice>
        <mc:Fallback xmlns="">
          <p:sp>
            <p:nvSpPr>
              <p:cNvPr id="23" name="TextBox 22">
                <a:extLst>
                  <a:ext uri="{FF2B5EF4-FFF2-40B4-BE49-F238E27FC236}">
                    <a16:creationId xmlns:a16="http://schemas.microsoft.com/office/drawing/2014/main" id="{EC43352F-30D1-C34C-BEE3-51A5DDC3580B}"/>
                  </a:ext>
                </a:extLst>
              </p:cNvPr>
              <p:cNvSpPr txBox="1">
                <a:spLocks noRot="1" noChangeAspect="1" noMove="1" noResize="1" noEditPoints="1" noAdjustHandles="1" noChangeArrowheads="1" noChangeShapeType="1" noTextEdit="1"/>
              </p:cNvSpPr>
              <p:nvPr/>
            </p:nvSpPr>
            <p:spPr>
              <a:xfrm>
                <a:off x="5906824" y="1916341"/>
                <a:ext cx="676595" cy="299569"/>
              </a:xfrm>
              <a:prstGeom prst="rect">
                <a:avLst/>
              </a:prstGeom>
              <a:blipFill>
                <a:blip r:embed="rId2"/>
                <a:stretch>
                  <a:fillRect l="-7407" b="-20000"/>
                </a:stretch>
              </a:blipFill>
            </p:spPr>
            <p:txBody>
              <a:bodyPr/>
              <a:lstStyle/>
              <a:p>
                <a:r>
                  <a:rPr lang="en-US">
                    <a:noFill/>
                  </a:rPr>
                  <a:t> </a:t>
                </a:r>
              </a:p>
            </p:txBody>
          </p:sp>
        </mc:Fallback>
      </mc:AlternateContent>
      <p:cxnSp>
        <p:nvCxnSpPr>
          <p:cNvPr id="26" name="Straight Arrow Connector 25">
            <a:extLst>
              <a:ext uri="{FF2B5EF4-FFF2-40B4-BE49-F238E27FC236}">
                <a16:creationId xmlns:a16="http://schemas.microsoft.com/office/drawing/2014/main" id="{E9E337C5-F066-5D49-AD9D-2101E7243E2A}"/>
              </a:ext>
            </a:extLst>
          </p:cNvPr>
          <p:cNvCxnSpPr>
            <a:cxnSpLocks/>
          </p:cNvCxnSpPr>
          <p:nvPr/>
        </p:nvCxnSpPr>
        <p:spPr>
          <a:xfrm>
            <a:off x="5704253" y="2272885"/>
            <a:ext cx="1081739" cy="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28" name="Straight Arrow Connector 27">
            <a:extLst>
              <a:ext uri="{FF2B5EF4-FFF2-40B4-BE49-F238E27FC236}">
                <a16:creationId xmlns:a16="http://schemas.microsoft.com/office/drawing/2014/main" id="{A6C9EE17-B9F2-3F47-A75C-2ACC7C744D73}"/>
              </a:ext>
            </a:extLst>
          </p:cNvPr>
          <p:cNvCxnSpPr>
            <a:cxnSpLocks/>
          </p:cNvCxnSpPr>
          <p:nvPr/>
        </p:nvCxnSpPr>
        <p:spPr>
          <a:xfrm>
            <a:off x="6806312" y="2272885"/>
            <a:ext cx="2089434" cy="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039C238C-7435-E84E-AC6C-97F79BEC60DE}"/>
                  </a:ext>
                </a:extLst>
              </p:cNvPr>
              <p:cNvSpPr txBox="1"/>
              <p:nvPr/>
            </p:nvSpPr>
            <p:spPr>
              <a:xfrm>
                <a:off x="7253870" y="1916341"/>
                <a:ext cx="1273810" cy="29956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r>
                            <a:rPr lang="en-US" b="0" i="1" baseline="-25000" smtClean="0">
                              <a:latin typeface="Cambria Math" panose="02040503050406030204" pitchFamily="18" charset="0"/>
                            </a:rPr>
                            <m:t>𝑖</m:t>
                          </m:r>
                          <m:r>
                            <a:rPr lang="en-US" b="0" i="1" smtClean="0">
                              <a:latin typeface="Cambria Math" panose="02040503050406030204" pitchFamily="18" charset="0"/>
                            </a:rPr>
                            <m:t> − </m:t>
                          </m:r>
                          <m:r>
                            <a:rPr lang="en-US" b="0" i="1" smtClean="0">
                              <a:latin typeface="Cambria Math" panose="02040503050406030204" pitchFamily="18" charset="0"/>
                            </a:rPr>
                            <m:t>𝑆</m:t>
                          </m:r>
                        </m:e>
                        <m:sub>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𝑔</m:t>
                          </m:r>
                        </m:sub>
                      </m:sSub>
                      <m:d>
                        <m:dPr>
                          <m:ctrlPr>
                            <a:rPr lang="en-US" i="1" smtClean="0">
                              <a:latin typeface="Cambria Math" panose="02040503050406030204" pitchFamily="18" charset="0"/>
                            </a:rPr>
                          </m:ctrlPr>
                        </m:dPr>
                        <m:e>
                          <m:r>
                            <a:rPr lang="en-US" b="0" i="1" smtClean="0">
                              <a:latin typeface="Cambria Math" panose="02040503050406030204" pitchFamily="18" charset="0"/>
                            </a:rPr>
                            <m:t>𝑡</m:t>
                          </m:r>
                        </m:e>
                      </m:d>
                    </m:oMath>
                  </m:oMathPara>
                </a14:m>
                <a:endParaRPr lang="en-US" dirty="0"/>
              </a:p>
            </p:txBody>
          </p:sp>
        </mc:Choice>
        <mc:Fallback xmlns="">
          <p:sp>
            <p:nvSpPr>
              <p:cNvPr id="30" name="TextBox 29">
                <a:extLst>
                  <a:ext uri="{FF2B5EF4-FFF2-40B4-BE49-F238E27FC236}">
                    <a16:creationId xmlns:a16="http://schemas.microsoft.com/office/drawing/2014/main" id="{039C238C-7435-E84E-AC6C-97F79BEC60DE}"/>
                  </a:ext>
                </a:extLst>
              </p:cNvPr>
              <p:cNvSpPr txBox="1">
                <a:spLocks noRot="1" noChangeAspect="1" noMove="1" noResize="1" noEditPoints="1" noAdjustHandles="1" noChangeArrowheads="1" noChangeShapeType="1" noTextEdit="1"/>
              </p:cNvSpPr>
              <p:nvPr/>
            </p:nvSpPr>
            <p:spPr>
              <a:xfrm>
                <a:off x="7253870" y="1916341"/>
                <a:ext cx="1273810" cy="299569"/>
              </a:xfrm>
              <a:prstGeom prst="rect">
                <a:avLst/>
              </a:prstGeom>
              <a:blipFill>
                <a:blip r:embed="rId3"/>
                <a:stretch>
                  <a:fillRect l="-2970" t="-4000" b="-2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F1710BE4-87B0-3541-B7E8-D8837C7B7CCE}"/>
                  </a:ext>
                </a:extLst>
              </p:cNvPr>
              <p:cNvSpPr txBox="1"/>
              <p:nvPr/>
            </p:nvSpPr>
            <p:spPr>
              <a:xfrm>
                <a:off x="7164251" y="656727"/>
                <a:ext cx="25186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𝑖</m:t>
                          </m:r>
                        </m:sub>
                      </m:sSub>
                    </m:oMath>
                  </m:oMathPara>
                </a14:m>
                <a:endParaRPr lang="en-US" dirty="0"/>
              </a:p>
            </p:txBody>
          </p:sp>
        </mc:Choice>
        <mc:Fallback xmlns="">
          <p:sp>
            <p:nvSpPr>
              <p:cNvPr id="31" name="TextBox 30">
                <a:extLst>
                  <a:ext uri="{FF2B5EF4-FFF2-40B4-BE49-F238E27FC236}">
                    <a16:creationId xmlns:a16="http://schemas.microsoft.com/office/drawing/2014/main" id="{F1710BE4-87B0-3541-B7E8-D8837C7B7CCE}"/>
                  </a:ext>
                </a:extLst>
              </p:cNvPr>
              <p:cNvSpPr txBox="1">
                <a:spLocks noRot="1" noChangeAspect="1" noMove="1" noResize="1" noEditPoints="1" noAdjustHandles="1" noChangeArrowheads="1" noChangeShapeType="1" noTextEdit="1"/>
              </p:cNvSpPr>
              <p:nvPr/>
            </p:nvSpPr>
            <p:spPr>
              <a:xfrm>
                <a:off x="7164251" y="656727"/>
                <a:ext cx="251864" cy="276999"/>
              </a:xfrm>
              <a:prstGeom prst="rect">
                <a:avLst/>
              </a:prstGeom>
              <a:blipFill>
                <a:blip r:embed="rId4"/>
                <a:stretch>
                  <a:fillRect l="-19048" r="-4762" b="-173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B77DA1B1-9483-D041-8C0A-8D3DE3CCC005}"/>
                  </a:ext>
                </a:extLst>
              </p:cNvPr>
              <p:cNvSpPr txBox="1"/>
              <p:nvPr/>
            </p:nvSpPr>
            <p:spPr>
              <a:xfrm>
                <a:off x="9518403" y="3774980"/>
                <a:ext cx="901199" cy="276999"/>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𝑔𝑇</m:t>
                          </m:r>
                        </m:e>
                        <m:sub>
                          <m:r>
                            <a:rPr lang="en-US" i="1">
                              <a:latin typeface="Cambria Math" panose="02040503050406030204" pitchFamily="18" charset="0"/>
                            </a:rPr>
                            <m:t>𝑖</m:t>
                          </m:r>
                        </m:sub>
                      </m:sSub>
                      <m:r>
                        <a:rPr lang="en-US" b="0" i="1" smtClean="0">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𝑖</m:t>
                          </m:r>
                        </m:sub>
                      </m:sSub>
                    </m:oMath>
                  </m:oMathPara>
                </a14:m>
                <a:endParaRPr lang="en-US" dirty="0"/>
              </a:p>
            </p:txBody>
          </p:sp>
        </mc:Choice>
        <mc:Fallback xmlns="">
          <p:sp>
            <p:nvSpPr>
              <p:cNvPr id="32" name="TextBox 31">
                <a:extLst>
                  <a:ext uri="{FF2B5EF4-FFF2-40B4-BE49-F238E27FC236}">
                    <a16:creationId xmlns:a16="http://schemas.microsoft.com/office/drawing/2014/main" id="{B77DA1B1-9483-D041-8C0A-8D3DE3CCC005}"/>
                  </a:ext>
                </a:extLst>
              </p:cNvPr>
              <p:cNvSpPr txBox="1">
                <a:spLocks noRot="1" noChangeAspect="1" noMove="1" noResize="1" noEditPoints="1" noAdjustHandles="1" noChangeArrowheads="1" noChangeShapeType="1" noTextEdit="1"/>
              </p:cNvSpPr>
              <p:nvPr/>
            </p:nvSpPr>
            <p:spPr>
              <a:xfrm>
                <a:off x="9518403" y="3774980"/>
                <a:ext cx="901199" cy="276999"/>
              </a:xfrm>
              <a:prstGeom prst="rect">
                <a:avLst/>
              </a:prstGeom>
              <a:blipFill>
                <a:blip r:embed="rId5"/>
                <a:stretch>
                  <a:fillRect l="-11111" b="-3043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C79153B1-FEFF-984E-8AA1-CC6F2C807BED}"/>
                  </a:ext>
                </a:extLst>
              </p:cNvPr>
              <p:cNvSpPr txBox="1"/>
              <p:nvPr/>
            </p:nvSpPr>
            <p:spPr>
              <a:xfrm>
                <a:off x="4266463" y="3743405"/>
                <a:ext cx="38164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𝑔𝑇</m:t>
                          </m:r>
                        </m:e>
                        <m:sub>
                          <m:r>
                            <a:rPr lang="en-US" b="0" i="1" smtClean="0">
                              <a:latin typeface="Cambria Math" panose="02040503050406030204" pitchFamily="18" charset="0"/>
                            </a:rPr>
                            <m:t>𝑖</m:t>
                          </m:r>
                        </m:sub>
                      </m:sSub>
                    </m:oMath>
                  </m:oMathPara>
                </a14:m>
                <a:endParaRPr lang="en-US" dirty="0"/>
              </a:p>
            </p:txBody>
          </p:sp>
        </mc:Choice>
        <mc:Fallback xmlns="">
          <p:sp>
            <p:nvSpPr>
              <p:cNvPr id="33" name="TextBox 32">
                <a:extLst>
                  <a:ext uri="{FF2B5EF4-FFF2-40B4-BE49-F238E27FC236}">
                    <a16:creationId xmlns:a16="http://schemas.microsoft.com/office/drawing/2014/main" id="{C79153B1-FEFF-984E-8AA1-CC6F2C807BED}"/>
                  </a:ext>
                </a:extLst>
              </p:cNvPr>
              <p:cNvSpPr txBox="1">
                <a:spLocks noRot="1" noChangeAspect="1" noMove="1" noResize="1" noEditPoints="1" noAdjustHandles="1" noChangeArrowheads="1" noChangeShapeType="1" noTextEdit="1"/>
              </p:cNvSpPr>
              <p:nvPr/>
            </p:nvSpPr>
            <p:spPr>
              <a:xfrm>
                <a:off x="4266463" y="3743405"/>
                <a:ext cx="381643" cy="276999"/>
              </a:xfrm>
              <a:prstGeom prst="rect">
                <a:avLst/>
              </a:prstGeom>
              <a:blipFill>
                <a:blip r:embed="rId6"/>
                <a:stretch>
                  <a:fillRect l="-23333" r="-10000" b="-3043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0C456B30-48DB-E247-BB5F-43435A3A45D9}"/>
                  </a:ext>
                </a:extLst>
              </p:cNvPr>
              <p:cNvSpPr txBox="1"/>
              <p:nvPr/>
            </p:nvSpPr>
            <p:spPr>
              <a:xfrm>
                <a:off x="6817099" y="3755999"/>
                <a:ext cx="18729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 </m:t>
                          </m:r>
                        </m:sub>
                      </m:sSub>
                    </m:oMath>
                  </m:oMathPara>
                </a14:m>
                <a:endParaRPr lang="en-US" dirty="0"/>
              </a:p>
            </p:txBody>
          </p:sp>
        </mc:Choice>
        <mc:Fallback xmlns="">
          <p:sp>
            <p:nvSpPr>
              <p:cNvPr id="34" name="TextBox 33">
                <a:extLst>
                  <a:ext uri="{FF2B5EF4-FFF2-40B4-BE49-F238E27FC236}">
                    <a16:creationId xmlns:a16="http://schemas.microsoft.com/office/drawing/2014/main" id="{0C456B30-48DB-E247-BB5F-43435A3A45D9}"/>
                  </a:ext>
                </a:extLst>
              </p:cNvPr>
              <p:cNvSpPr txBox="1">
                <a:spLocks noRot="1" noChangeAspect="1" noMove="1" noResize="1" noEditPoints="1" noAdjustHandles="1" noChangeArrowheads="1" noChangeShapeType="1" noTextEdit="1"/>
              </p:cNvSpPr>
              <p:nvPr/>
            </p:nvSpPr>
            <p:spPr>
              <a:xfrm>
                <a:off x="6817099" y="3755999"/>
                <a:ext cx="187294" cy="276999"/>
              </a:xfrm>
              <a:prstGeom prst="rect">
                <a:avLst/>
              </a:prstGeom>
              <a:blipFill>
                <a:blip r:embed="rId7"/>
                <a:stretch>
                  <a:fillRect l="-18750" r="-25000" b="-347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1E472EFF-4A90-9E44-BEB3-5D089932E401}"/>
                  </a:ext>
                </a:extLst>
              </p:cNvPr>
              <p:cNvSpPr txBox="1"/>
              <p:nvPr/>
            </p:nvSpPr>
            <p:spPr>
              <a:xfrm>
                <a:off x="1830346" y="5103645"/>
                <a:ext cx="4819378" cy="72103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𝑔</m:t>
                          </m:r>
                        </m:sub>
                      </m:sSub>
                      <m:d>
                        <m:dPr>
                          <m:ctrlPr>
                            <a:rPr lang="en-US" i="1">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𝐵</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𝑔𝐶</m:t>
                          </m:r>
                        </m:e>
                        <m:sub>
                          <m:r>
                            <a:rPr lang="en-US" b="0" i="1" smtClean="0">
                              <a:latin typeface="Cambria Math" panose="02040503050406030204" pitchFamily="18" charset="0"/>
                            </a:rPr>
                            <m:t>𝑖</m:t>
                          </m:r>
                        </m:sub>
                      </m:sSub>
                      <m:r>
                        <a:rPr lang="en-US" b="0" i="1" smtClean="0">
                          <a:latin typeface="Cambria Math" panose="02040503050406030204" pitchFamily="18" charset="0"/>
                        </a:rPr>
                        <m:t>− </m:t>
                      </m:r>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𝑗</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h𝑝</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m:t>
                          </m:r>
                        </m:sub>
                        <m:sup/>
                        <m:e>
                          <m:d>
                            <m:dPr>
                              <m:ctrlPr>
                                <a:rPr lang="en-US" b="0" i="1" smtClean="0">
                                  <a:latin typeface="Cambria Math" panose="02040503050406030204" pitchFamily="18" charset="0"/>
                                </a:rPr>
                              </m:ctrlPr>
                            </m:dPr>
                            <m:e>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𝑡</m:t>
                                      </m:r>
                                    </m:num>
                                    <m:den>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𝑗</m:t>
                                          </m:r>
                                        </m:sub>
                                      </m:sSub>
                                    </m:den>
                                  </m:f>
                                </m:e>
                              </m:d>
                              <m:r>
                                <a:rPr lang="en-US" b="0" i="1" smtClean="0">
                                  <a:latin typeface="Cambria Math" panose="02040503050406030204" pitchFamily="18" charset="0"/>
                                </a:rPr>
                                <m:t>+1</m:t>
                              </m:r>
                            </m:e>
                          </m:d>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𝑗</m:t>
                              </m:r>
                            </m:sub>
                          </m:sSub>
                        </m:e>
                      </m:nary>
                    </m:oMath>
                  </m:oMathPara>
                </a14:m>
                <a:endParaRPr lang="en-US" dirty="0"/>
              </a:p>
            </p:txBody>
          </p:sp>
        </mc:Choice>
        <mc:Fallback xmlns="">
          <p:sp>
            <p:nvSpPr>
              <p:cNvPr id="40" name="TextBox 39">
                <a:extLst>
                  <a:ext uri="{FF2B5EF4-FFF2-40B4-BE49-F238E27FC236}">
                    <a16:creationId xmlns:a16="http://schemas.microsoft.com/office/drawing/2014/main" id="{1E472EFF-4A90-9E44-BEB3-5D089932E401}"/>
                  </a:ext>
                </a:extLst>
              </p:cNvPr>
              <p:cNvSpPr txBox="1">
                <a:spLocks noRot="1" noChangeAspect="1" noMove="1" noResize="1" noEditPoints="1" noAdjustHandles="1" noChangeArrowheads="1" noChangeShapeType="1" noTextEdit="1"/>
              </p:cNvSpPr>
              <p:nvPr/>
            </p:nvSpPr>
            <p:spPr>
              <a:xfrm>
                <a:off x="1830346" y="5103645"/>
                <a:ext cx="4819378" cy="721031"/>
              </a:xfrm>
              <a:prstGeom prst="rect">
                <a:avLst/>
              </a:prstGeom>
              <a:blipFill>
                <a:blip r:embed="rId8"/>
                <a:stretch>
                  <a:fillRect t="-131034" b="-181034"/>
                </a:stretch>
              </a:blipFill>
            </p:spPr>
            <p:txBody>
              <a:bodyPr/>
              <a:lstStyle/>
              <a:p>
                <a:r>
                  <a:rPr lang="en-US">
                    <a:noFill/>
                  </a:rPr>
                  <a:t> </a:t>
                </a:r>
              </a:p>
            </p:txBody>
          </p:sp>
        </mc:Fallback>
      </mc:AlternateContent>
      <p:cxnSp>
        <p:nvCxnSpPr>
          <p:cNvPr id="41" name="Straight Arrow Connector 40">
            <a:extLst>
              <a:ext uri="{FF2B5EF4-FFF2-40B4-BE49-F238E27FC236}">
                <a16:creationId xmlns:a16="http://schemas.microsoft.com/office/drawing/2014/main" id="{5D0DDCE8-F4E5-7C41-820E-9E23F19518BB}"/>
              </a:ext>
            </a:extLst>
          </p:cNvPr>
          <p:cNvCxnSpPr>
            <a:cxnSpLocks/>
          </p:cNvCxnSpPr>
          <p:nvPr/>
        </p:nvCxnSpPr>
        <p:spPr>
          <a:xfrm>
            <a:off x="4262026" y="2272885"/>
            <a:ext cx="1442227" cy="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04448927-BBF4-AD4E-87B0-A1775D5DB6A5}"/>
                  </a:ext>
                </a:extLst>
              </p:cNvPr>
              <p:cNvSpPr txBox="1"/>
              <p:nvPr/>
            </p:nvSpPr>
            <p:spPr>
              <a:xfrm>
                <a:off x="4840142" y="1936310"/>
                <a:ext cx="26968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𝐵</m:t>
                          </m:r>
                        </m:e>
                        <m:sub>
                          <m:r>
                            <a:rPr lang="en-US" b="0" i="1" smtClean="0">
                              <a:latin typeface="Cambria Math" panose="02040503050406030204" pitchFamily="18" charset="0"/>
                            </a:rPr>
                            <m:t>𝑖</m:t>
                          </m:r>
                        </m:sub>
                      </m:sSub>
                    </m:oMath>
                  </m:oMathPara>
                </a14:m>
                <a:endParaRPr lang="en-US" dirty="0"/>
              </a:p>
            </p:txBody>
          </p:sp>
        </mc:Choice>
        <mc:Fallback xmlns="">
          <p:sp>
            <p:nvSpPr>
              <p:cNvPr id="43" name="TextBox 42">
                <a:extLst>
                  <a:ext uri="{FF2B5EF4-FFF2-40B4-BE49-F238E27FC236}">
                    <a16:creationId xmlns:a16="http://schemas.microsoft.com/office/drawing/2014/main" id="{04448927-BBF4-AD4E-87B0-A1775D5DB6A5}"/>
                  </a:ext>
                </a:extLst>
              </p:cNvPr>
              <p:cNvSpPr txBox="1">
                <a:spLocks noRot="1" noChangeAspect="1" noMove="1" noResize="1" noEditPoints="1" noAdjustHandles="1" noChangeArrowheads="1" noChangeShapeType="1" noTextEdit="1"/>
              </p:cNvSpPr>
              <p:nvPr/>
            </p:nvSpPr>
            <p:spPr>
              <a:xfrm>
                <a:off x="4840142" y="1936310"/>
                <a:ext cx="269689" cy="276999"/>
              </a:xfrm>
              <a:prstGeom prst="rect">
                <a:avLst/>
              </a:prstGeom>
              <a:blipFill>
                <a:blip r:embed="rId9"/>
                <a:stretch>
                  <a:fillRect l="-22727" r="-4545" b="-17391"/>
                </a:stretch>
              </a:blipFill>
            </p:spPr>
            <p:txBody>
              <a:bodyPr/>
              <a:lstStyle/>
              <a:p>
                <a:r>
                  <a:rPr lang="en-US">
                    <a:noFill/>
                  </a:rPr>
                  <a:t> </a:t>
                </a:r>
              </a:p>
            </p:txBody>
          </p:sp>
        </mc:Fallback>
      </mc:AlternateContent>
      <p:sp>
        <p:nvSpPr>
          <p:cNvPr id="48" name="TextBox 47">
            <a:extLst>
              <a:ext uri="{FF2B5EF4-FFF2-40B4-BE49-F238E27FC236}">
                <a16:creationId xmlns:a16="http://schemas.microsoft.com/office/drawing/2014/main" id="{AC256C69-4145-C045-841E-6F9285697466}"/>
              </a:ext>
            </a:extLst>
          </p:cNvPr>
          <p:cNvSpPr txBox="1"/>
          <p:nvPr/>
        </p:nvSpPr>
        <p:spPr>
          <a:xfrm>
            <a:off x="7498900" y="4757601"/>
            <a:ext cx="2006960" cy="584775"/>
          </a:xfrm>
          <a:prstGeom prst="rect">
            <a:avLst/>
          </a:prstGeom>
          <a:noFill/>
        </p:spPr>
        <p:txBody>
          <a:bodyPr wrap="square" rtlCol="0">
            <a:spAutoFit/>
          </a:bodyPr>
          <a:lstStyle/>
          <a:p>
            <a:pPr algn="ctr"/>
            <a:r>
              <a:rPr lang="en-US" sz="1600" dirty="0">
                <a:latin typeface="Bookman Old Style" panose="02050604050505020204" pitchFamily="18" charset="0"/>
              </a:rPr>
              <a:t>Remaining</a:t>
            </a:r>
          </a:p>
          <a:p>
            <a:pPr algn="ctr"/>
            <a:r>
              <a:rPr lang="en-US" sz="1600" dirty="0">
                <a:latin typeface="Bookman Old Style" panose="02050604050505020204" pitchFamily="18" charset="0"/>
              </a:rPr>
              <a:t>Execution Time:</a:t>
            </a:r>
          </a:p>
        </p:txBody>
      </p: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80BD88E3-4BB6-E049-81C2-5D15C7920A45}"/>
                  </a:ext>
                </a:extLst>
              </p:cNvPr>
              <p:cNvSpPr txBox="1"/>
              <p:nvPr/>
            </p:nvSpPr>
            <p:spPr>
              <a:xfrm>
                <a:off x="9349663" y="4953861"/>
                <a:ext cx="1543391" cy="29956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r>
                            <a:rPr lang="en-US" b="0" i="1" baseline="-25000" smtClean="0">
                              <a:latin typeface="Cambria Math" panose="02040503050406030204" pitchFamily="18" charset="0"/>
                            </a:rPr>
                            <m:t>𝑖</m:t>
                          </m:r>
                          <m:r>
                            <a:rPr lang="en-US" b="0" i="1" smtClean="0">
                              <a:latin typeface="Cambria Math" panose="02040503050406030204" pitchFamily="18" charset="0"/>
                            </a:rPr>
                            <m:t> − </m:t>
                          </m:r>
                          <m:r>
                            <a:rPr lang="en-US" b="0" i="1" smtClean="0">
                              <a:latin typeface="Cambria Math" panose="02040503050406030204" pitchFamily="18" charset="0"/>
                            </a:rPr>
                            <m:t>𝑆</m:t>
                          </m:r>
                        </m:e>
                        <m:sub>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𝑔</m:t>
                          </m:r>
                        </m:sub>
                      </m:sSub>
                      <m:d>
                        <m:dPr>
                          <m:ctrlPr>
                            <a:rPr lang="en-US" i="1" smtClean="0">
                              <a:latin typeface="Cambria Math" panose="02040503050406030204" pitchFamily="18" charset="0"/>
                            </a:rPr>
                          </m:ctrlPr>
                        </m:dPr>
                        <m:e>
                          <m:r>
                            <a:rPr lang="en-US" b="0" i="1" smtClean="0">
                              <a:latin typeface="Cambria Math" panose="02040503050406030204" pitchFamily="18" charset="0"/>
                            </a:rPr>
                            <m:t>𝑡</m:t>
                          </m:r>
                        </m:e>
                      </m:d>
                    </m:oMath>
                  </m:oMathPara>
                </a14:m>
                <a:endParaRPr lang="en-US" dirty="0"/>
              </a:p>
            </p:txBody>
          </p:sp>
        </mc:Choice>
        <mc:Fallback xmlns="">
          <p:sp>
            <p:nvSpPr>
              <p:cNvPr id="50" name="TextBox 49">
                <a:extLst>
                  <a:ext uri="{FF2B5EF4-FFF2-40B4-BE49-F238E27FC236}">
                    <a16:creationId xmlns:a16="http://schemas.microsoft.com/office/drawing/2014/main" id="{80BD88E3-4BB6-E049-81C2-5D15C7920A45}"/>
                  </a:ext>
                </a:extLst>
              </p:cNvPr>
              <p:cNvSpPr txBox="1">
                <a:spLocks noRot="1" noChangeAspect="1" noMove="1" noResize="1" noEditPoints="1" noAdjustHandles="1" noChangeArrowheads="1" noChangeShapeType="1" noTextEdit="1"/>
              </p:cNvSpPr>
              <p:nvPr/>
            </p:nvSpPr>
            <p:spPr>
              <a:xfrm>
                <a:off x="9349663" y="4953861"/>
                <a:ext cx="1543391" cy="299569"/>
              </a:xfrm>
              <a:prstGeom prst="rect">
                <a:avLst/>
              </a:prstGeom>
              <a:blipFill>
                <a:blip r:embed="rId10"/>
                <a:stretch>
                  <a:fillRect t="-8333" b="-29167"/>
                </a:stretch>
              </a:blipFill>
            </p:spPr>
            <p:txBody>
              <a:bodyPr/>
              <a:lstStyle/>
              <a:p>
                <a:r>
                  <a:rPr lang="en-US">
                    <a:noFill/>
                  </a:rPr>
                  <a:t> </a:t>
                </a:r>
              </a:p>
            </p:txBody>
          </p:sp>
        </mc:Fallback>
      </mc:AlternateContent>
      <p:sp>
        <p:nvSpPr>
          <p:cNvPr id="51" name="Rectangle 50">
            <a:extLst>
              <a:ext uri="{FF2B5EF4-FFF2-40B4-BE49-F238E27FC236}">
                <a16:creationId xmlns:a16="http://schemas.microsoft.com/office/drawing/2014/main" id="{23314FB9-62C0-2C4C-AB8A-950F343CEC59}"/>
              </a:ext>
            </a:extLst>
          </p:cNvPr>
          <p:cNvSpPr/>
          <p:nvPr/>
        </p:nvSpPr>
        <p:spPr>
          <a:xfrm>
            <a:off x="1574264" y="4757601"/>
            <a:ext cx="5430130" cy="1565566"/>
          </a:xfrm>
          <a:prstGeom prst="rect">
            <a:avLst/>
          </a:prstGeom>
          <a:solidFill>
            <a:schemeClr val="tx1">
              <a:alpha val="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Rectangle 51">
            <a:extLst>
              <a:ext uri="{FF2B5EF4-FFF2-40B4-BE49-F238E27FC236}">
                <a16:creationId xmlns:a16="http://schemas.microsoft.com/office/drawing/2014/main" id="{D942933C-0B9D-D645-9BFF-5DA85E95CBE4}"/>
              </a:ext>
            </a:extLst>
          </p:cNvPr>
          <p:cNvSpPr/>
          <p:nvPr/>
        </p:nvSpPr>
        <p:spPr>
          <a:xfrm>
            <a:off x="7498901" y="4749704"/>
            <a:ext cx="3394154" cy="707882"/>
          </a:xfrm>
          <a:prstGeom prst="rect">
            <a:avLst/>
          </a:prstGeom>
          <a:solidFill>
            <a:schemeClr val="tx1">
              <a:alpha val="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TextBox 52">
            <a:extLst>
              <a:ext uri="{FF2B5EF4-FFF2-40B4-BE49-F238E27FC236}">
                <a16:creationId xmlns:a16="http://schemas.microsoft.com/office/drawing/2014/main" id="{B59D6080-ADDC-1744-AE63-712BDA946F83}"/>
              </a:ext>
            </a:extLst>
          </p:cNvPr>
          <p:cNvSpPr txBox="1"/>
          <p:nvPr/>
        </p:nvSpPr>
        <p:spPr>
          <a:xfrm>
            <a:off x="7426959" y="5634467"/>
            <a:ext cx="2006960" cy="584775"/>
          </a:xfrm>
          <a:prstGeom prst="rect">
            <a:avLst/>
          </a:prstGeom>
          <a:noFill/>
        </p:spPr>
        <p:txBody>
          <a:bodyPr wrap="square" rtlCol="0">
            <a:spAutoFit/>
          </a:bodyPr>
          <a:lstStyle/>
          <a:p>
            <a:pPr algn="ctr"/>
            <a:r>
              <a:rPr lang="en-US" sz="1600" dirty="0">
                <a:latin typeface="Bookman Old Style" panose="02050604050505020204" pitchFamily="18" charset="0"/>
              </a:rPr>
              <a:t>Time to reach</a:t>
            </a:r>
          </a:p>
          <a:p>
            <a:pPr algn="ctr"/>
            <a:r>
              <a:rPr lang="en-US" sz="1600" dirty="0">
                <a:latin typeface="Bookman Old Style" panose="02050604050505020204" pitchFamily="18" charset="0"/>
              </a:rPr>
              <a:t>Deadline:</a:t>
            </a:r>
          </a:p>
        </p:txBody>
      </p: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F672790C-6827-964F-91AC-3DA80CDBDE81}"/>
                  </a:ext>
                </a:extLst>
              </p:cNvPr>
              <p:cNvSpPr txBox="1"/>
              <p:nvPr/>
            </p:nvSpPr>
            <p:spPr>
              <a:xfrm>
                <a:off x="9277722" y="5830727"/>
                <a:ext cx="1349637"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𝑔𝑇</m:t>
                      </m:r>
                      <m:r>
                        <a:rPr lang="en-US" i="1" baseline="-25000">
                          <a:latin typeface="Cambria Math" panose="02040503050406030204" pitchFamily="18" charset="0"/>
                        </a:rPr>
                        <m:t>𝑖</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𝐷</m:t>
                          </m:r>
                        </m:e>
                        <m:sub>
                          <m:r>
                            <a:rPr lang="en-US" i="1">
                              <a:latin typeface="Cambria Math" panose="02040503050406030204" pitchFamily="18" charset="0"/>
                            </a:rPr>
                            <m:t>𝑖</m:t>
                          </m:r>
                        </m:sub>
                      </m:sSub>
                      <m:r>
                        <a:rPr lang="en-US" i="1">
                          <a:latin typeface="Cambria Math" panose="02040503050406030204" pitchFamily="18" charset="0"/>
                        </a:rPr>
                        <m:t>−</m:t>
                      </m:r>
                      <m:r>
                        <a:rPr lang="en-US" i="1">
                          <a:latin typeface="Cambria Math" panose="02040503050406030204" pitchFamily="18" charset="0"/>
                        </a:rPr>
                        <m:t>𝑡</m:t>
                      </m:r>
                    </m:oMath>
                  </m:oMathPara>
                </a14:m>
                <a:endParaRPr lang="en-US" dirty="0"/>
              </a:p>
            </p:txBody>
          </p:sp>
        </mc:Choice>
        <mc:Fallback xmlns="">
          <p:sp>
            <p:nvSpPr>
              <p:cNvPr id="54" name="TextBox 53">
                <a:extLst>
                  <a:ext uri="{FF2B5EF4-FFF2-40B4-BE49-F238E27FC236}">
                    <a16:creationId xmlns:a16="http://schemas.microsoft.com/office/drawing/2014/main" id="{F672790C-6827-964F-91AC-3DA80CDBDE81}"/>
                  </a:ext>
                </a:extLst>
              </p:cNvPr>
              <p:cNvSpPr txBox="1">
                <a:spLocks noRot="1" noChangeAspect="1" noMove="1" noResize="1" noEditPoints="1" noAdjustHandles="1" noChangeArrowheads="1" noChangeShapeType="1" noTextEdit="1"/>
              </p:cNvSpPr>
              <p:nvPr/>
            </p:nvSpPr>
            <p:spPr>
              <a:xfrm>
                <a:off x="9277722" y="5830727"/>
                <a:ext cx="1349637" cy="276999"/>
              </a:xfrm>
              <a:prstGeom prst="rect">
                <a:avLst/>
              </a:prstGeom>
              <a:blipFill>
                <a:blip r:embed="rId11"/>
                <a:stretch>
                  <a:fillRect l="-1869" b="-34783"/>
                </a:stretch>
              </a:blipFill>
            </p:spPr>
            <p:txBody>
              <a:bodyPr/>
              <a:lstStyle/>
              <a:p>
                <a:r>
                  <a:rPr lang="en-US">
                    <a:noFill/>
                  </a:rPr>
                  <a:t> </a:t>
                </a:r>
              </a:p>
            </p:txBody>
          </p:sp>
        </mc:Fallback>
      </mc:AlternateContent>
      <p:sp>
        <p:nvSpPr>
          <p:cNvPr id="55" name="Rectangle 54">
            <a:extLst>
              <a:ext uri="{FF2B5EF4-FFF2-40B4-BE49-F238E27FC236}">
                <a16:creationId xmlns:a16="http://schemas.microsoft.com/office/drawing/2014/main" id="{31D71D55-DCED-AD49-99AA-07EA90CAA6C6}"/>
              </a:ext>
            </a:extLst>
          </p:cNvPr>
          <p:cNvSpPr/>
          <p:nvPr/>
        </p:nvSpPr>
        <p:spPr>
          <a:xfrm>
            <a:off x="7498900" y="5615285"/>
            <a:ext cx="3394154" cy="707882"/>
          </a:xfrm>
          <a:prstGeom prst="rect">
            <a:avLst/>
          </a:prstGeom>
          <a:solidFill>
            <a:schemeClr val="tx1">
              <a:alpha val="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739795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BAAB96-C28A-7741-829A-74B84B52C563}"/>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B56E6535-6D59-0C49-A1F3-A6AE90E83611}"/>
              </a:ext>
            </a:extLst>
          </p:cNvPr>
          <p:cNvSpPr>
            <a:spLocks noGrp="1"/>
          </p:cNvSpPr>
          <p:nvPr>
            <p:ph idx="1"/>
          </p:nvPr>
        </p:nvSpPr>
        <p:spPr>
          <a:xfrm>
            <a:off x="838200" y="1602105"/>
            <a:ext cx="10515600" cy="4890770"/>
          </a:xfrm>
        </p:spPr>
        <p:txBody>
          <a:bodyPr>
            <a:normAutofit/>
          </a:bodyPr>
          <a:lstStyle/>
          <a:p>
            <a:r>
              <a:rPr lang="en-IN" sz="1800" dirty="0">
                <a:latin typeface="+mj-lt"/>
                <a:cs typeface="Times New Roman" panose="02020603050405020304" pitchFamily="18" charset="0"/>
              </a:rPr>
              <a:t>FPDS is superior algorithm to FPPS and FPNS and therefore can schedule any taskset that is schedulable under FPPS and FPNS.</a:t>
            </a:r>
          </a:p>
          <a:p>
            <a:endParaRPr lang="en-IN" sz="1800" dirty="0">
              <a:latin typeface="+mj-lt"/>
              <a:cs typeface="Times New Roman" panose="02020603050405020304" pitchFamily="18" charset="0"/>
            </a:endParaRPr>
          </a:p>
          <a:p>
            <a:r>
              <a:rPr lang="en-IN" sz="1800" dirty="0">
                <a:latin typeface="+mj-lt"/>
                <a:cs typeface="Times New Roman" panose="02020603050405020304" pitchFamily="18" charset="0"/>
              </a:rPr>
              <a:t>This paper analyse a form of FPDS where each task has a final non pre-emptive region.</a:t>
            </a:r>
          </a:p>
          <a:p>
            <a:endParaRPr lang="en-IN" sz="1800" dirty="0">
              <a:latin typeface="+mj-lt"/>
              <a:cs typeface="Times New Roman" panose="02020603050405020304" pitchFamily="18" charset="0"/>
            </a:endParaRPr>
          </a:p>
          <a:p>
            <a:r>
              <a:rPr lang="en-IN" sz="1800" dirty="0">
                <a:latin typeface="+mj-lt"/>
                <a:cs typeface="Times New Roman" panose="02020603050405020304" pitchFamily="18" charset="0"/>
              </a:rPr>
              <a:t>There are 2 key parameters with FPDS</a:t>
            </a:r>
          </a:p>
          <a:p>
            <a:pPr marL="857250" lvl="1" indent="-400050">
              <a:buFont typeface="+mj-lt"/>
              <a:buAutoNum type="romanLcPeriod"/>
            </a:pPr>
            <a:r>
              <a:rPr lang="en-IN" sz="1600" dirty="0">
                <a:latin typeface="+mj-lt"/>
                <a:cs typeface="Times New Roman" panose="02020603050405020304" pitchFamily="18" charset="0"/>
              </a:rPr>
              <a:t>The priority assigned to each task</a:t>
            </a:r>
          </a:p>
          <a:p>
            <a:pPr marL="857250" lvl="1" indent="-400050">
              <a:buFont typeface="+mj-lt"/>
              <a:buAutoNum type="romanLcPeriod"/>
            </a:pPr>
            <a:r>
              <a:rPr lang="en-IN" sz="1600" dirty="0">
                <a:latin typeface="+mj-lt"/>
                <a:cs typeface="Times New Roman" panose="02020603050405020304" pitchFamily="18" charset="0"/>
              </a:rPr>
              <a:t>The length of each task’s final non pre-emptive region</a:t>
            </a:r>
          </a:p>
          <a:p>
            <a:pPr marL="285750" indent="-285750"/>
            <a:endParaRPr lang="en-IN" sz="1800" dirty="0">
              <a:latin typeface="+mj-lt"/>
              <a:cs typeface="Times New Roman" panose="02020603050405020304" pitchFamily="18" charset="0"/>
            </a:endParaRPr>
          </a:p>
          <a:p>
            <a:pPr marL="285750" indent="-285750"/>
            <a:r>
              <a:rPr lang="en-IN" sz="1800" dirty="0">
                <a:latin typeface="+mj-lt"/>
                <a:cs typeface="Times New Roman" panose="02020603050405020304" pitchFamily="18" charset="0"/>
              </a:rPr>
              <a:t>This paper introduces and optimal algorithm (FNR-PA) for FPDS. It relies on finding the minimum final non pre-emptive region length for each task that ensures its schedulability.</a:t>
            </a:r>
          </a:p>
          <a:p>
            <a:pPr marL="285750" indent="-285750"/>
            <a:endParaRPr lang="en-IN" sz="1800" dirty="0">
              <a:latin typeface="+mj-lt"/>
              <a:cs typeface="Times New Roman" panose="02020603050405020304" pitchFamily="18" charset="0"/>
            </a:endParaRPr>
          </a:p>
          <a:p>
            <a:pPr marL="285750" indent="-285750"/>
            <a:r>
              <a:rPr lang="en-IN" sz="1800" dirty="0">
                <a:latin typeface="+mj-lt"/>
                <a:cs typeface="Times New Roman" panose="02020603050405020304" pitchFamily="18" charset="0"/>
              </a:rPr>
              <a:t>FNR-PA : </a:t>
            </a:r>
            <a:r>
              <a:rPr lang="en-IN" sz="1800" dirty="0">
                <a:solidFill>
                  <a:srgbClr val="7030A0"/>
                </a:solidFill>
                <a:latin typeface="+mj-lt"/>
                <a:cs typeface="Times New Roman" panose="02020603050405020304" pitchFamily="18" charset="0"/>
              </a:rPr>
              <a:t>Final Non-pre-emptive region and Priority Assignment</a:t>
            </a:r>
          </a:p>
        </p:txBody>
      </p:sp>
    </p:spTree>
    <p:extLst>
      <p:ext uri="{BB962C8B-B14F-4D97-AF65-F5344CB8AC3E}">
        <p14:creationId xmlns:p14="http://schemas.microsoft.com/office/powerpoint/2010/main" val="28040086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BAAB96-C28A-7741-829A-74B84B52C563}"/>
              </a:ext>
            </a:extLst>
          </p:cNvPr>
          <p:cNvSpPr>
            <a:spLocks noGrp="1"/>
          </p:cNvSpPr>
          <p:nvPr>
            <p:ph type="title"/>
          </p:nvPr>
        </p:nvSpPr>
        <p:spPr/>
        <p:txBody>
          <a:bodyPr/>
          <a:lstStyle/>
          <a:p>
            <a:r>
              <a:rPr lang="en-US" dirty="0"/>
              <a:t>FNR Length Calculation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56E6535-6D59-0C49-A1F3-A6AE90E83611}"/>
                  </a:ext>
                </a:extLst>
              </p:cNvPr>
              <p:cNvSpPr>
                <a:spLocks noGrp="1"/>
              </p:cNvSpPr>
              <p:nvPr>
                <p:ph idx="1"/>
              </p:nvPr>
            </p:nvSpPr>
            <p:spPr>
              <a:xfrm>
                <a:off x="838200" y="1602105"/>
                <a:ext cx="10515600" cy="4890770"/>
              </a:xfrm>
            </p:spPr>
            <p:txBody>
              <a:bodyPr>
                <a:normAutofit/>
              </a:bodyPr>
              <a:lstStyle/>
              <a:p>
                <a:pPr>
                  <a:lnSpc>
                    <a:spcPct val="100000"/>
                  </a:lnSpc>
                  <a:spcAft>
                    <a:spcPts val="1200"/>
                  </a:spcAft>
                </a:pPr>
                <a:r>
                  <a:rPr lang="en-US" sz="1800" dirty="0">
                    <a:latin typeface="+mj-lt"/>
                  </a:rPr>
                  <a:t>The function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𝑆</m:t>
                        </m:r>
                      </m:e>
                      <m:sub>
                        <m:r>
                          <a:rPr lang="en-US" sz="1800" b="0" i="1" smtClean="0">
                            <a:latin typeface="Cambria Math" panose="02040503050406030204" pitchFamily="18" charset="0"/>
                          </a:rPr>
                          <m:t>𝑖</m:t>
                        </m:r>
                        <m:r>
                          <a:rPr lang="en-US" sz="1800" b="0" i="1" smtClean="0">
                            <a:latin typeface="Cambria Math" panose="02040503050406030204" pitchFamily="18" charset="0"/>
                          </a:rPr>
                          <m:t>,</m:t>
                        </m:r>
                        <m:r>
                          <a:rPr lang="en-US" sz="1800" b="0" i="1" smtClean="0">
                            <a:latin typeface="Cambria Math" panose="02040503050406030204" pitchFamily="18" charset="0"/>
                          </a:rPr>
                          <m:t>𝑔</m:t>
                        </m:r>
                      </m:sub>
                    </m:sSub>
                    <m:d>
                      <m:dPr>
                        <m:ctrlPr>
                          <a:rPr lang="en-US" sz="1800" i="1" smtClean="0">
                            <a:latin typeface="Cambria Math" panose="02040503050406030204" pitchFamily="18" charset="0"/>
                          </a:rPr>
                        </m:ctrlPr>
                      </m:dPr>
                      <m:e>
                        <m:r>
                          <a:rPr lang="en-US" sz="1800" b="0" i="1" smtClean="0">
                            <a:latin typeface="Cambria Math" panose="02040503050406030204" pitchFamily="18" charset="0"/>
                          </a:rPr>
                          <m:t>𝑡</m:t>
                        </m:r>
                      </m:e>
                    </m:d>
                  </m:oMath>
                </a14:m>
                <a:r>
                  <a:rPr lang="en-US" sz="1800" dirty="0">
                    <a:latin typeface="+mj-lt"/>
                  </a:rPr>
                  <a:t> is a </a:t>
                </a:r>
                <a:r>
                  <a:rPr lang="en-US" sz="1800" dirty="0">
                    <a:solidFill>
                      <a:srgbClr val="FF0000"/>
                    </a:solidFill>
                    <a:latin typeface="+mj-lt"/>
                  </a:rPr>
                  <a:t>piecewise linear </a:t>
                </a:r>
                <a:r>
                  <a:rPr lang="en-US" sz="1800" dirty="0">
                    <a:latin typeface="+mj-lt"/>
                  </a:rPr>
                  <a:t>function with </a:t>
                </a:r>
                <a:r>
                  <a:rPr lang="en-US" sz="1800" dirty="0">
                    <a:solidFill>
                      <a:srgbClr val="FF0000"/>
                    </a:solidFill>
                    <a:latin typeface="+mj-lt"/>
                  </a:rPr>
                  <a:t>local maxima </a:t>
                </a:r>
                <a:r>
                  <a:rPr lang="en-US" sz="1800" dirty="0">
                    <a:latin typeface="+mj-lt"/>
                  </a:rPr>
                  <a:t>corresponding to the release times of higher priority tasks minus one-time unit.</a:t>
                </a:r>
              </a:p>
              <a:p>
                <a:pPr>
                  <a:lnSpc>
                    <a:spcPct val="100000"/>
                  </a:lnSpc>
                </a:pPr>
                <a:r>
                  <a:rPr lang="en-US" sz="1800" dirty="0">
                    <a:latin typeface="+mj-lt"/>
                  </a:rPr>
                  <a:t>Let for each job </a:t>
                </a:r>
                <a14:m>
                  <m:oMath xmlns:m="http://schemas.openxmlformats.org/officeDocument/2006/math">
                    <m:r>
                      <a:rPr lang="en-US" sz="1800" b="0" i="1" smtClean="0">
                        <a:latin typeface="Cambria Math" panose="02040503050406030204" pitchFamily="18" charset="0"/>
                      </a:rPr>
                      <m:t>𝑔</m:t>
                    </m:r>
                    <m:r>
                      <a:rPr lang="en-US" sz="1800" b="0" i="1" smtClean="0">
                        <a:latin typeface="Cambria Math" panose="02040503050406030204" pitchFamily="18" charset="0"/>
                      </a:rPr>
                      <m:t>=0,1,2…</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𝐺</m:t>
                        </m:r>
                      </m:e>
                      <m:sub>
                        <m:r>
                          <a:rPr lang="en-US" sz="1800" b="0" i="1" smtClean="0">
                            <a:latin typeface="Cambria Math" panose="02040503050406030204" pitchFamily="18" charset="0"/>
                          </a:rPr>
                          <m:t>𝑖</m:t>
                        </m:r>
                      </m:sub>
                    </m:sSub>
                    <m:r>
                      <a:rPr lang="en-US" sz="1800" b="0" i="1" smtClean="0">
                        <a:latin typeface="Cambria Math" panose="02040503050406030204" pitchFamily="18" charset="0"/>
                      </a:rPr>
                      <m:t>−1</m:t>
                    </m:r>
                  </m:oMath>
                </a14:m>
                <a:r>
                  <a:rPr lang="en-US" sz="1800" dirty="0">
                    <a:latin typeface="+mj-lt"/>
                  </a:rPr>
                  <a:t>,   </a:t>
                </a:r>
                <a14:m>
                  <m:oMath xmlns:m="http://schemas.openxmlformats.org/officeDocument/2006/math">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𝑃</m:t>
                        </m:r>
                      </m:e>
                      <m:sub>
                        <m:r>
                          <a:rPr lang="en-US" sz="1800" b="0" i="1" dirty="0" smtClean="0">
                            <a:latin typeface="Cambria Math" panose="02040503050406030204" pitchFamily="18" charset="0"/>
                          </a:rPr>
                          <m:t>𝑖</m:t>
                        </m:r>
                        <m:r>
                          <a:rPr lang="en-US" sz="1800" b="0" i="1" dirty="0" smtClean="0">
                            <a:latin typeface="Cambria Math" panose="02040503050406030204" pitchFamily="18" charset="0"/>
                          </a:rPr>
                          <m:t>,</m:t>
                        </m:r>
                        <m:r>
                          <a:rPr lang="en-US" sz="1800" b="0" i="1" dirty="0" smtClean="0">
                            <a:latin typeface="Cambria Math" panose="02040503050406030204" pitchFamily="18" charset="0"/>
                          </a:rPr>
                          <m:t>𝑔</m:t>
                        </m:r>
                      </m:sub>
                    </m:sSub>
                  </m:oMath>
                </a14:m>
                <a:r>
                  <a:rPr lang="en-US" sz="1800" dirty="0">
                    <a:latin typeface="+mj-lt"/>
                  </a:rPr>
                  <a:t> be the set of points corresponding to the local maxima of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𝑆</m:t>
                        </m:r>
                      </m:e>
                      <m:sub>
                        <m:r>
                          <a:rPr lang="en-US" sz="1800" i="1">
                            <a:latin typeface="Cambria Math" panose="02040503050406030204" pitchFamily="18" charset="0"/>
                          </a:rPr>
                          <m:t>𝑖</m:t>
                        </m:r>
                        <m:r>
                          <a:rPr lang="en-US" sz="1800" i="1">
                            <a:latin typeface="Cambria Math" panose="02040503050406030204" pitchFamily="18" charset="0"/>
                          </a:rPr>
                          <m:t>,</m:t>
                        </m:r>
                        <m:r>
                          <a:rPr lang="en-US" sz="1800" i="1">
                            <a:latin typeface="Cambria Math" panose="02040503050406030204" pitchFamily="18" charset="0"/>
                          </a:rPr>
                          <m:t>𝑔</m:t>
                        </m:r>
                      </m:sub>
                    </m:sSub>
                    <m:d>
                      <m:dPr>
                        <m:ctrlPr>
                          <a:rPr lang="en-US" sz="1800" i="1">
                            <a:latin typeface="Cambria Math" panose="02040503050406030204" pitchFamily="18" charset="0"/>
                          </a:rPr>
                        </m:ctrlPr>
                      </m:dPr>
                      <m:e>
                        <m:r>
                          <a:rPr lang="en-US" sz="1800" i="1">
                            <a:latin typeface="Cambria Math" panose="02040503050406030204" pitchFamily="18" charset="0"/>
                          </a:rPr>
                          <m:t>𝑡</m:t>
                        </m:r>
                      </m:e>
                    </m:d>
                  </m:oMath>
                </a14:m>
                <a:r>
                  <a:rPr lang="en-US" sz="1800" dirty="0">
                    <a:latin typeface="+mj-lt"/>
                  </a:rPr>
                  <a:t> for the interval </a:t>
                </a:r>
                <a14:m>
                  <m:oMath xmlns:m="http://schemas.openxmlformats.org/officeDocument/2006/math">
                    <m:r>
                      <a:rPr lang="en-US" sz="1800" b="0" i="1" smtClean="0">
                        <a:latin typeface="Cambria Math" panose="02040503050406030204" pitchFamily="18" charset="0"/>
                      </a:rPr>
                      <m:t>𝑡</m:t>
                    </m:r>
                    <m:r>
                      <a:rPr lang="en-US" sz="1800" b="0" i="1" smtClean="0">
                        <a:latin typeface="Cambria Math" panose="02040503050406030204" pitchFamily="18" charset="0"/>
                        <a:ea typeface="Cambria Math" panose="02040503050406030204" pitchFamily="18" charset="0"/>
                      </a:rPr>
                      <m:t>∈</m:t>
                    </m:r>
                    <m:d>
                      <m:dPr>
                        <m:begChr m:val="["/>
                        <m:endChr m:val="]"/>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ea typeface="Cambria Math" panose="02040503050406030204" pitchFamily="18" charset="0"/>
                          </a:rPr>
                          <m:t>𝑔</m:t>
                        </m:r>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𝑇</m:t>
                            </m:r>
                          </m:e>
                          <m:sub>
                            <m:r>
                              <a:rPr lang="en-US" sz="1800" b="0" i="1" smtClean="0">
                                <a:latin typeface="Cambria Math" panose="02040503050406030204" pitchFamily="18" charset="0"/>
                                <a:ea typeface="Cambria Math" panose="02040503050406030204" pitchFamily="18" charset="0"/>
                              </a:rPr>
                              <m:t>𝑖</m:t>
                            </m:r>
                          </m:sub>
                        </m:sSub>
                        <m:r>
                          <a:rPr lang="en-US" sz="1800" b="0" i="1" smtClean="0">
                            <a:latin typeface="Cambria Math" panose="02040503050406030204" pitchFamily="18" charset="0"/>
                            <a:ea typeface="Cambria Math" panose="02040503050406030204" pitchFamily="18" charset="0"/>
                          </a:rPr>
                          <m:t>, </m:t>
                        </m:r>
                        <m:r>
                          <a:rPr lang="en-US" sz="1800" b="0" i="1" smtClean="0">
                            <a:latin typeface="Cambria Math" panose="02040503050406030204" pitchFamily="18" charset="0"/>
                            <a:ea typeface="Cambria Math" panose="02040503050406030204" pitchFamily="18" charset="0"/>
                          </a:rPr>
                          <m:t>𝑔</m:t>
                        </m:r>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𝑇</m:t>
                            </m:r>
                          </m:e>
                          <m:sub>
                            <m:r>
                              <a:rPr lang="en-US" sz="1800" b="0" i="1" smtClean="0">
                                <a:latin typeface="Cambria Math" panose="02040503050406030204" pitchFamily="18" charset="0"/>
                                <a:ea typeface="Cambria Math" panose="02040503050406030204" pitchFamily="18" charset="0"/>
                              </a:rPr>
                              <m:t>𝑖</m:t>
                            </m:r>
                          </m:sub>
                        </m:sSub>
                        <m:r>
                          <a:rPr lang="en-US" sz="1800" b="0" i="1" smtClean="0">
                            <a:latin typeface="Cambria Math" panose="02040503050406030204" pitchFamily="18" charset="0"/>
                            <a:ea typeface="Cambria Math" panose="02040503050406030204" pitchFamily="18" charset="0"/>
                          </a:rPr>
                          <m:t>+</m:t>
                        </m:r>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𝐷</m:t>
                            </m:r>
                          </m:e>
                          <m:sub>
                            <m:r>
                              <a:rPr lang="en-US" sz="1800" b="0" i="1" smtClean="0">
                                <a:latin typeface="Cambria Math" panose="02040503050406030204" pitchFamily="18" charset="0"/>
                                <a:ea typeface="Cambria Math" panose="02040503050406030204" pitchFamily="18" charset="0"/>
                              </a:rPr>
                              <m:t>𝑖</m:t>
                            </m:r>
                          </m:sub>
                        </m:sSub>
                        <m:r>
                          <a:rPr lang="en-US" sz="1800" b="0" i="1" smtClean="0">
                            <a:latin typeface="Cambria Math" panose="02040503050406030204" pitchFamily="18" charset="0"/>
                            <a:ea typeface="Cambria Math" panose="02040503050406030204" pitchFamily="18" charset="0"/>
                          </a:rPr>
                          <m:t>−1</m:t>
                        </m:r>
                      </m:e>
                    </m:d>
                  </m:oMath>
                </a14:m>
                <a:endParaRPr lang="en-US" sz="1800" dirty="0">
                  <a:latin typeface="+mj-lt"/>
                </a:endParaRPr>
              </a:p>
              <a:p>
                <a:pPr>
                  <a:lnSpc>
                    <a:spcPct val="100000"/>
                  </a:lnSpc>
                </a:pPr>
                <a:endParaRPr lang="en-US" sz="1800" dirty="0">
                  <a:latin typeface="+mj-lt"/>
                </a:endParaRPr>
              </a:p>
              <a:p>
                <a:pPr marL="0" indent="0">
                  <a:lnSpc>
                    <a:spcPct val="100000"/>
                  </a:lnSpc>
                  <a:buNone/>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𝑖</m:t>
                          </m:r>
                          <m:r>
                            <a:rPr lang="en-US" sz="2000" b="0" i="1" smtClean="0">
                              <a:latin typeface="Cambria Math" panose="02040503050406030204" pitchFamily="18" charset="0"/>
                            </a:rPr>
                            <m:t>,</m:t>
                          </m:r>
                          <m:r>
                            <a:rPr lang="en-US" sz="2000" b="0" i="1" smtClean="0">
                              <a:latin typeface="Cambria Math" panose="02040503050406030204" pitchFamily="18" charset="0"/>
                            </a:rPr>
                            <m:t>𝑔</m:t>
                          </m:r>
                        </m:sub>
                      </m:sSub>
                      <m:r>
                        <a:rPr lang="en-US" sz="2000" b="0" i="1" smtClean="0">
                          <a:latin typeface="Cambria Math" panose="02040503050406030204" pitchFamily="18" charset="0"/>
                        </a:rPr>
                        <m:t>=</m:t>
                      </m:r>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m:t>
                              </m:r>
                            </m:e>
                            <m:sub>
                              <m:r>
                                <a:rPr lang="en-US" sz="2000" i="1">
                                  <a:latin typeface="Cambria Math" panose="02040503050406030204" pitchFamily="18" charset="0"/>
                                  <a:ea typeface="Cambria Math" panose="02040503050406030204" pitchFamily="18" charset="0"/>
                                </a:rPr>
                                <m:t>𝑗</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h𝑝</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𝑖</m:t>
                              </m:r>
                              <m:r>
                                <a:rPr lang="en-US" sz="2000" i="1">
                                  <a:latin typeface="Cambria Math" panose="02040503050406030204" pitchFamily="18" charset="0"/>
                                  <a:ea typeface="Cambria Math" panose="02040503050406030204" pitchFamily="18" charset="0"/>
                                </a:rPr>
                                <m:t>)</m:t>
                              </m:r>
                            </m:sub>
                          </m:sSub>
                          <m:d>
                            <m:dPr>
                              <m:begChr m:val="{"/>
                              <m:endChr m:val="}"/>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h</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𝑇</m:t>
                                  </m:r>
                                </m:e>
                                <m:sub>
                                  <m:r>
                                    <a:rPr lang="en-US" sz="2000" b="0" i="1" smtClean="0">
                                      <a:latin typeface="Cambria Math" panose="02040503050406030204" pitchFamily="18" charset="0"/>
                                      <a:ea typeface="Cambria Math" panose="02040503050406030204" pitchFamily="18" charset="0"/>
                                    </a:rPr>
                                    <m:t>𝑗</m:t>
                                  </m:r>
                                </m:sub>
                              </m:sSub>
                              <m:r>
                                <a:rPr lang="en-US" sz="2000" b="0" i="1" smtClean="0">
                                  <a:latin typeface="Cambria Math" panose="02040503050406030204" pitchFamily="18" charset="0"/>
                                  <a:ea typeface="Cambria Math" panose="02040503050406030204" pitchFamily="18" charset="0"/>
                                </a:rPr>
                                <m:t>−1</m:t>
                              </m:r>
                            </m:e>
                          </m:d>
                          <m:r>
                            <a:rPr lang="en-US" sz="2000" b="0" i="1" smtClean="0">
                              <a:latin typeface="Cambria Math" panose="02040503050406030204" pitchFamily="18" charset="0"/>
                              <a:ea typeface="Cambria Math" panose="02040503050406030204" pitchFamily="18" charset="0"/>
                            </a:rPr>
                            <m:t>∈</m:t>
                          </m:r>
                          <m:d>
                            <m:dPr>
                              <m:begChr m:val="["/>
                              <m:endChr m:val="]"/>
                              <m:ctrlPr>
                                <a:rPr lang="en-US" sz="2000" i="1">
                                  <a:latin typeface="Cambria Math" panose="02040503050406030204" pitchFamily="18" charset="0"/>
                                  <a:ea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𝑔</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𝑇</m:t>
                                  </m:r>
                                </m:e>
                                <m:sub>
                                  <m:r>
                                    <a:rPr lang="en-US" sz="2000" i="1">
                                      <a:latin typeface="Cambria Math" panose="02040503050406030204" pitchFamily="18" charset="0"/>
                                      <a:ea typeface="Cambria Math" panose="02040503050406030204" pitchFamily="18" charset="0"/>
                                    </a:rPr>
                                    <m:t>𝑖</m:t>
                                  </m:r>
                                </m:sub>
                              </m:sSub>
                              <m:r>
                                <a:rPr lang="en-US" sz="2000" i="1">
                                  <a:latin typeface="Cambria Math" panose="02040503050406030204" pitchFamily="18" charset="0"/>
                                  <a:ea typeface="Cambria Math" panose="02040503050406030204" pitchFamily="18" charset="0"/>
                                </a:rPr>
                                <m:t>, </m:t>
                              </m:r>
                              <m:r>
                                <a:rPr lang="en-US" sz="2000" i="1">
                                  <a:latin typeface="Cambria Math" panose="02040503050406030204" pitchFamily="18" charset="0"/>
                                  <a:ea typeface="Cambria Math" panose="02040503050406030204" pitchFamily="18" charset="0"/>
                                </a:rPr>
                                <m:t>𝑔</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𝑇</m:t>
                                  </m:r>
                                </m:e>
                                <m:sub>
                                  <m:r>
                                    <a:rPr lang="en-US" sz="2000" i="1">
                                      <a:latin typeface="Cambria Math" panose="02040503050406030204" pitchFamily="18" charset="0"/>
                                      <a:ea typeface="Cambria Math" panose="02040503050406030204" pitchFamily="18" charset="0"/>
                                    </a:rPr>
                                    <m:t>𝑖</m:t>
                                  </m:r>
                                </m:sub>
                              </m:sSub>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𝐷</m:t>
                                  </m:r>
                                </m:e>
                                <m:sub>
                                  <m:r>
                                    <a:rPr lang="en-US" sz="2000" i="1">
                                      <a:latin typeface="Cambria Math" panose="02040503050406030204" pitchFamily="18" charset="0"/>
                                      <a:ea typeface="Cambria Math" panose="02040503050406030204" pitchFamily="18" charset="0"/>
                                    </a:rPr>
                                    <m:t>𝑖</m:t>
                                  </m:r>
                                </m:sub>
                              </m:sSub>
                              <m:r>
                                <a:rPr lang="en-US" sz="2000" i="1">
                                  <a:latin typeface="Cambria Math" panose="02040503050406030204" pitchFamily="18" charset="0"/>
                                  <a:ea typeface="Cambria Math" panose="02040503050406030204" pitchFamily="18" charset="0"/>
                                </a:rPr>
                                <m:t>−1</m:t>
                              </m:r>
                            </m:e>
                          </m:d>
                        </m:e>
                      </m:d>
                      <m:r>
                        <a:rPr lang="en-US" sz="2000" b="0" i="1" smtClean="0">
                          <a:latin typeface="Cambria Math" panose="02040503050406030204" pitchFamily="18" charset="0"/>
                          <a:ea typeface="Cambria Math" panose="02040503050406030204" pitchFamily="18" charset="0"/>
                        </a:rPr>
                        <m:t>⋃</m:t>
                      </m:r>
                      <m:d>
                        <m:dPr>
                          <m:begChr m:val="{"/>
                          <m:endChr m:val="}"/>
                          <m:ctrlPr>
                            <a:rPr lang="en-US" sz="2000" b="0" i="1" smtClean="0">
                              <a:latin typeface="Cambria Math" panose="02040503050406030204" pitchFamily="18" charset="0"/>
                              <a:ea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𝑔</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𝑇</m:t>
                              </m:r>
                            </m:e>
                            <m:sub>
                              <m:r>
                                <a:rPr lang="en-US" sz="2000" i="1">
                                  <a:latin typeface="Cambria Math" panose="02040503050406030204" pitchFamily="18" charset="0"/>
                                  <a:ea typeface="Cambria Math" panose="02040503050406030204" pitchFamily="18" charset="0"/>
                                </a:rPr>
                                <m:t>𝑖</m:t>
                              </m:r>
                            </m:sub>
                          </m:sSub>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𝐷</m:t>
                              </m:r>
                            </m:e>
                            <m:sub>
                              <m:r>
                                <a:rPr lang="en-US" sz="2000" i="1">
                                  <a:latin typeface="Cambria Math" panose="02040503050406030204" pitchFamily="18" charset="0"/>
                                  <a:ea typeface="Cambria Math" panose="02040503050406030204" pitchFamily="18" charset="0"/>
                                </a:rPr>
                                <m:t>𝑖</m:t>
                              </m:r>
                            </m:sub>
                          </m:sSub>
                          <m:r>
                            <a:rPr lang="en-US" sz="2000" i="1">
                              <a:latin typeface="Cambria Math" panose="02040503050406030204" pitchFamily="18" charset="0"/>
                              <a:ea typeface="Cambria Math" panose="02040503050406030204" pitchFamily="18" charset="0"/>
                            </a:rPr>
                            <m:t>−1</m:t>
                          </m:r>
                        </m:e>
                      </m:d>
                    </m:oMath>
                  </m:oMathPara>
                </a14:m>
                <a:endParaRPr lang="en-US" sz="2000" dirty="0">
                  <a:latin typeface="+mj-lt"/>
                </a:endParaRPr>
              </a:p>
              <a:p>
                <a:pPr>
                  <a:lnSpc>
                    <a:spcPct val="100000"/>
                  </a:lnSpc>
                </a:pPr>
                <a:endParaRPr lang="en-US" sz="1800" dirty="0">
                  <a:latin typeface="+mj-lt"/>
                </a:endParaRPr>
              </a:p>
              <a:p>
                <a:pPr>
                  <a:lnSpc>
                    <a:spcPct val="100000"/>
                  </a:lnSpc>
                </a:pPr>
                <a:r>
                  <a:rPr lang="en-US" sz="1800" dirty="0">
                    <a:latin typeface="+mj-lt"/>
                  </a:rPr>
                  <a:t>To find the maximum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𝑆</m:t>
                        </m:r>
                      </m:e>
                      <m:sub>
                        <m:r>
                          <a:rPr lang="en-US" sz="1800" i="1">
                            <a:latin typeface="Cambria Math" panose="02040503050406030204" pitchFamily="18" charset="0"/>
                          </a:rPr>
                          <m:t>𝑖</m:t>
                        </m:r>
                        <m:r>
                          <a:rPr lang="en-US" sz="1800" i="1">
                            <a:latin typeface="Cambria Math" panose="02040503050406030204" pitchFamily="18" charset="0"/>
                          </a:rPr>
                          <m:t>,</m:t>
                        </m:r>
                        <m:r>
                          <a:rPr lang="en-US" sz="1800" i="1">
                            <a:latin typeface="Cambria Math" panose="02040503050406030204" pitchFamily="18" charset="0"/>
                          </a:rPr>
                          <m:t>𝑔</m:t>
                        </m:r>
                      </m:sub>
                    </m:sSub>
                    <m:d>
                      <m:dPr>
                        <m:ctrlPr>
                          <a:rPr lang="en-US" sz="1800" i="1">
                            <a:latin typeface="Cambria Math" panose="02040503050406030204" pitchFamily="18" charset="0"/>
                          </a:rPr>
                        </m:ctrlPr>
                      </m:dPr>
                      <m:e>
                        <m:r>
                          <a:rPr lang="en-US" sz="1800" i="1">
                            <a:latin typeface="Cambria Math" panose="02040503050406030204" pitchFamily="18" charset="0"/>
                          </a:rPr>
                          <m:t>𝑡</m:t>
                        </m:r>
                      </m:e>
                    </m:d>
                  </m:oMath>
                </a14:m>
                <a:r>
                  <a:rPr lang="en-US" sz="1800" dirty="0">
                    <a:latin typeface="+mj-lt"/>
                  </a:rPr>
                  <a:t> it is sufficient to check the schedulable points in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𝑃</m:t>
                        </m:r>
                      </m:e>
                      <m:sub>
                        <m:r>
                          <a:rPr lang="en-US" sz="1800" i="1">
                            <a:latin typeface="Cambria Math" panose="02040503050406030204" pitchFamily="18" charset="0"/>
                          </a:rPr>
                          <m:t>𝑖</m:t>
                        </m:r>
                        <m:r>
                          <a:rPr lang="en-US" sz="1800" i="1">
                            <a:latin typeface="Cambria Math" panose="02040503050406030204" pitchFamily="18" charset="0"/>
                          </a:rPr>
                          <m:t>,</m:t>
                        </m:r>
                        <m:r>
                          <a:rPr lang="en-US" sz="1800" i="1">
                            <a:latin typeface="Cambria Math" panose="02040503050406030204" pitchFamily="18" charset="0"/>
                          </a:rPr>
                          <m:t>𝑔</m:t>
                        </m:r>
                      </m:sub>
                    </m:sSub>
                  </m:oMath>
                </a14:m>
                <a:endParaRPr lang="en-US" sz="1800" dirty="0">
                  <a:latin typeface="+mj-lt"/>
                </a:endParaRPr>
              </a:p>
              <a:p>
                <a:pPr>
                  <a:lnSpc>
                    <a:spcPct val="100000"/>
                  </a:lnSpc>
                </a:pPr>
                <a:endParaRPr lang="en-US" sz="1800" dirty="0">
                  <a:latin typeface="+mj-lt"/>
                </a:endParaRPr>
              </a:p>
              <a:p>
                <a:pPr marL="0" indent="0">
                  <a:lnSpc>
                    <a:spcPct val="100000"/>
                  </a:lnSpc>
                  <a:buNone/>
                </a:pP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𝑆</m:t>
                          </m:r>
                        </m:e>
                        <m:sub>
                          <m:r>
                            <a:rPr lang="en-US" sz="2000" i="1">
                              <a:latin typeface="Cambria Math" panose="02040503050406030204" pitchFamily="18" charset="0"/>
                            </a:rPr>
                            <m:t>𝑖</m:t>
                          </m:r>
                          <m:r>
                            <a:rPr lang="en-US" sz="2000" i="1">
                              <a:latin typeface="Cambria Math" panose="02040503050406030204" pitchFamily="18" charset="0"/>
                            </a:rPr>
                            <m:t>,</m:t>
                          </m:r>
                          <m:r>
                            <a:rPr lang="en-US" sz="2000" i="1">
                              <a:latin typeface="Cambria Math" panose="02040503050406030204" pitchFamily="18" charset="0"/>
                            </a:rPr>
                            <m:t>𝑔</m:t>
                          </m:r>
                        </m:sub>
                      </m:sSub>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limLow>
                            <m:limLowPr>
                              <m:ctrlPr>
                                <a:rPr lang="en-US" sz="2000" b="0" i="1" smtClean="0">
                                  <a:latin typeface="Cambria Math" panose="02040503050406030204" pitchFamily="18" charset="0"/>
                                </a:rPr>
                              </m:ctrlPr>
                            </m:limLowPr>
                            <m:e>
                              <m:r>
                                <m:rPr>
                                  <m:sty m:val="p"/>
                                </m:rPr>
                                <a:rPr lang="en-US" sz="2000" b="0" i="0" smtClean="0">
                                  <a:latin typeface="Cambria Math" panose="02040503050406030204" pitchFamily="18" charset="0"/>
                                </a:rPr>
                                <m:t>max</m:t>
                              </m:r>
                            </m:e>
                            <m:lim>
                              <m:r>
                                <a:rPr lang="en-US" sz="2000" b="0" i="1" smtClean="0">
                                  <a:latin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𝑃</m:t>
                                  </m:r>
                                </m:e>
                                <m:sub>
                                  <m:r>
                                    <a:rPr lang="en-US" sz="2000" b="0" i="1" smtClean="0">
                                      <a:latin typeface="Cambria Math" panose="02040503050406030204" pitchFamily="18" charset="0"/>
                                      <a:ea typeface="Cambria Math" panose="02040503050406030204" pitchFamily="18" charset="0"/>
                                    </a:rPr>
                                    <m:t>𝑖</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𝑔</m:t>
                                  </m:r>
                                </m:sub>
                              </m:sSub>
                            </m:lim>
                          </m:limLow>
                        </m:fName>
                        <m:e>
                          <m:d>
                            <m:dPr>
                              <m:begChr m:val="{"/>
                              <m:endChr m:val="}"/>
                              <m:ctrlPr>
                                <a:rPr lang="en-US" sz="2000" b="0" i="1" smtClean="0">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𝑆</m:t>
                                  </m:r>
                                </m:e>
                                <m:sub>
                                  <m:r>
                                    <a:rPr lang="en-US" sz="2000" i="1">
                                      <a:latin typeface="Cambria Math" panose="02040503050406030204" pitchFamily="18" charset="0"/>
                                    </a:rPr>
                                    <m:t>𝑖</m:t>
                                  </m:r>
                                  <m:r>
                                    <a:rPr lang="en-US" sz="2000" i="1">
                                      <a:latin typeface="Cambria Math" panose="02040503050406030204" pitchFamily="18" charset="0"/>
                                    </a:rPr>
                                    <m:t>,</m:t>
                                  </m:r>
                                  <m:r>
                                    <a:rPr lang="en-US" sz="2000" i="1">
                                      <a:latin typeface="Cambria Math" panose="02040503050406030204" pitchFamily="18" charset="0"/>
                                    </a:rPr>
                                    <m:t>𝑔</m:t>
                                  </m:r>
                                </m:sub>
                              </m:sSub>
                              <m:d>
                                <m:dPr>
                                  <m:ctrlPr>
                                    <a:rPr lang="en-US" sz="2000" i="1">
                                      <a:latin typeface="Cambria Math" panose="02040503050406030204" pitchFamily="18" charset="0"/>
                                    </a:rPr>
                                  </m:ctrlPr>
                                </m:dPr>
                                <m:e>
                                  <m:r>
                                    <a:rPr lang="en-US" sz="2000" i="1">
                                      <a:latin typeface="Cambria Math" panose="02040503050406030204" pitchFamily="18" charset="0"/>
                                    </a:rPr>
                                    <m:t>𝑡</m:t>
                                  </m:r>
                                </m:e>
                              </m:d>
                            </m:e>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𝐶</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𝑆</m:t>
                                  </m:r>
                                </m:e>
                                <m:sub>
                                  <m:r>
                                    <a:rPr lang="en-US" sz="2000" i="1">
                                      <a:latin typeface="Cambria Math" panose="02040503050406030204" pitchFamily="18" charset="0"/>
                                    </a:rPr>
                                    <m:t>𝑖</m:t>
                                  </m:r>
                                  <m:r>
                                    <a:rPr lang="en-US" sz="2000" i="1">
                                      <a:latin typeface="Cambria Math" panose="02040503050406030204" pitchFamily="18" charset="0"/>
                                    </a:rPr>
                                    <m:t>,</m:t>
                                  </m:r>
                                  <m:r>
                                    <a:rPr lang="en-US" sz="2000" i="1">
                                      <a:latin typeface="Cambria Math" panose="02040503050406030204" pitchFamily="18" charset="0"/>
                                    </a:rPr>
                                    <m:t>𝑔</m:t>
                                  </m:r>
                                </m:sub>
                              </m:sSub>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𝑔</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𝑇</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𝐷</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m:t>
                              </m:r>
                              <m:r>
                                <a:rPr lang="en-US" sz="2000" b="0" i="1" smtClean="0">
                                  <a:latin typeface="Cambria Math" panose="02040503050406030204" pitchFamily="18" charset="0"/>
                                </a:rPr>
                                <m:t>𝑡</m:t>
                              </m:r>
                              <m:r>
                                <a:rPr lang="en-US" sz="2000" b="0" i="1" smtClean="0">
                                  <a:latin typeface="Cambria Math" panose="02040503050406030204" pitchFamily="18" charset="0"/>
                                </a:rPr>
                                <m:t> </m:t>
                              </m:r>
                              <m:nary>
                                <m:naryPr>
                                  <m:chr m:val="⋀"/>
                                  <m:subHide m:val="on"/>
                                  <m:supHide m:val="on"/>
                                  <m:ctrlPr>
                                    <a:rPr lang="en-US" sz="2000" b="0" i="1" smtClean="0">
                                      <a:latin typeface="Cambria Math" panose="02040503050406030204" pitchFamily="18" charset="0"/>
                                      <a:ea typeface="Cambria Math" panose="02040503050406030204" pitchFamily="18" charset="0"/>
                                    </a:rPr>
                                  </m:ctrlPr>
                                </m:naryPr>
                                <m:sub/>
                                <m:sup/>
                                <m:e>
                                  <m:r>
                                    <a:rPr lang="en-US" sz="2000" b="0" i="1" smtClean="0">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𝑆</m:t>
                                      </m:r>
                                    </m:e>
                                    <m:sub>
                                      <m:r>
                                        <a:rPr lang="en-US" sz="2000" i="1">
                                          <a:latin typeface="Cambria Math" panose="02040503050406030204" pitchFamily="18" charset="0"/>
                                        </a:rPr>
                                        <m:t>𝑖</m:t>
                                      </m:r>
                                      <m:r>
                                        <a:rPr lang="en-US" sz="2000" i="1">
                                          <a:latin typeface="Cambria Math" panose="02040503050406030204" pitchFamily="18" charset="0"/>
                                        </a:rPr>
                                        <m:t>,</m:t>
                                      </m:r>
                                      <m:r>
                                        <a:rPr lang="en-US" sz="2000" i="1">
                                          <a:latin typeface="Cambria Math" panose="02040503050406030204" pitchFamily="18" charset="0"/>
                                        </a:rPr>
                                        <m:t>𝑔</m:t>
                                      </m:r>
                                    </m:sub>
                                  </m:sSub>
                                  <m:d>
                                    <m:dPr>
                                      <m:ctrlPr>
                                        <a:rPr lang="en-US" sz="2000" i="1">
                                          <a:latin typeface="Cambria Math" panose="02040503050406030204" pitchFamily="18" charset="0"/>
                                        </a:rPr>
                                      </m:ctrlPr>
                                    </m:dPr>
                                    <m:e>
                                      <m:r>
                                        <a:rPr lang="en-US" sz="2000" i="1">
                                          <a:latin typeface="Cambria Math" panose="02040503050406030204" pitchFamily="18" charset="0"/>
                                        </a:rPr>
                                        <m:t>𝑡</m:t>
                                      </m:r>
                                    </m:e>
                                  </m:d>
                                </m:e>
                              </m:nary>
                              <m:r>
                                <a:rPr lang="en-US" sz="2000" b="0" i="1" smtClean="0">
                                  <a:latin typeface="Cambria Math" panose="02040503050406030204" pitchFamily="18" charset="0"/>
                                  <a:ea typeface="Cambria Math" panose="02040503050406030204" pitchFamily="18" charset="0"/>
                                </a:rPr>
                                <m:t>≥0</m:t>
                              </m:r>
                            </m:e>
                          </m:d>
                        </m:e>
                      </m:func>
                    </m:oMath>
                  </m:oMathPara>
                </a14:m>
                <a:endParaRPr lang="en-US" sz="1400" dirty="0">
                  <a:latin typeface="+mj-lt"/>
                </a:endParaRPr>
              </a:p>
              <a:p>
                <a:pPr>
                  <a:lnSpc>
                    <a:spcPct val="100000"/>
                  </a:lnSpc>
                  <a:spcBef>
                    <a:spcPts val="2200"/>
                  </a:spcBef>
                </a:pPr>
                <a:r>
                  <a:rPr lang="en-US" sz="1800" dirty="0">
                    <a:latin typeface="+mj-lt"/>
                  </a:rPr>
                  <a:t>The first inequality guarantees that the job has sufficient time to complete before deadline and the second inequality guarantees that the final non-pre-emptive region can start executing at or before time </a:t>
                </a:r>
                <a14:m>
                  <m:oMath xmlns:m="http://schemas.openxmlformats.org/officeDocument/2006/math">
                    <m:r>
                      <a:rPr lang="en-US" sz="1800" i="1">
                        <a:latin typeface="Cambria Math" panose="02040503050406030204" pitchFamily="18" charset="0"/>
                      </a:rPr>
                      <m:t>𝑡</m:t>
                    </m:r>
                  </m:oMath>
                </a14:m>
                <a:r>
                  <a:rPr lang="en-US" sz="1800" dirty="0">
                    <a:latin typeface="+mj-lt"/>
                  </a:rPr>
                  <a:t>.</a:t>
                </a:r>
              </a:p>
              <a:p>
                <a:pPr marL="0" indent="0">
                  <a:lnSpc>
                    <a:spcPct val="100000"/>
                  </a:lnSpc>
                  <a:buNone/>
                </a:pPr>
                <a:endParaRPr lang="en-US" sz="1800" dirty="0">
                  <a:latin typeface="+mj-lt"/>
                </a:endParaRPr>
              </a:p>
              <a:p>
                <a:pPr>
                  <a:lnSpc>
                    <a:spcPct val="100000"/>
                  </a:lnSpc>
                </a:pPr>
                <a:endParaRPr lang="en-US" sz="1800" dirty="0">
                  <a:latin typeface="+mj-lt"/>
                </a:endParaRPr>
              </a:p>
            </p:txBody>
          </p:sp>
        </mc:Choice>
        <mc:Fallback xmlns="">
          <p:sp>
            <p:nvSpPr>
              <p:cNvPr id="3" name="Content Placeholder 2">
                <a:extLst>
                  <a:ext uri="{FF2B5EF4-FFF2-40B4-BE49-F238E27FC236}">
                    <a16:creationId xmlns:a16="http://schemas.microsoft.com/office/drawing/2014/main" id="{B56E6535-6D59-0C49-A1F3-A6AE90E83611}"/>
                  </a:ext>
                </a:extLst>
              </p:cNvPr>
              <p:cNvSpPr>
                <a:spLocks noGrp="1" noRot="1" noChangeAspect="1" noMove="1" noResize="1" noEditPoints="1" noAdjustHandles="1" noChangeArrowheads="1" noChangeShapeType="1" noTextEdit="1"/>
              </p:cNvSpPr>
              <p:nvPr>
                <p:ph idx="1"/>
              </p:nvPr>
            </p:nvSpPr>
            <p:spPr>
              <a:xfrm>
                <a:off x="838200" y="1602105"/>
                <a:ext cx="10515600" cy="4890770"/>
              </a:xfrm>
              <a:blipFill>
                <a:blip r:embed="rId2"/>
                <a:stretch>
                  <a:fillRect l="-483" t="-777" r="-844" b="-518"/>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72A817D4-4611-5144-946B-DC16805F2FE7}"/>
              </a:ext>
            </a:extLst>
          </p:cNvPr>
          <p:cNvSpPr/>
          <p:nvPr/>
        </p:nvSpPr>
        <p:spPr>
          <a:xfrm>
            <a:off x="1868553" y="3331779"/>
            <a:ext cx="8273929" cy="687136"/>
          </a:xfrm>
          <a:prstGeom prst="rect">
            <a:avLst/>
          </a:prstGeom>
          <a:solidFill>
            <a:schemeClr val="tx1">
              <a:alpha val="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5C906C36-4B9D-A94E-9E31-4145AE5D46C3}"/>
              </a:ext>
            </a:extLst>
          </p:cNvPr>
          <p:cNvSpPr/>
          <p:nvPr/>
        </p:nvSpPr>
        <p:spPr>
          <a:xfrm>
            <a:off x="1868552" y="4908330"/>
            <a:ext cx="8273929" cy="687137"/>
          </a:xfrm>
          <a:prstGeom prst="rect">
            <a:avLst/>
          </a:prstGeom>
          <a:solidFill>
            <a:schemeClr val="tx1">
              <a:alpha val="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76962622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BAAB96-C28A-7741-829A-74B84B52C563}"/>
              </a:ext>
            </a:extLst>
          </p:cNvPr>
          <p:cNvSpPr>
            <a:spLocks noGrp="1"/>
          </p:cNvSpPr>
          <p:nvPr>
            <p:ph type="title"/>
          </p:nvPr>
        </p:nvSpPr>
        <p:spPr/>
        <p:txBody>
          <a:bodyPr/>
          <a:lstStyle/>
          <a:p>
            <a:r>
              <a:rPr lang="en-US" dirty="0"/>
              <a:t>FNR Length Calculation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56E6535-6D59-0C49-A1F3-A6AE90E83611}"/>
                  </a:ext>
                </a:extLst>
              </p:cNvPr>
              <p:cNvSpPr>
                <a:spLocks noGrp="1"/>
              </p:cNvSpPr>
              <p:nvPr>
                <p:ph idx="1"/>
              </p:nvPr>
            </p:nvSpPr>
            <p:spPr>
              <a:xfrm>
                <a:off x="838200" y="1602105"/>
                <a:ext cx="10515600" cy="4890770"/>
              </a:xfrm>
            </p:spPr>
            <p:txBody>
              <a:bodyPr>
                <a:normAutofit/>
              </a:bodyPr>
              <a:lstStyle/>
              <a:p>
                <a:pPr>
                  <a:lnSpc>
                    <a:spcPct val="100000"/>
                  </a:lnSpc>
                </a:pPr>
                <a:endParaRPr lang="en-US" sz="1800" dirty="0">
                  <a:latin typeface="+mj-lt"/>
                </a:endParaRPr>
              </a:p>
              <a:p>
                <a:pPr marL="0" indent="0">
                  <a:lnSpc>
                    <a:spcPct val="100000"/>
                  </a:lnSpc>
                  <a:buNone/>
                </a:pP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𝑆</m:t>
                          </m:r>
                        </m:e>
                        <m:sub>
                          <m:r>
                            <a:rPr lang="en-US" sz="2000" i="1">
                              <a:latin typeface="Cambria Math" panose="02040503050406030204" pitchFamily="18" charset="0"/>
                            </a:rPr>
                            <m:t>𝑖</m:t>
                          </m:r>
                          <m:r>
                            <a:rPr lang="en-US" sz="2000" i="1">
                              <a:latin typeface="Cambria Math" panose="02040503050406030204" pitchFamily="18" charset="0"/>
                            </a:rPr>
                            <m:t>,</m:t>
                          </m:r>
                          <m:r>
                            <a:rPr lang="en-US" sz="2000" i="1">
                              <a:latin typeface="Cambria Math" panose="02040503050406030204" pitchFamily="18" charset="0"/>
                            </a:rPr>
                            <m:t>𝑔</m:t>
                          </m:r>
                        </m:sub>
                      </m:sSub>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limLow>
                            <m:limLowPr>
                              <m:ctrlPr>
                                <a:rPr lang="en-US" sz="2000" b="0" i="1" smtClean="0">
                                  <a:latin typeface="Cambria Math" panose="02040503050406030204" pitchFamily="18" charset="0"/>
                                </a:rPr>
                              </m:ctrlPr>
                            </m:limLowPr>
                            <m:e>
                              <m:r>
                                <m:rPr>
                                  <m:sty m:val="p"/>
                                </m:rPr>
                                <a:rPr lang="en-US" sz="2000" b="0" i="0" smtClean="0">
                                  <a:latin typeface="Cambria Math" panose="02040503050406030204" pitchFamily="18" charset="0"/>
                                </a:rPr>
                                <m:t>max</m:t>
                              </m:r>
                            </m:e>
                            <m:lim>
                              <m:r>
                                <a:rPr lang="en-US" sz="2000" b="0" i="1" smtClean="0">
                                  <a:latin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𝑃</m:t>
                                  </m:r>
                                </m:e>
                                <m:sub>
                                  <m:r>
                                    <a:rPr lang="en-US" sz="2000" b="0" i="1" smtClean="0">
                                      <a:latin typeface="Cambria Math" panose="02040503050406030204" pitchFamily="18" charset="0"/>
                                      <a:ea typeface="Cambria Math" panose="02040503050406030204" pitchFamily="18" charset="0"/>
                                    </a:rPr>
                                    <m:t>𝑖</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𝑔</m:t>
                                  </m:r>
                                </m:sub>
                              </m:sSub>
                            </m:lim>
                          </m:limLow>
                        </m:fName>
                        <m:e>
                          <m:d>
                            <m:dPr>
                              <m:begChr m:val="{"/>
                              <m:endChr m:val="}"/>
                              <m:ctrlPr>
                                <a:rPr lang="en-US" sz="2000" b="0" i="1" smtClean="0">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𝑆</m:t>
                                  </m:r>
                                </m:e>
                                <m:sub>
                                  <m:r>
                                    <a:rPr lang="en-US" sz="2000" i="1">
                                      <a:latin typeface="Cambria Math" panose="02040503050406030204" pitchFamily="18" charset="0"/>
                                    </a:rPr>
                                    <m:t>𝑖</m:t>
                                  </m:r>
                                  <m:r>
                                    <a:rPr lang="en-US" sz="2000" i="1">
                                      <a:latin typeface="Cambria Math" panose="02040503050406030204" pitchFamily="18" charset="0"/>
                                    </a:rPr>
                                    <m:t>,</m:t>
                                  </m:r>
                                  <m:r>
                                    <a:rPr lang="en-US" sz="2000" i="1">
                                      <a:latin typeface="Cambria Math" panose="02040503050406030204" pitchFamily="18" charset="0"/>
                                    </a:rPr>
                                    <m:t>𝑔</m:t>
                                  </m:r>
                                </m:sub>
                              </m:sSub>
                              <m:d>
                                <m:dPr>
                                  <m:ctrlPr>
                                    <a:rPr lang="en-US" sz="2000" i="1">
                                      <a:latin typeface="Cambria Math" panose="02040503050406030204" pitchFamily="18" charset="0"/>
                                    </a:rPr>
                                  </m:ctrlPr>
                                </m:dPr>
                                <m:e>
                                  <m:r>
                                    <a:rPr lang="en-US" sz="2000" i="1">
                                      <a:latin typeface="Cambria Math" panose="02040503050406030204" pitchFamily="18" charset="0"/>
                                    </a:rPr>
                                    <m:t>𝑡</m:t>
                                  </m:r>
                                </m:e>
                              </m:d>
                            </m:e>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𝐶</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𝑆</m:t>
                                  </m:r>
                                </m:e>
                                <m:sub>
                                  <m:r>
                                    <a:rPr lang="en-US" sz="2000" i="1">
                                      <a:latin typeface="Cambria Math" panose="02040503050406030204" pitchFamily="18" charset="0"/>
                                    </a:rPr>
                                    <m:t>𝑖</m:t>
                                  </m:r>
                                  <m:r>
                                    <a:rPr lang="en-US" sz="2000" i="1">
                                      <a:latin typeface="Cambria Math" panose="02040503050406030204" pitchFamily="18" charset="0"/>
                                    </a:rPr>
                                    <m:t>,</m:t>
                                  </m:r>
                                  <m:r>
                                    <a:rPr lang="en-US" sz="2000" i="1">
                                      <a:latin typeface="Cambria Math" panose="02040503050406030204" pitchFamily="18" charset="0"/>
                                    </a:rPr>
                                    <m:t>𝑔</m:t>
                                  </m:r>
                                </m:sub>
                              </m:sSub>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𝑔</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𝑇</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𝐷</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m:t>
                              </m:r>
                              <m:r>
                                <a:rPr lang="en-US" sz="2000" b="0" i="1" smtClean="0">
                                  <a:latin typeface="Cambria Math" panose="02040503050406030204" pitchFamily="18" charset="0"/>
                                </a:rPr>
                                <m:t>𝑡</m:t>
                              </m:r>
                              <m:r>
                                <a:rPr lang="en-US" sz="2000" b="0" i="1" smtClean="0">
                                  <a:latin typeface="Cambria Math" panose="02040503050406030204" pitchFamily="18" charset="0"/>
                                </a:rPr>
                                <m:t> </m:t>
                              </m:r>
                              <m:nary>
                                <m:naryPr>
                                  <m:chr m:val="⋀"/>
                                  <m:subHide m:val="on"/>
                                  <m:supHide m:val="on"/>
                                  <m:ctrlPr>
                                    <a:rPr lang="en-US" sz="2000" b="0" i="1" smtClean="0">
                                      <a:latin typeface="Cambria Math" panose="02040503050406030204" pitchFamily="18" charset="0"/>
                                      <a:ea typeface="Cambria Math" panose="02040503050406030204" pitchFamily="18" charset="0"/>
                                    </a:rPr>
                                  </m:ctrlPr>
                                </m:naryPr>
                                <m:sub/>
                                <m:sup/>
                                <m:e>
                                  <m:r>
                                    <a:rPr lang="en-US" sz="2000" b="0" i="1" smtClean="0">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𝑆</m:t>
                                      </m:r>
                                    </m:e>
                                    <m:sub>
                                      <m:r>
                                        <a:rPr lang="en-US" sz="2000" i="1">
                                          <a:latin typeface="Cambria Math" panose="02040503050406030204" pitchFamily="18" charset="0"/>
                                        </a:rPr>
                                        <m:t>𝑖</m:t>
                                      </m:r>
                                      <m:r>
                                        <a:rPr lang="en-US" sz="2000" i="1">
                                          <a:latin typeface="Cambria Math" panose="02040503050406030204" pitchFamily="18" charset="0"/>
                                        </a:rPr>
                                        <m:t>,</m:t>
                                      </m:r>
                                      <m:r>
                                        <a:rPr lang="en-US" sz="2000" i="1">
                                          <a:latin typeface="Cambria Math" panose="02040503050406030204" pitchFamily="18" charset="0"/>
                                        </a:rPr>
                                        <m:t>𝑔</m:t>
                                      </m:r>
                                    </m:sub>
                                  </m:sSub>
                                  <m:d>
                                    <m:dPr>
                                      <m:ctrlPr>
                                        <a:rPr lang="en-US" sz="2000" i="1">
                                          <a:latin typeface="Cambria Math" panose="02040503050406030204" pitchFamily="18" charset="0"/>
                                        </a:rPr>
                                      </m:ctrlPr>
                                    </m:dPr>
                                    <m:e>
                                      <m:r>
                                        <a:rPr lang="en-US" sz="2000" i="1">
                                          <a:latin typeface="Cambria Math" panose="02040503050406030204" pitchFamily="18" charset="0"/>
                                        </a:rPr>
                                        <m:t>𝑡</m:t>
                                      </m:r>
                                    </m:e>
                                  </m:d>
                                </m:e>
                              </m:nary>
                              <m:r>
                                <a:rPr lang="en-US" sz="2000" b="0" i="1" smtClean="0">
                                  <a:latin typeface="Cambria Math" panose="02040503050406030204" pitchFamily="18" charset="0"/>
                                  <a:ea typeface="Cambria Math" panose="02040503050406030204" pitchFamily="18" charset="0"/>
                                </a:rPr>
                                <m:t>≥0</m:t>
                              </m:r>
                            </m:e>
                          </m:d>
                        </m:e>
                      </m:func>
                    </m:oMath>
                  </m:oMathPara>
                </a14:m>
                <a:endParaRPr lang="en-US" sz="1400" dirty="0">
                  <a:latin typeface="+mj-lt"/>
                </a:endParaRPr>
              </a:p>
              <a:p>
                <a:pPr>
                  <a:lnSpc>
                    <a:spcPct val="100000"/>
                  </a:lnSpc>
                </a:pPr>
                <a:r>
                  <a:rPr lang="en-US" sz="1800" dirty="0">
                    <a:latin typeface="+mj-lt"/>
                  </a:rPr>
                  <a:t>The first inequality guarantees that the job has sufficient time to complete before deadline and the second inequality guarantees that the final non-pre-emptive region can start executing at or before time </a:t>
                </a:r>
                <a14:m>
                  <m:oMath xmlns:m="http://schemas.openxmlformats.org/officeDocument/2006/math">
                    <m:r>
                      <a:rPr lang="en-US" sz="1800" i="1">
                        <a:latin typeface="Cambria Math" panose="02040503050406030204" pitchFamily="18" charset="0"/>
                      </a:rPr>
                      <m:t>𝑡</m:t>
                    </m:r>
                  </m:oMath>
                </a14:m>
                <a:r>
                  <a:rPr lang="en-US" sz="1800" dirty="0">
                    <a:latin typeface="+mj-lt"/>
                  </a:rPr>
                  <a:t>.</a:t>
                </a:r>
              </a:p>
              <a:p>
                <a:pPr>
                  <a:lnSpc>
                    <a:spcPct val="100000"/>
                  </a:lnSpc>
                </a:pPr>
                <a:r>
                  <a:rPr lang="en-US" sz="1800" dirty="0">
                    <a:latin typeface="+mj-lt"/>
                  </a:rPr>
                  <a:t>If no point in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𝑃</m:t>
                        </m:r>
                      </m:e>
                      <m:sub>
                        <m:r>
                          <a:rPr lang="en-US" sz="1800" i="1">
                            <a:latin typeface="Cambria Math" panose="02040503050406030204" pitchFamily="18" charset="0"/>
                          </a:rPr>
                          <m:t>𝑖</m:t>
                        </m:r>
                        <m:r>
                          <a:rPr lang="en-US" sz="1800" i="1">
                            <a:latin typeface="Cambria Math" panose="02040503050406030204" pitchFamily="18" charset="0"/>
                          </a:rPr>
                          <m:t>,</m:t>
                        </m:r>
                        <m:r>
                          <a:rPr lang="en-US" sz="1800" i="1">
                            <a:latin typeface="Cambria Math" panose="02040503050406030204" pitchFamily="18" charset="0"/>
                          </a:rPr>
                          <m:t>𝑔</m:t>
                        </m:r>
                      </m:sub>
                    </m:sSub>
                    <m:r>
                      <a:rPr lang="en-US" sz="1800" i="1">
                        <a:latin typeface="Cambria Math" panose="02040503050406030204" pitchFamily="18" charset="0"/>
                      </a:rPr>
                      <m:t> </m:t>
                    </m:r>
                  </m:oMath>
                </a14:m>
                <a:r>
                  <a:rPr lang="en-US" sz="1800" dirty="0">
                    <a:latin typeface="+mj-lt"/>
                  </a:rPr>
                  <a:t>satisfies both inequalities, then the job is not schedulable and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𝑆</m:t>
                        </m:r>
                      </m:e>
                      <m:sub>
                        <m:r>
                          <a:rPr lang="en-US" sz="1800" i="1">
                            <a:latin typeface="Cambria Math" panose="02040503050406030204" pitchFamily="18" charset="0"/>
                          </a:rPr>
                          <m:t>𝑖</m:t>
                        </m:r>
                        <m:r>
                          <a:rPr lang="en-US" sz="1800" i="1">
                            <a:latin typeface="Cambria Math" panose="02040503050406030204" pitchFamily="18" charset="0"/>
                          </a:rPr>
                          <m:t>,</m:t>
                        </m:r>
                        <m:r>
                          <a:rPr lang="en-US" sz="1800" i="1">
                            <a:latin typeface="Cambria Math" panose="02040503050406030204" pitchFamily="18" charset="0"/>
                          </a:rPr>
                          <m:t>𝑔</m:t>
                        </m:r>
                      </m:sub>
                    </m:sSub>
                    <m:r>
                      <a:rPr lang="en-US" sz="1800" i="1">
                        <a:latin typeface="Cambria Math" panose="02040503050406030204" pitchFamily="18" charset="0"/>
                      </a:rPr>
                      <m:t> </m:t>
                    </m:r>
                  </m:oMath>
                </a14:m>
                <a:r>
                  <a:rPr lang="en-US" sz="1800" dirty="0">
                    <a:latin typeface="+mj-lt"/>
                  </a:rPr>
                  <a:t> is set to a negative value.</a:t>
                </a:r>
              </a:p>
              <a:p>
                <a:pPr>
                  <a:lnSpc>
                    <a:spcPct val="100000"/>
                  </a:lnSpc>
                  <a:spcAft>
                    <a:spcPts val="1800"/>
                  </a:spcAft>
                </a:pPr>
                <a:r>
                  <a:rPr lang="en-US" sz="1800" dirty="0">
                    <a:latin typeface="+mj-lt"/>
                  </a:rPr>
                  <a:t>The minimum final non-pre-emptive region of the </a:t>
                </a:r>
                <a14:m>
                  <m:oMath xmlns:m="http://schemas.openxmlformats.org/officeDocument/2006/math">
                    <m:sSup>
                      <m:sSupPr>
                        <m:ctrlPr>
                          <a:rPr lang="en-US" sz="1800" i="1" smtClean="0">
                            <a:latin typeface="Cambria Math" panose="02040503050406030204" pitchFamily="18" charset="0"/>
                          </a:rPr>
                        </m:ctrlPr>
                      </m:sSupPr>
                      <m:e>
                        <m:r>
                          <a:rPr lang="en-US" sz="1800" b="0" i="1" smtClean="0">
                            <a:latin typeface="Cambria Math" panose="02040503050406030204" pitchFamily="18" charset="0"/>
                          </a:rPr>
                          <m:t>𝑔</m:t>
                        </m:r>
                      </m:e>
                      <m:sup>
                        <m:r>
                          <a:rPr lang="en-US" sz="1800" b="0" i="1" smtClean="0">
                            <a:latin typeface="Cambria Math" panose="02040503050406030204" pitchFamily="18" charset="0"/>
                          </a:rPr>
                          <m:t>𝑡h</m:t>
                        </m:r>
                      </m:sup>
                    </m:sSup>
                  </m:oMath>
                </a14:m>
                <a:r>
                  <a:rPr lang="en-US" sz="1800" dirty="0">
                    <a:latin typeface="+mj-lt"/>
                  </a:rPr>
                  <a:t> job of the task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𝑖</m:t>
                        </m:r>
                      </m:sub>
                    </m:sSub>
                  </m:oMath>
                </a14:m>
                <a:r>
                  <a:rPr lang="en-US" sz="1800" dirty="0">
                    <a:latin typeface="+mj-lt"/>
                  </a:rPr>
                  <a:t> is given by:</a:t>
                </a:r>
                <a:endParaRPr lang="en-US" sz="1800" b="0" i="1" dirty="0">
                  <a:latin typeface="Cambria Math" panose="02040503050406030204" pitchFamily="18" charset="0"/>
                </a:endParaRPr>
              </a:p>
              <a:p>
                <a:pPr marL="0" indent="0">
                  <a:lnSpc>
                    <a:spcPct val="100000"/>
                  </a:lnSpc>
                  <a:buNone/>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𝐹</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𝑖</m:t>
                          </m:r>
                          <m:r>
                            <a:rPr lang="en-US" sz="1800" b="0" i="1" smtClean="0">
                              <a:latin typeface="Cambria Math" panose="02040503050406030204" pitchFamily="18" charset="0"/>
                            </a:rPr>
                            <m:t>,</m:t>
                          </m:r>
                          <m:r>
                            <a:rPr lang="en-US" sz="1800" b="0" i="1" smtClean="0">
                              <a:latin typeface="Cambria Math" panose="02040503050406030204" pitchFamily="18" charset="0"/>
                            </a:rPr>
                            <m:t>𝑔</m:t>
                          </m:r>
                        </m:e>
                      </m:d>
                      <m:r>
                        <a:rPr lang="en-US" sz="1800" b="0" i="1" smtClean="0">
                          <a:latin typeface="Cambria Math" panose="02040503050406030204" pitchFamily="18" charset="0"/>
                        </a:rPr>
                        <m:t>=</m:t>
                      </m:r>
                      <m:r>
                        <a:rPr lang="en-US" sz="1800" b="0" i="1" smtClean="0">
                          <a:latin typeface="Cambria Math" panose="02040503050406030204" pitchFamily="18" charset="0"/>
                        </a:rPr>
                        <m:t>𝑚𝑎𝑥</m:t>
                      </m:r>
                      <m:d>
                        <m:dPr>
                          <m:ctrlPr>
                            <a:rPr lang="en-US" sz="1800" b="0" i="1" smtClean="0">
                              <a:latin typeface="Cambria Math" panose="02040503050406030204" pitchFamily="18" charset="0"/>
                            </a:rPr>
                          </m:ctrlPr>
                        </m:dPr>
                        <m:e>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𝑖</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𝑆</m:t>
                              </m:r>
                            </m:e>
                            <m:sub>
                              <m:r>
                                <a:rPr lang="en-US" sz="1800" i="1">
                                  <a:latin typeface="Cambria Math" panose="02040503050406030204" pitchFamily="18" charset="0"/>
                                </a:rPr>
                                <m:t>𝑖</m:t>
                              </m:r>
                              <m:r>
                                <a:rPr lang="en-US" sz="1800" i="1">
                                  <a:latin typeface="Cambria Math" panose="02040503050406030204" pitchFamily="18" charset="0"/>
                                </a:rPr>
                                <m:t>,</m:t>
                              </m:r>
                              <m:r>
                                <a:rPr lang="en-US" sz="1800" i="1">
                                  <a:latin typeface="Cambria Math" panose="02040503050406030204" pitchFamily="18" charset="0"/>
                                </a:rPr>
                                <m:t>𝑔</m:t>
                              </m:r>
                            </m:sub>
                          </m:sSub>
                          <m:r>
                            <a:rPr lang="en-US" sz="1800" b="0" i="1" smtClean="0">
                              <a:latin typeface="Cambria Math" panose="02040503050406030204" pitchFamily="18" charset="0"/>
                            </a:rPr>
                            <m:t>,1</m:t>
                          </m:r>
                        </m:e>
                      </m:d>
                    </m:oMath>
                  </m:oMathPara>
                </a14:m>
                <a:endParaRPr lang="en-US" sz="1800" dirty="0">
                  <a:latin typeface="+mj-lt"/>
                </a:endParaRPr>
              </a:p>
              <a:p>
                <a:pPr>
                  <a:lnSpc>
                    <a:spcPct val="100000"/>
                  </a:lnSpc>
                  <a:spcBef>
                    <a:spcPts val="1600"/>
                  </a:spcBef>
                  <a:spcAft>
                    <a:spcPts val="1200"/>
                  </a:spcAft>
                </a:pPr>
                <a:r>
                  <a:rPr lang="en-US" sz="1800" dirty="0">
                    <a:latin typeface="+mj-lt"/>
                  </a:rPr>
                  <a:t>Taking the maximum over all the jobs of task </a:t>
                </a:r>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𝑡</m:t>
                        </m:r>
                      </m:e>
                      <m:sub>
                        <m:r>
                          <a:rPr lang="en-US" sz="1800" i="1">
                            <a:latin typeface="Cambria Math" panose="02040503050406030204" pitchFamily="18" charset="0"/>
                          </a:rPr>
                          <m:t>𝑖</m:t>
                        </m:r>
                      </m:sub>
                    </m:sSub>
                  </m:oMath>
                </a14:m>
                <a:r>
                  <a:rPr lang="en-US" sz="1800" dirty="0">
                    <a:latin typeface="+mj-lt"/>
                  </a:rPr>
                  <a:t> in the priority level-</a:t>
                </a:r>
                <a14:m>
                  <m:oMath xmlns:m="http://schemas.openxmlformats.org/officeDocument/2006/math">
                    <m:r>
                      <a:rPr lang="en-US" sz="1800" i="1" smtClean="0">
                        <a:latin typeface="Cambria Math" panose="02040503050406030204" pitchFamily="18" charset="0"/>
                      </a:rPr>
                      <m:t>𝑖</m:t>
                    </m:r>
                  </m:oMath>
                </a14:m>
                <a:r>
                  <a:rPr lang="en-US" sz="1800" dirty="0">
                    <a:latin typeface="+mj-lt"/>
                  </a:rPr>
                  <a:t> active period determines the minimum final non-preemptive region for task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𝑡</m:t>
                        </m:r>
                      </m:e>
                      <m:sub>
                        <m:r>
                          <a:rPr lang="en-US" sz="1800" i="1">
                            <a:latin typeface="Cambria Math" panose="02040503050406030204" pitchFamily="18" charset="0"/>
                          </a:rPr>
                          <m:t>𝑖</m:t>
                        </m:r>
                      </m:sub>
                    </m:sSub>
                  </m:oMath>
                </a14:m>
                <a:r>
                  <a:rPr lang="en-US" sz="1800" dirty="0">
                    <a:latin typeface="+mj-lt"/>
                  </a:rPr>
                  <a:t>.</a:t>
                </a:r>
              </a:p>
              <a:p>
                <a:pPr marL="0" indent="0">
                  <a:lnSpc>
                    <a:spcPct val="100000"/>
                  </a:lnSpc>
                  <a:buNone/>
                </a:pPr>
                <a14:m>
                  <m:oMathPara xmlns:m="http://schemas.openxmlformats.org/officeDocument/2006/math">
                    <m:oMathParaPr>
                      <m:jc m:val="centerGroup"/>
                    </m:oMathParaPr>
                    <m:oMath xmlns:m="http://schemas.openxmlformats.org/officeDocument/2006/math">
                      <m:r>
                        <a:rPr lang="en-US" sz="1800" i="1">
                          <a:latin typeface="Cambria Math" panose="02040503050406030204" pitchFamily="18" charset="0"/>
                        </a:rPr>
                        <m:t>𝐹</m:t>
                      </m:r>
                      <m:d>
                        <m:dPr>
                          <m:ctrlPr>
                            <a:rPr lang="en-US" sz="1800" i="1">
                              <a:latin typeface="Cambria Math" panose="02040503050406030204" pitchFamily="18" charset="0"/>
                            </a:rPr>
                          </m:ctrlPr>
                        </m:dPr>
                        <m:e>
                          <m:r>
                            <a:rPr lang="en-US" sz="1800" i="1">
                              <a:latin typeface="Cambria Math" panose="02040503050406030204" pitchFamily="18" charset="0"/>
                            </a:rPr>
                            <m:t>𝑖</m:t>
                          </m:r>
                        </m:e>
                      </m:d>
                      <m:r>
                        <a:rPr lang="en-US" sz="1800" b="0" i="1" smtClean="0">
                          <a:latin typeface="Cambria Math" panose="02040503050406030204" pitchFamily="18" charset="0"/>
                        </a:rPr>
                        <m:t>=</m:t>
                      </m:r>
                      <m:func>
                        <m:funcPr>
                          <m:ctrlPr>
                            <a:rPr lang="en-US" sz="1800" b="0" i="1" smtClean="0">
                              <a:latin typeface="Cambria Math" panose="02040503050406030204" pitchFamily="18" charset="0"/>
                            </a:rPr>
                          </m:ctrlPr>
                        </m:funcPr>
                        <m:fName>
                          <m:limLow>
                            <m:limLowPr>
                              <m:ctrlPr>
                                <a:rPr lang="en-US" sz="1800" b="0" i="1" smtClean="0">
                                  <a:latin typeface="Cambria Math" panose="02040503050406030204" pitchFamily="18" charset="0"/>
                                </a:rPr>
                              </m:ctrlPr>
                            </m:limLowPr>
                            <m:e>
                              <m:r>
                                <m:rPr>
                                  <m:sty m:val="p"/>
                                </m:rPr>
                                <a:rPr lang="en-US" sz="1800" b="0" i="0" smtClean="0">
                                  <a:latin typeface="Cambria Math" panose="02040503050406030204" pitchFamily="18" charset="0"/>
                                </a:rPr>
                                <m:t>max</m:t>
                              </m:r>
                            </m:e>
                            <m:lim>
                              <m:r>
                                <a:rPr lang="en-US" sz="1800" b="0" i="1" smtClean="0">
                                  <a:latin typeface="Cambria Math" panose="02040503050406030204" pitchFamily="18" charset="0"/>
                                </a:rPr>
                                <m:t>𝑔</m:t>
                              </m:r>
                              <m:r>
                                <a:rPr lang="en-US" sz="1800" b="0" i="1" smtClean="0">
                                  <a:latin typeface="Cambria Math" panose="02040503050406030204" pitchFamily="18" charset="0"/>
                                </a:rPr>
                                <m:t>=0,1,2..</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𝐺</m:t>
                                  </m:r>
                                </m:e>
                                <m:sub>
                                  <m:r>
                                    <a:rPr lang="en-US" sz="1800" b="0" i="1" smtClean="0">
                                      <a:latin typeface="Cambria Math" panose="02040503050406030204" pitchFamily="18" charset="0"/>
                                    </a:rPr>
                                    <m:t>𝑖</m:t>
                                  </m:r>
                                </m:sub>
                              </m:sSub>
                              <m:r>
                                <a:rPr lang="en-US" sz="1800" b="0" i="1" smtClean="0">
                                  <a:latin typeface="Cambria Math" panose="02040503050406030204" pitchFamily="18" charset="0"/>
                                </a:rPr>
                                <m:t>−1</m:t>
                              </m:r>
                            </m:lim>
                          </m:limLow>
                        </m:fName>
                        <m:e>
                          <m:d>
                            <m:dPr>
                              <m:begChr m:val="{"/>
                              <m:endChr m:val="}"/>
                              <m:ctrlPr>
                                <a:rPr lang="en-US" sz="1800" b="0" i="1" smtClean="0">
                                  <a:latin typeface="Cambria Math" panose="02040503050406030204" pitchFamily="18" charset="0"/>
                                </a:rPr>
                              </m:ctrlPr>
                            </m:dPr>
                            <m:e>
                              <m:r>
                                <a:rPr lang="en-US" sz="1800" i="1">
                                  <a:latin typeface="Cambria Math" panose="02040503050406030204" pitchFamily="18" charset="0"/>
                                </a:rPr>
                                <m:t>𝐹</m:t>
                              </m:r>
                              <m:d>
                                <m:dPr>
                                  <m:ctrlPr>
                                    <a:rPr lang="en-US" sz="1800" i="1">
                                      <a:latin typeface="Cambria Math" panose="02040503050406030204" pitchFamily="18" charset="0"/>
                                    </a:rPr>
                                  </m:ctrlPr>
                                </m:dPr>
                                <m:e>
                                  <m:r>
                                    <a:rPr lang="en-US" sz="1800" i="1">
                                      <a:latin typeface="Cambria Math" panose="02040503050406030204" pitchFamily="18" charset="0"/>
                                    </a:rPr>
                                    <m:t>𝑖</m:t>
                                  </m:r>
                                  <m:r>
                                    <a:rPr lang="en-US" sz="1800" i="1">
                                      <a:latin typeface="Cambria Math" panose="02040503050406030204" pitchFamily="18" charset="0"/>
                                    </a:rPr>
                                    <m:t>,</m:t>
                                  </m:r>
                                  <m:r>
                                    <a:rPr lang="en-US" sz="1800" i="1">
                                      <a:latin typeface="Cambria Math" panose="02040503050406030204" pitchFamily="18" charset="0"/>
                                    </a:rPr>
                                    <m:t>𝑔</m:t>
                                  </m:r>
                                </m:e>
                              </m:d>
                            </m:e>
                          </m:d>
                        </m:e>
                      </m:func>
                    </m:oMath>
                  </m:oMathPara>
                </a14:m>
                <a:endParaRPr lang="en-US" sz="1800" dirty="0">
                  <a:latin typeface="+mj-lt"/>
                </a:endParaRPr>
              </a:p>
            </p:txBody>
          </p:sp>
        </mc:Choice>
        <mc:Fallback xmlns="">
          <p:sp>
            <p:nvSpPr>
              <p:cNvPr id="3" name="Content Placeholder 2">
                <a:extLst>
                  <a:ext uri="{FF2B5EF4-FFF2-40B4-BE49-F238E27FC236}">
                    <a16:creationId xmlns:a16="http://schemas.microsoft.com/office/drawing/2014/main" id="{B56E6535-6D59-0C49-A1F3-A6AE90E83611}"/>
                  </a:ext>
                </a:extLst>
              </p:cNvPr>
              <p:cNvSpPr>
                <a:spLocks noGrp="1" noRot="1" noChangeAspect="1" noMove="1" noResize="1" noEditPoints="1" noAdjustHandles="1" noChangeArrowheads="1" noChangeShapeType="1" noTextEdit="1"/>
              </p:cNvSpPr>
              <p:nvPr>
                <p:ph idx="1"/>
              </p:nvPr>
            </p:nvSpPr>
            <p:spPr>
              <a:xfrm>
                <a:off x="838200" y="1602105"/>
                <a:ext cx="10515600" cy="4890770"/>
              </a:xfrm>
              <a:blipFill>
                <a:blip r:embed="rId2"/>
                <a:stretch>
                  <a:fillRect l="-483" t="-1554"/>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9456A440-BC5D-D14E-9F4E-BCD73080121A}"/>
              </a:ext>
            </a:extLst>
          </p:cNvPr>
          <p:cNvSpPr/>
          <p:nvPr/>
        </p:nvSpPr>
        <p:spPr>
          <a:xfrm>
            <a:off x="1959035" y="1690688"/>
            <a:ext cx="8273929" cy="687137"/>
          </a:xfrm>
          <a:prstGeom prst="rect">
            <a:avLst/>
          </a:prstGeom>
          <a:solidFill>
            <a:schemeClr val="tx1">
              <a:alpha val="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FFEECDA7-35D3-964C-8DDF-811741EDE31D}"/>
              </a:ext>
            </a:extLst>
          </p:cNvPr>
          <p:cNvSpPr/>
          <p:nvPr/>
        </p:nvSpPr>
        <p:spPr>
          <a:xfrm>
            <a:off x="4593021" y="4340773"/>
            <a:ext cx="2974428" cy="483476"/>
          </a:xfrm>
          <a:prstGeom prst="rect">
            <a:avLst/>
          </a:prstGeom>
          <a:solidFill>
            <a:schemeClr val="tx1">
              <a:alpha val="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61710D97-D8B6-F54A-A9C7-03FB1BEE8472}"/>
              </a:ext>
            </a:extLst>
          </p:cNvPr>
          <p:cNvSpPr/>
          <p:nvPr/>
        </p:nvSpPr>
        <p:spPr>
          <a:xfrm>
            <a:off x="4593021" y="5598774"/>
            <a:ext cx="2974428" cy="570798"/>
          </a:xfrm>
          <a:prstGeom prst="rect">
            <a:avLst/>
          </a:prstGeom>
          <a:solidFill>
            <a:schemeClr val="tx1">
              <a:alpha val="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86843938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3D3C198-2211-E441-8A8E-20A1E97E2FF5}"/>
              </a:ext>
            </a:extLst>
          </p:cNvPr>
          <p:cNvPicPr>
            <a:picLocks noChangeAspect="1"/>
          </p:cNvPicPr>
          <p:nvPr/>
        </p:nvPicPr>
        <p:blipFill>
          <a:blip r:embed="rId2"/>
          <a:stretch>
            <a:fillRect/>
          </a:stretch>
        </p:blipFill>
        <p:spPr>
          <a:xfrm>
            <a:off x="710324" y="1865912"/>
            <a:ext cx="5042261" cy="4219247"/>
          </a:xfrm>
          <a:prstGeom prst="rect">
            <a:avLst/>
          </a:prstGeom>
        </p:spPr>
      </p:pic>
      <p:pic>
        <p:nvPicPr>
          <p:cNvPr id="3" name="Picture 2">
            <a:extLst>
              <a:ext uri="{FF2B5EF4-FFF2-40B4-BE49-F238E27FC236}">
                <a16:creationId xmlns:a16="http://schemas.microsoft.com/office/drawing/2014/main" id="{F4AB8B8B-DB52-584D-9450-B74AF70C45B8}"/>
              </a:ext>
            </a:extLst>
          </p:cNvPr>
          <p:cNvPicPr>
            <a:picLocks noChangeAspect="1"/>
          </p:cNvPicPr>
          <p:nvPr/>
        </p:nvPicPr>
        <p:blipFill>
          <a:blip r:embed="rId3"/>
          <a:stretch>
            <a:fillRect/>
          </a:stretch>
        </p:blipFill>
        <p:spPr>
          <a:xfrm>
            <a:off x="6348368" y="1789726"/>
            <a:ext cx="5133308" cy="4295433"/>
          </a:xfrm>
          <a:prstGeom prst="rect">
            <a:avLst/>
          </a:prstGeom>
        </p:spPr>
      </p:pic>
      <p:sp>
        <p:nvSpPr>
          <p:cNvPr id="4" name="TextBox 3">
            <a:extLst>
              <a:ext uri="{FF2B5EF4-FFF2-40B4-BE49-F238E27FC236}">
                <a16:creationId xmlns:a16="http://schemas.microsoft.com/office/drawing/2014/main" id="{890B9D28-7D67-EE46-8D8E-BB57B19EA96C}"/>
              </a:ext>
            </a:extLst>
          </p:cNvPr>
          <p:cNvSpPr txBox="1"/>
          <p:nvPr/>
        </p:nvSpPr>
        <p:spPr>
          <a:xfrm>
            <a:off x="1019502" y="409903"/>
            <a:ext cx="10310649" cy="769441"/>
          </a:xfrm>
          <a:prstGeom prst="rect">
            <a:avLst/>
          </a:prstGeom>
          <a:noFill/>
        </p:spPr>
        <p:txBody>
          <a:bodyPr wrap="square" rtlCol="0">
            <a:spAutoFit/>
          </a:bodyPr>
          <a:lstStyle/>
          <a:p>
            <a:r>
              <a:rPr lang="en-US" sz="4400" dirty="0">
                <a:latin typeface="+mj-lt"/>
              </a:rPr>
              <a:t>Experimental Evaluations</a:t>
            </a:r>
          </a:p>
        </p:txBody>
      </p:sp>
    </p:spTree>
    <p:extLst>
      <p:ext uri="{BB962C8B-B14F-4D97-AF65-F5344CB8AC3E}">
        <p14:creationId xmlns:p14="http://schemas.microsoft.com/office/powerpoint/2010/main" val="352022326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90B9D28-7D67-EE46-8D8E-BB57B19EA96C}"/>
              </a:ext>
            </a:extLst>
          </p:cNvPr>
          <p:cNvSpPr txBox="1"/>
          <p:nvPr/>
        </p:nvSpPr>
        <p:spPr>
          <a:xfrm>
            <a:off x="1019502" y="409903"/>
            <a:ext cx="10310649" cy="769441"/>
          </a:xfrm>
          <a:prstGeom prst="rect">
            <a:avLst/>
          </a:prstGeom>
          <a:noFill/>
        </p:spPr>
        <p:txBody>
          <a:bodyPr wrap="square" rtlCol="0">
            <a:spAutoFit/>
          </a:bodyPr>
          <a:lstStyle/>
          <a:p>
            <a:r>
              <a:rPr lang="en-US" sz="4400" dirty="0">
                <a:latin typeface="+mj-lt"/>
              </a:rPr>
              <a:t>Experimental Evaluations</a:t>
            </a:r>
          </a:p>
        </p:txBody>
      </p:sp>
      <p:pic>
        <p:nvPicPr>
          <p:cNvPr id="6" name="Picture 5">
            <a:extLst>
              <a:ext uri="{FF2B5EF4-FFF2-40B4-BE49-F238E27FC236}">
                <a16:creationId xmlns:a16="http://schemas.microsoft.com/office/drawing/2014/main" id="{22BDFD23-CC74-DF49-9C22-E2477E52DE35}"/>
              </a:ext>
            </a:extLst>
          </p:cNvPr>
          <p:cNvPicPr>
            <a:picLocks noChangeAspect="1"/>
          </p:cNvPicPr>
          <p:nvPr/>
        </p:nvPicPr>
        <p:blipFill>
          <a:blip r:embed="rId2"/>
          <a:stretch>
            <a:fillRect/>
          </a:stretch>
        </p:blipFill>
        <p:spPr>
          <a:xfrm>
            <a:off x="1166647" y="1584455"/>
            <a:ext cx="5101897" cy="4269149"/>
          </a:xfrm>
          <a:prstGeom prst="rect">
            <a:avLst/>
          </a:prstGeom>
        </p:spPr>
      </p:pic>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0FDB186B-7ACB-554A-ABB0-990C9E9EAEF1}"/>
                  </a:ext>
                </a:extLst>
              </p:cNvPr>
              <p:cNvSpPr txBox="1"/>
              <p:nvPr/>
            </p:nvSpPr>
            <p:spPr>
              <a:xfrm>
                <a:off x="7409793" y="1584454"/>
                <a:ext cx="4277710" cy="2791983"/>
              </a:xfrm>
              <a:prstGeom prst="rect">
                <a:avLst/>
              </a:prstGeom>
              <a:noFill/>
            </p:spPr>
            <p:txBody>
              <a:bodyPr wrap="square" rtlCol="0">
                <a:spAutoFit/>
              </a:bodyPr>
              <a:lstStyle/>
              <a:p>
                <a:pPr algn="ctr"/>
                <a:r>
                  <a:rPr lang="en-US" dirty="0">
                    <a:latin typeface="+mj-lt"/>
                  </a:rPr>
                  <a:t>Weigthed schedulability measure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𝑦</m:t>
                          </m:r>
                        </m:sub>
                      </m:sSub>
                      <m:d>
                        <m:dPr>
                          <m:ctrlPr>
                            <a:rPr lang="en-US" sz="2000" i="1" smtClean="0">
                              <a:latin typeface="Cambria Math" panose="02040503050406030204" pitchFamily="18" charset="0"/>
                            </a:rPr>
                          </m:ctrlPr>
                        </m:dPr>
                        <m:e>
                          <m:r>
                            <a:rPr lang="en-US" sz="2000" b="0" i="1" smtClean="0">
                              <a:latin typeface="Cambria Math" panose="02040503050406030204" pitchFamily="18" charset="0"/>
                            </a:rPr>
                            <m:t>𝑝</m:t>
                          </m:r>
                        </m:e>
                      </m:d>
                      <m:r>
                        <a:rPr lang="en-US" sz="2000" b="0" i="1" smtClean="0">
                          <a:latin typeface="Cambria Math" panose="02040503050406030204" pitchFamily="18" charset="0"/>
                        </a:rPr>
                        <m:t>=</m:t>
                      </m:r>
                      <m:nary>
                        <m:naryPr>
                          <m:chr m:val="∑"/>
                          <m:supHide m:val="on"/>
                          <m:ctrlPr>
                            <a:rPr lang="en-US" sz="2000" b="0" i="1" smtClean="0">
                              <a:latin typeface="Cambria Math" panose="02040503050406030204" pitchFamily="18" charset="0"/>
                            </a:rPr>
                          </m:ctrlPr>
                        </m:naryPr>
                        <m:sub>
                          <m:r>
                            <m:rPr>
                              <m:brk m:alnAt="7"/>
                            </m:rPr>
                            <a:rPr lang="en-US" sz="2000" b="0" i="1" smtClean="0">
                              <a:latin typeface="Cambria Math" panose="02040503050406030204" pitchFamily="18" charset="0"/>
                              <a:ea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𝑡</m:t>
                          </m:r>
                        </m:sub>
                        <m:sup/>
                        <m:e>
                          <m:f>
                            <m:fPr>
                              <m:ctrlPr>
                                <a:rPr lang="en-US" sz="2000" b="0" i="1" smtClean="0">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𝑆</m:t>
                                  </m:r>
                                </m:e>
                                <m:sub>
                                  <m:r>
                                    <a:rPr lang="en-US" sz="2000" i="1">
                                      <a:latin typeface="Cambria Math" panose="02040503050406030204" pitchFamily="18" charset="0"/>
                                    </a:rPr>
                                    <m:t>𝑦</m:t>
                                  </m:r>
                                </m:sub>
                              </m:sSub>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i="1">
                                  <a:latin typeface="Cambria Math" panose="02040503050406030204" pitchFamily="18" charset="0"/>
                                </a:rPr>
                                <m:t>𝑈</m:t>
                              </m:r>
                              <m:d>
                                <m:dPr>
                                  <m:ctrlPr>
                                    <a:rPr lang="en-US" sz="2000" i="1">
                                      <a:latin typeface="Cambria Math" panose="02040503050406030204" pitchFamily="18" charset="0"/>
                                    </a:rPr>
                                  </m:ctrlPr>
                                </m:dPr>
                                <m:e>
                                  <m:r>
                                    <a:rPr lang="en-US" sz="2000" i="1">
                                      <a:latin typeface="Cambria Math" panose="02040503050406030204" pitchFamily="18" charset="0"/>
                                    </a:rPr>
                                    <m:t>𝑡</m:t>
                                  </m:r>
                                </m:e>
                              </m:d>
                            </m:num>
                            <m:den>
                              <m:r>
                                <a:rPr lang="en-US" sz="2000" b="0" i="1" smtClean="0">
                                  <a:latin typeface="Cambria Math" panose="02040503050406030204" pitchFamily="18" charset="0"/>
                                </a:rPr>
                                <m:t>𝑈</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den>
                          </m:f>
                        </m:e>
                      </m:nary>
                    </m:oMath>
                  </m:oMathPara>
                </a14:m>
                <a:endParaRPr lang="en-US" sz="2000"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mc:Choice>
        <mc:Fallback>
          <p:sp>
            <p:nvSpPr>
              <p:cNvPr id="7" name="TextBox 6">
                <a:extLst>
                  <a:ext uri="{FF2B5EF4-FFF2-40B4-BE49-F238E27FC236}">
                    <a16:creationId xmlns:a16="http://schemas.microsoft.com/office/drawing/2014/main" id="{0FDB186B-7ACB-554A-ABB0-990C9E9EAEF1}"/>
                  </a:ext>
                </a:extLst>
              </p:cNvPr>
              <p:cNvSpPr txBox="1">
                <a:spLocks noRot="1" noChangeAspect="1" noMove="1" noResize="1" noEditPoints="1" noAdjustHandles="1" noChangeArrowheads="1" noChangeShapeType="1" noTextEdit="1"/>
              </p:cNvSpPr>
              <p:nvPr/>
            </p:nvSpPr>
            <p:spPr>
              <a:xfrm>
                <a:off x="7409793" y="1584454"/>
                <a:ext cx="4277710" cy="2791983"/>
              </a:xfrm>
              <a:prstGeom prst="rect">
                <a:avLst/>
              </a:prstGeom>
              <a:blipFill>
                <a:blip r:embed="rId3"/>
                <a:stretch>
                  <a:fillRect t="-8145" b="-12670"/>
                </a:stretch>
              </a:blipFill>
            </p:spPr>
            <p:txBody>
              <a:bodyPr/>
              <a:lstStyle/>
              <a:p>
                <a:r>
                  <a:rPr lang="en-US">
                    <a:noFill/>
                  </a:rPr>
                  <a:t> </a:t>
                </a:r>
              </a:p>
            </p:txBody>
          </p:sp>
        </mc:Fallback>
      </mc:AlternateContent>
    </p:spTree>
    <p:extLst>
      <p:ext uri="{BB962C8B-B14F-4D97-AF65-F5344CB8AC3E}">
        <p14:creationId xmlns:p14="http://schemas.microsoft.com/office/powerpoint/2010/main" val="36583810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89D84F7-37BA-784A-950B-5918BA4BB42D}"/>
              </a:ext>
            </a:extLst>
          </p:cNvPr>
          <p:cNvSpPr txBox="1"/>
          <p:nvPr/>
        </p:nvSpPr>
        <p:spPr>
          <a:xfrm>
            <a:off x="5265683" y="3167390"/>
            <a:ext cx="1660634" cy="523220"/>
          </a:xfrm>
          <a:prstGeom prst="rect">
            <a:avLst/>
          </a:prstGeom>
          <a:noFill/>
        </p:spPr>
        <p:txBody>
          <a:bodyPr wrap="square" rtlCol="0">
            <a:spAutoFit/>
          </a:bodyPr>
          <a:lstStyle/>
          <a:p>
            <a:r>
              <a:rPr lang="en-US" sz="2800" dirty="0">
                <a:latin typeface="Bookman Old Style" panose="02050604050505020204" pitchFamily="18" charset="0"/>
              </a:rPr>
              <a:t>Back up</a:t>
            </a:r>
          </a:p>
        </p:txBody>
      </p:sp>
    </p:spTree>
    <p:extLst>
      <p:ext uri="{BB962C8B-B14F-4D97-AF65-F5344CB8AC3E}">
        <p14:creationId xmlns:p14="http://schemas.microsoft.com/office/powerpoint/2010/main" val="369086793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DF451FAA-0C87-604D-9D32-ADA03061BDA3}"/>
                  </a:ext>
                </a:extLst>
              </p:cNvPr>
              <p:cNvSpPr txBox="1"/>
              <p:nvPr/>
            </p:nvSpPr>
            <p:spPr>
              <a:xfrm>
                <a:off x="1920240" y="543560"/>
                <a:ext cx="3139193" cy="7223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i="1" smtClean="0">
                              <a:latin typeface="Cambria Math" panose="02040503050406030204" pitchFamily="18" charset="0"/>
                            </a:rPr>
                          </m:ctrlPr>
                        </m:sSubSupPr>
                        <m:e>
                          <m:r>
                            <a:rPr lang="en-US" b="0" i="1" smtClean="0">
                              <a:latin typeface="Cambria Math" panose="02040503050406030204" pitchFamily="18" charset="0"/>
                            </a:rPr>
                            <m:t>𝐴</m:t>
                          </m:r>
                        </m:e>
                        <m:sub>
                          <m:r>
                            <a:rPr lang="en-US" b="0" i="1" smtClean="0">
                              <a:latin typeface="Cambria Math" panose="02040503050406030204" pitchFamily="18" charset="0"/>
                            </a:rPr>
                            <m:t>𝑖</m:t>
                          </m:r>
                        </m:sub>
                        <m:sup>
                          <m:r>
                            <a:rPr lang="en-US" b="0" i="1" smtClean="0">
                              <a:latin typeface="Cambria Math" panose="02040503050406030204" pitchFamily="18" charset="0"/>
                            </a:rPr>
                            <m:t>𝑚</m:t>
                          </m:r>
                          <m:r>
                            <a:rPr lang="en-US" b="0" i="1" smtClean="0">
                              <a:latin typeface="Cambria Math" panose="02040503050406030204" pitchFamily="18" charset="0"/>
                            </a:rPr>
                            <m:t>+1</m:t>
                          </m:r>
                        </m:sup>
                      </m:sSubSup>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𝐵</m:t>
                          </m:r>
                        </m:e>
                        <m:sub>
                          <m:r>
                            <a:rPr lang="en-US" b="0" i="1" smtClean="0">
                              <a:latin typeface="Cambria Math" panose="02040503050406030204" pitchFamily="18" charset="0"/>
                            </a:rPr>
                            <m:t>𝑖</m:t>
                          </m:r>
                        </m:sub>
                      </m:sSub>
                      <m:r>
                        <a:rPr lang="en-US" b="0" i="1" smtClean="0">
                          <a:latin typeface="Cambria Math" panose="02040503050406030204" pitchFamily="18" charset="0"/>
                        </a:rPr>
                        <m:t>+ </m:t>
                      </m:r>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𝑗</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h𝑒𝑝</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m:t>
                          </m:r>
                        </m:sub>
                        <m:sup/>
                        <m:e>
                          <m:d>
                            <m:dPr>
                              <m:begChr m:val="⌈"/>
                              <m:endChr m:val="⌉"/>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𝐴</m:t>
                                      </m:r>
                                    </m:e>
                                    <m:sub>
                                      <m:r>
                                        <a:rPr lang="en-US" b="0" i="1" smtClean="0">
                                          <a:latin typeface="Cambria Math" panose="02040503050406030204" pitchFamily="18" charset="0"/>
                                        </a:rPr>
                                        <m:t>𝑖</m:t>
                                      </m:r>
                                    </m:sub>
                                    <m:sup>
                                      <m:r>
                                        <a:rPr lang="en-US" b="0" i="1" smtClean="0">
                                          <a:latin typeface="Cambria Math" panose="02040503050406030204" pitchFamily="18" charset="0"/>
                                        </a:rPr>
                                        <m:t>𝑚</m:t>
                                      </m:r>
                                    </m:sup>
                                  </m:sSubSup>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𝑗</m:t>
                                      </m:r>
                                    </m:sub>
                                  </m:sSub>
                                </m:den>
                              </m:f>
                            </m:e>
                          </m:d>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𝑗</m:t>
                              </m:r>
                            </m:sub>
                          </m:sSub>
                        </m:e>
                      </m:nary>
                    </m:oMath>
                  </m:oMathPara>
                </a14:m>
                <a:endParaRPr lang="en-US" dirty="0">
                  <a:latin typeface="Bookman Old Style" panose="02050604050505020204" pitchFamily="18" charset="0"/>
                </a:endParaRPr>
              </a:p>
            </p:txBody>
          </p:sp>
        </mc:Choice>
        <mc:Fallback xmlns="">
          <p:sp>
            <p:nvSpPr>
              <p:cNvPr id="2" name="TextBox 1">
                <a:extLst>
                  <a:ext uri="{FF2B5EF4-FFF2-40B4-BE49-F238E27FC236}">
                    <a16:creationId xmlns:a16="http://schemas.microsoft.com/office/drawing/2014/main" id="{DF451FAA-0C87-604D-9D32-ADA03061BDA3}"/>
                  </a:ext>
                </a:extLst>
              </p:cNvPr>
              <p:cNvSpPr txBox="1">
                <a:spLocks noRot="1" noChangeAspect="1" noMove="1" noResize="1" noEditPoints="1" noAdjustHandles="1" noChangeArrowheads="1" noChangeShapeType="1" noTextEdit="1"/>
              </p:cNvSpPr>
              <p:nvPr/>
            </p:nvSpPr>
            <p:spPr>
              <a:xfrm>
                <a:off x="1920240" y="543560"/>
                <a:ext cx="3139193" cy="722377"/>
              </a:xfrm>
              <a:prstGeom prst="rect">
                <a:avLst/>
              </a:prstGeom>
              <a:blipFill>
                <a:blip r:embed="rId2"/>
                <a:stretch>
                  <a:fillRect t="-132759" b="-18103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81D6BC9A-BA40-FC40-9AFD-A96C940541FD}"/>
                  </a:ext>
                </a:extLst>
              </p:cNvPr>
              <p:cNvSpPr txBox="1"/>
              <p:nvPr/>
            </p:nvSpPr>
            <p:spPr>
              <a:xfrm>
                <a:off x="1971040" y="1886121"/>
                <a:ext cx="2347053" cy="315151"/>
              </a:xfrm>
              <a:prstGeom prst="rect">
                <a:avLst/>
              </a:prstGeom>
              <a:noFill/>
            </p:spPr>
            <p:txBody>
              <a:bodyPr wrap="none" lIns="0" tIns="0" rIns="0" bIns="0" rtlCol="0">
                <a:spAutoFit/>
              </a:bodyPr>
              <a:lstStyle/>
              <a:p>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𝐵</m:t>
                        </m:r>
                      </m:e>
                      <m:sub>
                        <m:r>
                          <a:rPr lang="en-US" b="0" i="1" smtClean="0">
                            <a:latin typeface="Cambria Math" panose="02040503050406030204" pitchFamily="18" charset="0"/>
                          </a:rPr>
                          <m:t>𝑖</m:t>
                        </m:r>
                      </m:sub>
                    </m:sSub>
                    <m:r>
                      <a:rPr lang="en-US" b="0" i="1" smtClean="0">
                        <a:latin typeface="Cambria Math" panose="02040503050406030204" pitchFamily="18" charset="0"/>
                      </a:rPr>
                      <m:t>= </m:t>
                    </m:r>
                  </m:oMath>
                </a14:m>
                <a:r>
                  <a:rPr lang="en-US" dirty="0"/>
                  <a:t> max </a:t>
                </a:r>
                <a14:m>
                  <m:oMath xmlns:m="http://schemas.openxmlformats.org/officeDocument/2006/math">
                    <m:d>
                      <m:dPr>
                        <m:ctrlPr>
                          <a:rPr lang="en-US" i="1" smtClean="0">
                            <a:latin typeface="Cambria Math" panose="02040503050406030204" pitchFamily="18" charset="0"/>
                          </a:rPr>
                        </m:ctrlPr>
                      </m:dPr>
                      <m:e>
                        <m:sSubSup>
                          <m:sSubSupPr>
                            <m:ctrlPr>
                              <a:rPr lang="en-US" i="1" smtClean="0">
                                <a:latin typeface="Cambria Math" panose="02040503050406030204" pitchFamily="18" charset="0"/>
                              </a:rPr>
                            </m:ctrlPr>
                          </m:sSubSupPr>
                          <m:e>
                            <m:r>
                              <a:rPr lang="en-US" b="0" i="1" smtClean="0">
                                <a:latin typeface="Cambria Math" panose="02040503050406030204" pitchFamily="18" charset="0"/>
                              </a:rPr>
                              <m:t>𝐵</m:t>
                            </m:r>
                          </m:e>
                          <m:sub>
                            <m:r>
                              <a:rPr lang="en-US" b="0" i="1" smtClean="0">
                                <a:latin typeface="Cambria Math" panose="02040503050406030204" pitchFamily="18" charset="0"/>
                              </a:rPr>
                              <m:t>𝑖</m:t>
                            </m:r>
                          </m:sub>
                          <m:sup>
                            <m:r>
                              <a:rPr lang="en-US" b="0" i="1" smtClean="0">
                                <a:latin typeface="Cambria Math" panose="02040503050406030204" pitchFamily="18" charset="0"/>
                              </a:rPr>
                              <m:t>𝑅𝐸𝑆</m:t>
                            </m:r>
                          </m:sup>
                        </m:sSubSup>
                        <m:r>
                          <a:rPr lang="en-US" b="0" i="1" smtClean="0">
                            <a:latin typeface="Cambria Math" panose="02040503050406030204" pitchFamily="18" charset="0"/>
                          </a:rPr>
                          <m:t> , </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𝐵</m:t>
                            </m:r>
                          </m:e>
                          <m:sub>
                            <m:r>
                              <a:rPr lang="en-US" b="0" i="1" smtClean="0">
                                <a:latin typeface="Cambria Math" panose="02040503050406030204" pitchFamily="18" charset="0"/>
                              </a:rPr>
                              <m:t>𝑖</m:t>
                            </m:r>
                          </m:sub>
                          <m:sup>
                            <m:r>
                              <a:rPr lang="en-US" b="0" i="1" smtClean="0">
                                <a:latin typeface="Cambria Math" panose="02040503050406030204" pitchFamily="18" charset="0"/>
                              </a:rPr>
                              <m:t>𝐹𝑁𝑅</m:t>
                            </m:r>
                          </m:sup>
                        </m:sSubSup>
                      </m:e>
                    </m:d>
                  </m:oMath>
                </a14:m>
                <a:endParaRPr lang="en-US" dirty="0"/>
              </a:p>
            </p:txBody>
          </p:sp>
        </mc:Choice>
        <mc:Fallback xmlns="">
          <p:sp>
            <p:nvSpPr>
              <p:cNvPr id="3" name="TextBox 2">
                <a:extLst>
                  <a:ext uri="{FF2B5EF4-FFF2-40B4-BE49-F238E27FC236}">
                    <a16:creationId xmlns:a16="http://schemas.microsoft.com/office/drawing/2014/main" id="{81D6BC9A-BA40-FC40-9AFD-A96C940541FD}"/>
                  </a:ext>
                </a:extLst>
              </p:cNvPr>
              <p:cNvSpPr txBox="1">
                <a:spLocks noRot="1" noChangeAspect="1" noMove="1" noResize="1" noEditPoints="1" noAdjustHandles="1" noChangeArrowheads="1" noChangeShapeType="1" noTextEdit="1"/>
              </p:cNvSpPr>
              <p:nvPr/>
            </p:nvSpPr>
            <p:spPr>
              <a:xfrm>
                <a:off x="1971040" y="1886121"/>
                <a:ext cx="2347053" cy="315151"/>
              </a:xfrm>
              <a:prstGeom prst="rect">
                <a:avLst/>
              </a:prstGeom>
              <a:blipFill>
                <a:blip r:embed="rId3"/>
                <a:stretch>
                  <a:fillRect l="-3784" t="-15385" b="-384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F05C8544-9E96-E940-8FEE-90312C730211}"/>
                  </a:ext>
                </a:extLst>
              </p:cNvPr>
              <p:cNvSpPr txBox="1"/>
              <p:nvPr/>
            </p:nvSpPr>
            <p:spPr>
              <a:xfrm>
                <a:off x="1971040" y="2821456"/>
                <a:ext cx="3561080" cy="324448"/>
              </a:xfrm>
              <a:prstGeom prst="rect">
                <a:avLst/>
              </a:prstGeom>
              <a:noFill/>
            </p:spPr>
            <p:txBody>
              <a:bodyPr wrap="square" lIns="0" tIns="0" rIns="0" bIns="0" rtlCol="0">
                <a:spAutoFit/>
              </a:bodyPr>
              <a:lstStyle/>
              <a:p>
                <a14:m>
                  <m:oMath xmlns:m="http://schemas.openxmlformats.org/officeDocument/2006/math">
                    <m:sSubSup>
                      <m:sSubSupPr>
                        <m:ctrlPr>
                          <a:rPr lang="en-US" i="1" smtClean="0">
                            <a:latin typeface="Cambria Math" panose="02040503050406030204" pitchFamily="18" charset="0"/>
                          </a:rPr>
                        </m:ctrlPr>
                      </m:sSubSupPr>
                      <m:e>
                        <m:r>
                          <a:rPr lang="en-US" b="0" i="1" smtClean="0">
                            <a:latin typeface="Cambria Math" panose="02040503050406030204" pitchFamily="18" charset="0"/>
                          </a:rPr>
                          <m:t>𝑤</m:t>
                        </m:r>
                      </m:e>
                      <m:sub>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𝑔</m:t>
                        </m:r>
                      </m:sub>
                      <m:sup>
                        <m:r>
                          <a:rPr lang="en-US" b="0" i="1" smtClean="0">
                            <a:latin typeface="Cambria Math" panose="02040503050406030204" pitchFamily="18" charset="0"/>
                          </a:rPr>
                          <m:t>𝑚</m:t>
                        </m:r>
                        <m:r>
                          <a:rPr lang="en-US" b="0" i="1" smtClean="0">
                            <a:latin typeface="Cambria Math" panose="02040503050406030204" pitchFamily="18" charset="0"/>
                          </a:rPr>
                          <m:t>+1</m:t>
                        </m:r>
                      </m:sup>
                    </m:sSubSup>
                  </m:oMath>
                </a14:m>
                <a:r>
                  <a:rPr lang="en-US" dirty="0"/>
                  <a:t> =  </a:t>
                </a:r>
                <a14:m>
                  <m:oMath xmlns:m="http://schemas.openxmlformats.org/officeDocument/2006/math">
                    <m:d>
                      <m:dPr>
                        <m:ctrlPr>
                          <a:rPr lang="en-US" sz="2000" i="1" smtClean="0">
                            <a:latin typeface="Cambria Math" panose="02040503050406030204" pitchFamily="18" charset="0"/>
                          </a:rPr>
                        </m:ctrlPr>
                      </m:dPr>
                      <m:e>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𝐵</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 </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𝑔</m:t>
                            </m:r>
                            <m:r>
                              <a:rPr lang="en-US" sz="2000" b="0" i="1" smtClean="0">
                                <a:latin typeface="Cambria Math" panose="02040503050406030204" pitchFamily="18" charset="0"/>
                              </a:rPr>
                              <m:t>+1</m:t>
                            </m:r>
                          </m:e>
                        </m:d>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𝐶</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𝐹</m:t>
                            </m:r>
                          </m:e>
                          <m:sub>
                            <m:r>
                              <a:rPr lang="en-US" sz="2000" b="0" i="1" smtClean="0">
                                <a:latin typeface="Cambria Math" panose="02040503050406030204" pitchFamily="18" charset="0"/>
                              </a:rPr>
                              <m:t>𝑖</m:t>
                            </m:r>
                          </m:sub>
                        </m:sSub>
                      </m:e>
                    </m:d>
                    <m:r>
                      <a:rPr lang="en-US" sz="2000" b="0" i="1" smtClean="0">
                        <a:latin typeface="Cambria Math" panose="02040503050406030204" pitchFamily="18" charset="0"/>
                      </a:rPr>
                      <m:t>+</m:t>
                    </m:r>
                  </m:oMath>
                </a14:m>
                <a:endParaRPr lang="en-US" sz="2000" dirty="0"/>
              </a:p>
            </p:txBody>
          </p:sp>
        </mc:Choice>
        <mc:Fallback xmlns="">
          <p:sp>
            <p:nvSpPr>
              <p:cNvPr id="4" name="TextBox 3">
                <a:extLst>
                  <a:ext uri="{FF2B5EF4-FFF2-40B4-BE49-F238E27FC236}">
                    <a16:creationId xmlns:a16="http://schemas.microsoft.com/office/drawing/2014/main" id="{F05C8544-9E96-E940-8FEE-90312C730211}"/>
                  </a:ext>
                </a:extLst>
              </p:cNvPr>
              <p:cNvSpPr txBox="1">
                <a:spLocks noRot="1" noChangeAspect="1" noMove="1" noResize="1" noEditPoints="1" noAdjustHandles="1" noChangeArrowheads="1" noChangeShapeType="1" noTextEdit="1"/>
              </p:cNvSpPr>
              <p:nvPr/>
            </p:nvSpPr>
            <p:spPr>
              <a:xfrm>
                <a:off x="1971040" y="2821456"/>
                <a:ext cx="3561080" cy="324448"/>
              </a:xfrm>
              <a:prstGeom prst="rect">
                <a:avLst/>
              </a:prstGeom>
              <a:blipFill>
                <a:blip r:embed="rId4"/>
                <a:stretch>
                  <a:fillRect l="-1423" t="-19231" b="-346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D721291D-AB0B-9E4B-A7A3-88CEE243095B}"/>
                  </a:ext>
                </a:extLst>
              </p:cNvPr>
              <p:cNvSpPr txBox="1"/>
              <p:nvPr/>
            </p:nvSpPr>
            <p:spPr>
              <a:xfrm>
                <a:off x="5532119" y="2615374"/>
                <a:ext cx="2125262" cy="736612"/>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nary>
                        <m:naryPr>
                          <m:chr m:val="∑"/>
                          <m:supHide m:val="on"/>
                          <m:ctrlPr>
                            <a:rPr lang="en-US" i="1" smtClean="0">
                              <a:latin typeface="Cambria Math" panose="02040503050406030204" pitchFamily="18" charset="0"/>
                            </a:rPr>
                          </m:ctrlPr>
                        </m:naryPr>
                        <m:sub>
                          <m:r>
                            <m:rPr>
                              <m:brk m:alnAt="7"/>
                            </m:rP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𝑖</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h𝑝</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𝑖</m:t>
                          </m:r>
                          <m:r>
                            <a:rPr lang="en-US" i="1">
                              <a:latin typeface="Cambria Math" panose="02040503050406030204" pitchFamily="18" charset="0"/>
                              <a:ea typeface="Cambria Math" panose="02040503050406030204" pitchFamily="18" charset="0"/>
                            </a:rPr>
                            <m:t>)</m:t>
                          </m:r>
                        </m:sub>
                        <m:sup/>
                        <m:e>
                          <m:d>
                            <m:dPr>
                              <m:ctrlPr>
                                <a:rPr lang="en-US" i="1">
                                  <a:latin typeface="Cambria Math" panose="02040503050406030204" pitchFamily="18" charset="0"/>
                                </a:rPr>
                              </m:ctrlPr>
                            </m:dPr>
                            <m:e>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sSubSup>
                                        <m:sSubSupPr>
                                          <m:ctrlPr>
                                            <a:rPr lang="en-US" i="1">
                                              <a:latin typeface="Cambria Math" panose="02040503050406030204" pitchFamily="18" charset="0"/>
                                            </a:rPr>
                                          </m:ctrlPr>
                                        </m:sSubSupPr>
                                        <m:e>
                                          <m:r>
                                            <a:rPr lang="en-US" i="1">
                                              <a:latin typeface="Cambria Math" panose="02040503050406030204" pitchFamily="18" charset="0"/>
                                            </a:rPr>
                                            <m:t>𝑤</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𝑔</m:t>
                                          </m:r>
                                        </m:sub>
                                        <m:sup>
                                          <m:r>
                                            <a:rPr lang="en-US" i="1">
                                              <a:latin typeface="Cambria Math" panose="02040503050406030204" pitchFamily="18" charset="0"/>
                                            </a:rPr>
                                            <m:t>𝑚</m:t>
                                          </m:r>
                                        </m:sup>
                                      </m:sSubSup>
                                    </m:num>
                                    <m:den>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𝑗</m:t>
                                          </m:r>
                                        </m:sub>
                                      </m:sSub>
                                    </m:den>
                                  </m:f>
                                </m:e>
                              </m:d>
                              <m:r>
                                <a:rPr lang="en-US" i="1">
                                  <a:latin typeface="Cambria Math" panose="02040503050406030204" pitchFamily="18" charset="0"/>
                                </a:rPr>
                                <m:t>+1</m:t>
                              </m:r>
                            </m:e>
                          </m:d>
                        </m:e>
                      </m:nary>
                    </m:oMath>
                  </m:oMathPara>
                </a14:m>
                <a:endParaRPr lang="en-US" dirty="0"/>
              </a:p>
            </p:txBody>
          </p:sp>
        </mc:Choice>
        <mc:Fallback xmlns="">
          <p:sp>
            <p:nvSpPr>
              <p:cNvPr id="5" name="TextBox 4">
                <a:extLst>
                  <a:ext uri="{FF2B5EF4-FFF2-40B4-BE49-F238E27FC236}">
                    <a16:creationId xmlns:a16="http://schemas.microsoft.com/office/drawing/2014/main" id="{D721291D-AB0B-9E4B-A7A3-88CEE243095B}"/>
                  </a:ext>
                </a:extLst>
              </p:cNvPr>
              <p:cNvSpPr txBox="1">
                <a:spLocks noRot="1" noChangeAspect="1" noMove="1" noResize="1" noEditPoints="1" noAdjustHandles="1" noChangeArrowheads="1" noChangeShapeType="1" noTextEdit="1"/>
              </p:cNvSpPr>
              <p:nvPr/>
            </p:nvSpPr>
            <p:spPr>
              <a:xfrm>
                <a:off x="5532119" y="2615374"/>
                <a:ext cx="2125262" cy="736612"/>
              </a:xfrm>
              <a:prstGeom prst="rect">
                <a:avLst/>
              </a:prstGeom>
              <a:blipFill>
                <a:blip r:embed="rId5"/>
                <a:stretch>
                  <a:fillRect l="-30357" t="-127119" b="-1796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71C77E3-5893-F84B-A8FA-162DC39135E1}"/>
                  </a:ext>
                </a:extLst>
              </p:cNvPr>
              <p:cNvSpPr txBox="1"/>
              <p:nvPr/>
            </p:nvSpPr>
            <p:spPr>
              <a:xfrm>
                <a:off x="1971040" y="3972170"/>
                <a:ext cx="5693162" cy="32855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𝑖</m:t>
                          </m:r>
                        </m:sub>
                      </m:sSub>
                      <m:r>
                        <a:rPr lang="en-US" b="0" i="1" smtClean="0">
                          <a:latin typeface="Cambria Math" panose="02040503050406030204" pitchFamily="18" charset="0"/>
                        </a:rPr>
                        <m:t>= </m:t>
                      </m:r>
                      <m:func>
                        <m:funcPr>
                          <m:ctrlPr>
                            <a:rPr lang="en-US" i="1">
                              <a:latin typeface="Cambria Math" panose="02040503050406030204" pitchFamily="18" charset="0"/>
                            </a:rPr>
                          </m:ctrlPr>
                        </m:funcPr>
                        <m:fName>
                          <m:r>
                            <m:rPr>
                              <m:sty m:val="p"/>
                            </m:rPr>
                            <a:rPr lang="en-US">
                              <a:latin typeface="Cambria Math" panose="02040503050406030204" pitchFamily="18" charset="0"/>
                            </a:rPr>
                            <m:t>max</m:t>
                          </m:r>
                        </m:fName>
                        <m:e>
                          <m:d>
                            <m:dPr>
                              <m:ctrlPr>
                                <a:rPr lang="en-US" i="1">
                                  <a:latin typeface="Cambria Math" panose="02040503050406030204" pitchFamily="18" charset="0"/>
                                </a:rPr>
                              </m:ctrlPr>
                            </m:dPr>
                            <m:e>
                              <m:sSubSup>
                                <m:sSubSupPr>
                                  <m:ctrlPr>
                                    <a:rPr lang="en-US" i="1">
                                      <a:latin typeface="Cambria Math" panose="02040503050406030204" pitchFamily="18" charset="0"/>
                                    </a:rPr>
                                  </m:ctrlPr>
                                </m:sSubSupPr>
                                <m:e>
                                  <m:r>
                                    <a:rPr lang="en-US" i="1">
                                      <a:latin typeface="Cambria Math" panose="02040503050406030204" pitchFamily="18" charset="0"/>
                                    </a:rPr>
                                    <m:t>𝑊</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𝑔</m:t>
                                  </m:r>
                                </m:sub>
                                <m:sup>
                                  <m:r>
                                    <a:rPr lang="en-US" i="1">
                                      <a:latin typeface="Cambria Math" panose="02040503050406030204" pitchFamily="18" charset="0"/>
                                    </a:rPr>
                                    <m:t>𝑁𝑃</m:t>
                                  </m:r>
                                </m:sup>
                              </m:sSubSup>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𝐹</m:t>
                                  </m:r>
                                </m:e>
                                <m:sub>
                                  <m:r>
                                    <a:rPr lang="en-US" i="1">
                                      <a:latin typeface="Cambria Math" panose="02040503050406030204" pitchFamily="18" charset="0"/>
                                    </a:rPr>
                                    <m:t>𝑖</m:t>
                                  </m:r>
                                </m:sub>
                              </m:sSub>
                              <m:r>
                                <a:rPr lang="en-US" i="1">
                                  <a:latin typeface="Cambria Math" panose="02040503050406030204" pitchFamily="18" charset="0"/>
                                </a:rPr>
                                <m:t> −</m:t>
                              </m:r>
                              <m:r>
                                <a:rPr lang="en-US" i="1">
                                  <a:latin typeface="Cambria Math" panose="02040503050406030204" pitchFamily="18" charset="0"/>
                                </a:rPr>
                                <m:t>𝑔</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𝑖</m:t>
                                  </m:r>
                                </m:sub>
                              </m:sSub>
                            </m:e>
                          </m:d>
                        </m:e>
                      </m:func>
                      <m:r>
                        <a:rPr lang="en-US" b="0" i="0" smtClean="0">
                          <a:latin typeface="Cambria Math" panose="02040503050406030204" pitchFamily="18" charset="0"/>
                        </a:rPr>
                        <m:t>          </m:t>
                      </m:r>
                      <m:d>
                        <m:dPr>
                          <m:ctrlPr>
                            <a:rPr lang="en-US" b="0" i="1" smtClean="0">
                              <a:latin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𝑔</m:t>
                          </m:r>
                          <m:r>
                            <a:rPr lang="en-US" b="0" i="1" smtClean="0">
                              <a:latin typeface="Cambria Math" panose="02040503050406030204" pitchFamily="18" charset="0"/>
                              <a:ea typeface="Cambria Math" panose="02040503050406030204" pitchFamily="18" charset="0"/>
                            </a:rPr>
                            <m:t>=0,1,2 …</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𝐺</m:t>
                              </m:r>
                            </m:e>
                            <m:sub>
                              <m:r>
                                <a:rPr lang="en-US" b="0" i="1" smtClean="0">
                                  <a:latin typeface="Cambria Math" panose="02040503050406030204" pitchFamily="18" charset="0"/>
                                  <a:ea typeface="Cambria Math" panose="02040503050406030204" pitchFamily="18" charset="0"/>
                                </a:rPr>
                                <m:t>𝑖</m:t>
                              </m:r>
                            </m:sub>
                          </m:sSub>
                          <m:r>
                            <a:rPr lang="en-US" b="0" i="1" smtClean="0">
                              <a:latin typeface="Cambria Math" panose="02040503050406030204" pitchFamily="18" charset="0"/>
                              <a:ea typeface="Cambria Math" panose="02040503050406030204" pitchFamily="18" charset="0"/>
                            </a:rPr>
                            <m:t>−1</m:t>
                          </m:r>
                        </m:e>
                      </m:d>
                    </m:oMath>
                  </m:oMathPara>
                </a14:m>
                <a:endParaRPr lang="en-US" dirty="0"/>
              </a:p>
            </p:txBody>
          </p:sp>
        </mc:Choice>
        <mc:Fallback xmlns="">
          <p:sp>
            <p:nvSpPr>
              <p:cNvPr id="6" name="TextBox 5">
                <a:extLst>
                  <a:ext uri="{FF2B5EF4-FFF2-40B4-BE49-F238E27FC236}">
                    <a16:creationId xmlns:a16="http://schemas.microsoft.com/office/drawing/2014/main" id="{971C77E3-5893-F84B-A8FA-162DC39135E1}"/>
                  </a:ext>
                </a:extLst>
              </p:cNvPr>
              <p:cNvSpPr txBox="1">
                <a:spLocks noRot="1" noChangeAspect="1" noMove="1" noResize="1" noEditPoints="1" noAdjustHandles="1" noChangeArrowheads="1" noChangeShapeType="1" noTextEdit="1"/>
              </p:cNvSpPr>
              <p:nvPr/>
            </p:nvSpPr>
            <p:spPr>
              <a:xfrm>
                <a:off x="1971040" y="3972170"/>
                <a:ext cx="5693162" cy="328551"/>
              </a:xfrm>
              <a:prstGeom prst="rect">
                <a:avLst/>
              </a:prstGeom>
              <a:blipFill>
                <a:blip r:embed="rId6"/>
                <a:stretch>
                  <a:fillRect l="-445" b="-25926"/>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C0A9B96C-7D6A-A645-94D7-A0548B9DEBA3}"/>
              </a:ext>
            </a:extLst>
          </p:cNvPr>
          <p:cNvSpPr txBox="1"/>
          <p:nvPr/>
        </p:nvSpPr>
        <p:spPr>
          <a:xfrm>
            <a:off x="8148320" y="2821456"/>
            <a:ext cx="3271520" cy="646331"/>
          </a:xfrm>
          <a:prstGeom prst="rect">
            <a:avLst/>
          </a:prstGeom>
          <a:noFill/>
        </p:spPr>
        <p:txBody>
          <a:bodyPr wrap="square" rtlCol="0">
            <a:spAutoFit/>
          </a:bodyPr>
          <a:lstStyle/>
          <a:p>
            <a:r>
              <a:rPr lang="en-US" dirty="0"/>
              <a:t>Start of priority level-</a:t>
            </a:r>
            <a:r>
              <a:rPr lang="en-US" dirty="0" err="1"/>
              <a:t>i</a:t>
            </a:r>
            <a:r>
              <a:rPr lang="en-US" dirty="0"/>
              <a:t> active period</a:t>
            </a:r>
          </a:p>
        </p:txBody>
      </p:sp>
      <p:sp>
        <p:nvSpPr>
          <p:cNvPr id="9" name="TextBox 8">
            <a:extLst>
              <a:ext uri="{FF2B5EF4-FFF2-40B4-BE49-F238E27FC236}">
                <a16:creationId xmlns:a16="http://schemas.microsoft.com/office/drawing/2014/main" id="{347178AB-1ABA-A54C-B095-834A0D42F216}"/>
              </a:ext>
            </a:extLst>
          </p:cNvPr>
          <p:cNvSpPr txBox="1"/>
          <p:nvPr/>
        </p:nvSpPr>
        <p:spPr>
          <a:xfrm>
            <a:off x="8067040" y="619760"/>
            <a:ext cx="3251200" cy="646331"/>
          </a:xfrm>
          <a:prstGeom prst="rect">
            <a:avLst/>
          </a:prstGeom>
          <a:noFill/>
        </p:spPr>
        <p:txBody>
          <a:bodyPr wrap="square" rtlCol="0">
            <a:spAutoFit/>
          </a:bodyPr>
          <a:lstStyle/>
          <a:p>
            <a:r>
              <a:rPr lang="en-US" dirty="0"/>
              <a:t>Worst case length of priority level-</a:t>
            </a:r>
            <a:r>
              <a:rPr lang="en-US" dirty="0" err="1"/>
              <a:t>i</a:t>
            </a:r>
            <a:r>
              <a:rPr lang="en-US" dirty="0"/>
              <a:t> active period</a:t>
            </a:r>
          </a:p>
        </p:txBody>
      </p:sp>
    </p:spTree>
    <p:extLst>
      <p:ext uri="{BB962C8B-B14F-4D97-AF65-F5344CB8AC3E}">
        <p14:creationId xmlns:p14="http://schemas.microsoft.com/office/powerpoint/2010/main" val="6071130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BAAB96-C28A-7741-829A-74B84B52C563}"/>
              </a:ext>
            </a:extLst>
          </p:cNvPr>
          <p:cNvSpPr>
            <a:spLocks noGrp="1"/>
          </p:cNvSpPr>
          <p:nvPr>
            <p:ph type="title"/>
          </p:nvPr>
        </p:nvSpPr>
        <p:spPr/>
        <p:txBody>
          <a:bodyPr/>
          <a:lstStyle/>
          <a:p>
            <a:r>
              <a:rPr lang="en-US" dirty="0"/>
              <a:t>History</a:t>
            </a:r>
          </a:p>
        </p:txBody>
      </p:sp>
      <p:sp>
        <p:nvSpPr>
          <p:cNvPr id="3" name="Content Placeholder 2">
            <a:extLst>
              <a:ext uri="{FF2B5EF4-FFF2-40B4-BE49-F238E27FC236}">
                <a16:creationId xmlns:a16="http://schemas.microsoft.com/office/drawing/2014/main" id="{B56E6535-6D59-0C49-A1F3-A6AE90E83611}"/>
              </a:ext>
            </a:extLst>
          </p:cNvPr>
          <p:cNvSpPr>
            <a:spLocks noGrp="1"/>
          </p:cNvSpPr>
          <p:nvPr>
            <p:ph idx="1"/>
          </p:nvPr>
        </p:nvSpPr>
        <p:spPr>
          <a:xfrm>
            <a:off x="838200" y="1602105"/>
            <a:ext cx="10515600" cy="4890770"/>
          </a:xfrm>
        </p:spPr>
        <p:txBody>
          <a:bodyPr>
            <a:normAutofit/>
          </a:bodyPr>
          <a:lstStyle/>
          <a:p>
            <a:r>
              <a:rPr lang="en-IN" sz="1800" dirty="0">
                <a:latin typeface="+mj-lt"/>
              </a:rPr>
              <a:t>Two different models of fixed priority scheduling with deferred pre-emption have been developed in the literature</a:t>
            </a:r>
          </a:p>
          <a:p>
            <a:pPr marL="0" indent="0">
              <a:buNone/>
            </a:pPr>
            <a:endParaRPr lang="en-IN" sz="2200" dirty="0">
              <a:latin typeface="+mj-lt"/>
            </a:endParaRPr>
          </a:p>
          <a:p>
            <a:r>
              <a:rPr lang="en-IN" sz="1800" i="1" dirty="0">
                <a:latin typeface="+mj-lt"/>
              </a:rPr>
              <a:t>Fixed Model</a:t>
            </a:r>
          </a:p>
          <a:p>
            <a:pPr lvl="1"/>
            <a:r>
              <a:rPr lang="en-IN" sz="1600" dirty="0">
                <a:latin typeface="+mj-lt"/>
              </a:rPr>
              <a:t>The location of each non-pre-emptive region is statically determined prior to execution.</a:t>
            </a:r>
          </a:p>
          <a:p>
            <a:pPr lvl="1"/>
            <a:r>
              <a:rPr lang="en-IN" sz="1600" dirty="0">
                <a:latin typeface="+mj-lt"/>
              </a:rPr>
              <a:t>Pre-emption is only permitted at pre-defined locations in the code for each task – ‘Pre-emption Points’.</a:t>
            </a:r>
          </a:p>
          <a:p>
            <a:pPr lvl="1"/>
            <a:r>
              <a:rPr lang="en-IN" sz="1600" dirty="0">
                <a:latin typeface="+mj-lt"/>
              </a:rPr>
              <a:t>Also know as </a:t>
            </a:r>
            <a:r>
              <a:rPr lang="en-IN" sz="1600" i="1" dirty="0">
                <a:latin typeface="+mj-lt"/>
              </a:rPr>
              <a:t>co-operative scheduling</a:t>
            </a:r>
            <a:r>
              <a:rPr lang="en-IN" sz="1600" dirty="0">
                <a:latin typeface="+mj-lt"/>
              </a:rPr>
              <a:t>.</a:t>
            </a:r>
          </a:p>
          <a:p>
            <a:pPr marL="0" indent="0">
              <a:buNone/>
            </a:pPr>
            <a:endParaRPr lang="en-IN" sz="2200" dirty="0">
              <a:latin typeface="+mj-lt"/>
            </a:endParaRPr>
          </a:p>
          <a:p>
            <a:r>
              <a:rPr lang="en-IN" sz="1800" i="1" dirty="0">
                <a:latin typeface="+mj-lt"/>
              </a:rPr>
              <a:t>Floating Model</a:t>
            </a:r>
          </a:p>
          <a:p>
            <a:pPr lvl="1"/>
            <a:r>
              <a:rPr lang="en-IN" sz="1600" dirty="0">
                <a:latin typeface="+mj-lt"/>
              </a:rPr>
              <a:t>An upper bound is set for the longest non-pre-emptive region of each task.</a:t>
            </a:r>
          </a:p>
          <a:p>
            <a:pPr lvl="1"/>
            <a:r>
              <a:rPr lang="en-IN" sz="1600" dirty="0">
                <a:latin typeface="+mj-lt"/>
              </a:rPr>
              <a:t>The location of each non-pre-emptive may vary at run-time.</a:t>
            </a:r>
          </a:p>
          <a:p>
            <a:endParaRPr lang="en-IN" sz="2000" dirty="0">
              <a:latin typeface="+mj-lt"/>
            </a:endParaRPr>
          </a:p>
          <a:p>
            <a:pPr>
              <a:lnSpc>
                <a:spcPct val="100000"/>
              </a:lnSpc>
            </a:pPr>
            <a:r>
              <a:rPr lang="en-IN" sz="1800" dirty="0">
                <a:latin typeface="+mj-lt"/>
              </a:rPr>
              <a:t>In 2011, </a:t>
            </a:r>
            <a:r>
              <a:rPr lang="en-IN" sz="1800" dirty="0" err="1">
                <a:latin typeface="+mj-lt"/>
              </a:rPr>
              <a:t>Bertogna</a:t>
            </a:r>
            <a:r>
              <a:rPr lang="en-IN" sz="1800" dirty="0">
                <a:latin typeface="+mj-lt"/>
              </a:rPr>
              <a:t> derived a method of computing the optimal length of the final non-pre-emptive region of each task in order to maximize schedulability under FPDS for a </a:t>
            </a:r>
            <a:r>
              <a:rPr lang="en-IN" sz="1800" dirty="0">
                <a:solidFill>
                  <a:srgbClr val="7030A0"/>
                </a:solidFill>
                <a:latin typeface="+mj-lt"/>
              </a:rPr>
              <a:t>given priority assignment</a:t>
            </a:r>
          </a:p>
        </p:txBody>
      </p:sp>
    </p:spTree>
    <p:extLst>
      <p:ext uri="{BB962C8B-B14F-4D97-AF65-F5344CB8AC3E}">
        <p14:creationId xmlns:p14="http://schemas.microsoft.com/office/powerpoint/2010/main" val="27779341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BAAB96-C28A-7741-829A-74B84B52C563}"/>
              </a:ext>
            </a:extLst>
          </p:cNvPr>
          <p:cNvSpPr>
            <a:spLocks noGrp="1"/>
          </p:cNvSpPr>
          <p:nvPr>
            <p:ph type="title"/>
          </p:nvPr>
        </p:nvSpPr>
        <p:spPr/>
        <p:txBody>
          <a:bodyPr/>
          <a:lstStyle/>
          <a:p>
            <a:r>
              <a:rPr lang="en-US" dirty="0"/>
              <a:t>Assumptions</a:t>
            </a:r>
          </a:p>
        </p:txBody>
      </p:sp>
      <p:sp>
        <p:nvSpPr>
          <p:cNvPr id="3" name="Content Placeholder 2">
            <a:extLst>
              <a:ext uri="{FF2B5EF4-FFF2-40B4-BE49-F238E27FC236}">
                <a16:creationId xmlns:a16="http://schemas.microsoft.com/office/drawing/2014/main" id="{B56E6535-6D59-0C49-A1F3-A6AE90E83611}"/>
              </a:ext>
            </a:extLst>
          </p:cNvPr>
          <p:cNvSpPr>
            <a:spLocks noGrp="1"/>
          </p:cNvSpPr>
          <p:nvPr>
            <p:ph idx="1"/>
          </p:nvPr>
        </p:nvSpPr>
        <p:spPr>
          <a:xfrm>
            <a:off x="838200" y="1602105"/>
            <a:ext cx="10515600" cy="4890770"/>
          </a:xfrm>
        </p:spPr>
        <p:txBody>
          <a:bodyPr>
            <a:normAutofit fontScale="92500" lnSpcReduction="10000"/>
          </a:bodyPr>
          <a:lstStyle/>
          <a:p>
            <a:r>
              <a:rPr lang="en-IN" sz="1800" dirty="0">
                <a:latin typeface="+mj-lt"/>
              </a:rPr>
              <a:t>A discrete time model is assumed, where all task parameters are assumed to be positive integers.</a:t>
            </a:r>
          </a:p>
          <a:p>
            <a:pPr marL="0" indent="0">
              <a:buNone/>
            </a:pPr>
            <a:endParaRPr lang="en-IN" sz="1800" dirty="0">
              <a:latin typeface="+mj-lt"/>
            </a:endParaRPr>
          </a:p>
          <a:p>
            <a:r>
              <a:rPr lang="en-IN" sz="1800" dirty="0">
                <a:latin typeface="+mj-lt"/>
              </a:rPr>
              <a:t>Due to the integer time model considered in this paper, the discrete time granularity is </a:t>
            </a:r>
            <a:r>
              <a:rPr lang="en-IN" sz="1800" b="1" dirty="0">
                <a:solidFill>
                  <a:srgbClr val="7030A0"/>
                </a:solidFill>
                <a:latin typeface="+mj-lt"/>
              </a:rPr>
              <a:t>“1”</a:t>
            </a:r>
            <a:r>
              <a:rPr lang="en-IN" sz="1800" dirty="0">
                <a:latin typeface="+mj-lt"/>
              </a:rPr>
              <a:t> time unit.</a:t>
            </a:r>
          </a:p>
          <a:p>
            <a:endParaRPr lang="en-IN" sz="1800" dirty="0">
              <a:latin typeface="+mj-lt"/>
            </a:endParaRPr>
          </a:p>
          <a:p>
            <a:pPr>
              <a:lnSpc>
                <a:spcPct val="110000"/>
              </a:lnSpc>
            </a:pPr>
            <a:r>
              <a:rPr lang="en-IN" sz="1800" dirty="0">
                <a:latin typeface="+mj-lt"/>
              </a:rPr>
              <a:t>The minimum possible length of a non-pre-emptive region is </a:t>
            </a:r>
            <a:r>
              <a:rPr lang="en-IN" sz="1800" b="1" dirty="0">
                <a:solidFill>
                  <a:srgbClr val="7030A0"/>
                </a:solidFill>
                <a:latin typeface="+mj-lt"/>
              </a:rPr>
              <a:t>“1”</a:t>
            </a:r>
            <a:r>
              <a:rPr lang="en-IN" sz="1800" dirty="0">
                <a:latin typeface="+mj-lt"/>
              </a:rPr>
              <a:t> rather than 0, as we assume a discrete time model and tasks cannot be pre-empted during a processor clock cycle.</a:t>
            </a:r>
          </a:p>
          <a:p>
            <a:pPr marL="0" indent="0">
              <a:buNone/>
            </a:pPr>
            <a:endParaRPr lang="en-IN" sz="1800" dirty="0">
              <a:latin typeface="+mj-lt"/>
            </a:endParaRPr>
          </a:p>
          <a:p>
            <a:r>
              <a:rPr lang="en-IN" sz="1800" dirty="0">
                <a:latin typeface="+mj-lt"/>
              </a:rPr>
              <a:t>The arrival times of the tasks are independent and unknown a-priori. Hence the tasks may share a common release time.</a:t>
            </a:r>
          </a:p>
          <a:p>
            <a:endParaRPr lang="en-IN" sz="1800" dirty="0">
              <a:latin typeface="+mj-lt"/>
            </a:endParaRPr>
          </a:p>
          <a:p>
            <a:pPr>
              <a:lnSpc>
                <a:spcPct val="110000"/>
              </a:lnSpc>
            </a:pPr>
            <a:r>
              <a:rPr lang="en-IN" sz="1800" dirty="0">
                <a:latin typeface="+mj-lt"/>
              </a:rPr>
              <a:t>Each task is released (becomes ready to execute), as soon as it arrives. The tasks do not voluntarily suspend themselves.</a:t>
            </a:r>
          </a:p>
          <a:p>
            <a:endParaRPr lang="en-IN" sz="1800" dirty="0">
              <a:latin typeface="+mj-lt"/>
            </a:endParaRPr>
          </a:p>
          <a:p>
            <a:pPr>
              <a:lnSpc>
                <a:spcPct val="110000"/>
              </a:lnSpc>
            </a:pPr>
            <a:r>
              <a:rPr lang="en-IN" sz="1800" dirty="0">
                <a:latin typeface="+mj-lt"/>
              </a:rPr>
              <a:t>Any resource access occurring within the final non-pre-emptive region of a task is properly nested, i.e. wholly included within that region, avoiding deadlocks.</a:t>
            </a:r>
          </a:p>
        </p:txBody>
      </p:sp>
    </p:spTree>
    <p:extLst>
      <p:ext uri="{BB962C8B-B14F-4D97-AF65-F5344CB8AC3E}">
        <p14:creationId xmlns:p14="http://schemas.microsoft.com/office/powerpoint/2010/main" val="21177608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534005B-FF9E-ED42-9A94-47A6C63637D1}"/>
              </a:ext>
            </a:extLst>
          </p:cNvPr>
          <p:cNvSpPr txBox="1"/>
          <p:nvPr/>
        </p:nvSpPr>
        <p:spPr>
          <a:xfrm>
            <a:off x="6421120" y="1645920"/>
            <a:ext cx="5069840" cy="2126864"/>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IN" b="1" dirty="0"/>
              <a:t>C</a:t>
            </a:r>
            <a:r>
              <a:rPr lang="en-IN" b="1" baseline="-25000" dirty="0"/>
              <a:t>i</a:t>
            </a:r>
            <a:r>
              <a:rPr lang="en-IN" b="1" dirty="0">
                <a:latin typeface="+mj-lt"/>
              </a:rPr>
              <a:t>	: </a:t>
            </a:r>
            <a:r>
              <a:rPr lang="en-IN" dirty="0">
                <a:latin typeface="+mj-lt"/>
              </a:rPr>
              <a:t>Worst case execution time of task </a:t>
            </a:r>
            <a:r>
              <a:rPr lang="en-IN" dirty="0" err="1">
                <a:latin typeface="+mj-lt"/>
              </a:rPr>
              <a:t>t</a:t>
            </a:r>
            <a:r>
              <a:rPr lang="en-IN" baseline="-25000" dirty="0" err="1">
                <a:latin typeface="+mj-lt"/>
              </a:rPr>
              <a:t>i</a:t>
            </a:r>
            <a:endParaRPr lang="en-IN" b="1" baseline="-25000" dirty="0">
              <a:latin typeface="+mj-lt"/>
            </a:endParaRPr>
          </a:p>
          <a:p>
            <a:pPr marL="285750" indent="-285750">
              <a:lnSpc>
                <a:spcPct val="150000"/>
              </a:lnSpc>
              <a:buFont typeface="Arial" panose="020B0604020202020204" pitchFamily="34" charset="0"/>
              <a:buChar char="•"/>
            </a:pPr>
            <a:r>
              <a:rPr lang="en-IN" b="1" dirty="0"/>
              <a:t>R</a:t>
            </a:r>
            <a:r>
              <a:rPr lang="en-IN" b="1" baseline="-25000" dirty="0"/>
              <a:t>i</a:t>
            </a:r>
            <a:r>
              <a:rPr lang="en-IN" b="1" dirty="0">
                <a:latin typeface="+mj-lt"/>
              </a:rPr>
              <a:t>	: </a:t>
            </a:r>
            <a:r>
              <a:rPr lang="en-IN" dirty="0">
                <a:latin typeface="+mj-lt"/>
              </a:rPr>
              <a:t>Worst case response time of task </a:t>
            </a:r>
            <a:r>
              <a:rPr lang="en-IN" dirty="0" err="1">
                <a:latin typeface="+mj-lt"/>
              </a:rPr>
              <a:t>t</a:t>
            </a:r>
            <a:r>
              <a:rPr lang="en-IN" baseline="-25000" dirty="0" err="1">
                <a:latin typeface="+mj-lt"/>
              </a:rPr>
              <a:t>i</a:t>
            </a:r>
            <a:endParaRPr lang="en-IN" b="1" baseline="-25000" dirty="0">
              <a:latin typeface="+mj-lt"/>
            </a:endParaRPr>
          </a:p>
          <a:p>
            <a:pPr marL="285750" indent="-285750">
              <a:lnSpc>
                <a:spcPct val="150000"/>
              </a:lnSpc>
              <a:buFont typeface="Arial" panose="020B0604020202020204" pitchFamily="34" charset="0"/>
              <a:buChar char="•"/>
            </a:pPr>
            <a:r>
              <a:rPr lang="en-IN" b="1" dirty="0" err="1"/>
              <a:t>T</a:t>
            </a:r>
            <a:r>
              <a:rPr lang="en-IN" b="1" baseline="-25000" dirty="0" err="1"/>
              <a:t>i</a:t>
            </a:r>
            <a:r>
              <a:rPr lang="en-IN" b="1" dirty="0">
                <a:latin typeface="+mj-lt"/>
              </a:rPr>
              <a:t>	: </a:t>
            </a:r>
            <a:r>
              <a:rPr lang="en-IN" dirty="0">
                <a:latin typeface="+mj-lt"/>
              </a:rPr>
              <a:t>Task period</a:t>
            </a:r>
          </a:p>
          <a:p>
            <a:pPr marL="285750" indent="-285750">
              <a:lnSpc>
                <a:spcPct val="150000"/>
              </a:lnSpc>
              <a:buFont typeface="Arial" panose="020B0604020202020204" pitchFamily="34" charset="0"/>
              <a:buChar char="•"/>
            </a:pPr>
            <a:r>
              <a:rPr lang="en-IN" b="1" dirty="0"/>
              <a:t>D</a:t>
            </a:r>
            <a:r>
              <a:rPr lang="en-IN" b="1" baseline="-25000" dirty="0"/>
              <a:t>i</a:t>
            </a:r>
            <a:r>
              <a:rPr lang="en-IN" b="1" dirty="0">
                <a:latin typeface="+mj-lt"/>
              </a:rPr>
              <a:t>	: </a:t>
            </a:r>
            <a:r>
              <a:rPr lang="en-IN" dirty="0">
                <a:latin typeface="+mj-lt"/>
              </a:rPr>
              <a:t>Relative Deadline</a:t>
            </a:r>
          </a:p>
          <a:p>
            <a:pPr marL="285750" indent="-285750">
              <a:lnSpc>
                <a:spcPct val="150000"/>
              </a:lnSpc>
              <a:buFont typeface="Arial" panose="020B0604020202020204" pitchFamily="34" charset="0"/>
              <a:buChar char="•"/>
            </a:pPr>
            <a:r>
              <a:rPr lang="en-IN" b="1" dirty="0"/>
              <a:t>U</a:t>
            </a:r>
            <a:r>
              <a:rPr lang="en-IN" b="1" baseline="-25000" dirty="0"/>
              <a:t>i</a:t>
            </a:r>
            <a:r>
              <a:rPr lang="en-IN" b="1" dirty="0">
                <a:latin typeface="+mj-lt"/>
              </a:rPr>
              <a:t>	: </a:t>
            </a:r>
            <a:r>
              <a:rPr lang="en-IN" dirty="0">
                <a:latin typeface="+mj-lt"/>
              </a:rPr>
              <a:t>Utilisation of task "</a:t>
            </a:r>
            <a:r>
              <a:rPr lang="en-IN" dirty="0" err="1">
                <a:latin typeface="+mj-lt"/>
              </a:rPr>
              <a:t>t</a:t>
            </a:r>
            <a:r>
              <a:rPr lang="en-IN" baseline="-25000" dirty="0" err="1">
                <a:latin typeface="+mj-lt"/>
              </a:rPr>
              <a:t>i</a:t>
            </a:r>
            <a:r>
              <a:rPr lang="en-IN" dirty="0">
                <a:latin typeface="+mj-lt"/>
              </a:rPr>
              <a:t>" is  </a:t>
            </a:r>
            <a:r>
              <a:rPr lang="en-IN" b="1" dirty="0">
                <a:latin typeface="+mj-lt"/>
              </a:rPr>
              <a:t>(C</a:t>
            </a:r>
            <a:r>
              <a:rPr lang="en-IN" b="1" baseline="-25000" dirty="0">
                <a:latin typeface="+mj-lt"/>
              </a:rPr>
              <a:t>i</a:t>
            </a:r>
            <a:r>
              <a:rPr lang="en-IN" dirty="0">
                <a:latin typeface="+mj-lt"/>
              </a:rPr>
              <a:t> / </a:t>
            </a:r>
            <a:r>
              <a:rPr lang="en-IN" b="1" dirty="0" err="1">
                <a:latin typeface="+mj-lt"/>
              </a:rPr>
              <a:t>T</a:t>
            </a:r>
            <a:r>
              <a:rPr lang="en-IN" b="1" baseline="-25000" dirty="0" err="1">
                <a:latin typeface="+mj-lt"/>
              </a:rPr>
              <a:t>i</a:t>
            </a:r>
            <a:r>
              <a:rPr lang="en-IN" b="1" dirty="0">
                <a:latin typeface="+mj-lt"/>
              </a:rPr>
              <a:t>)</a:t>
            </a:r>
            <a:endParaRPr lang="en-IN" b="1" baseline="-25000" dirty="0">
              <a:latin typeface="+mj-lt"/>
            </a:endParaRPr>
          </a:p>
        </p:txBody>
      </p: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C3192289-2077-4142-AA41-8B972E2EBF38}"/>
                  </a:ext>
                </a:extLst>
              </p:cNvPr>
              <p:cNvSpPr txBox="1"/>
              <p:nvPr/>
            </p:nvSpPr>
            <p:spPr>
              <a:xfrm>
                <a:off x="1102360" y="3961696"/>
                <a:ext cx="10149840" cy="2069541"/>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IN" b="1" dirty="0"/>
                  <a:t>F</a:t>
                </a:r>
                <a:r>
                  <a:rPr lang="en-IN" b="1" baseline="-25000" dirty="0"/>
                  <a:t>i</a:t>
                </a:r>
                <a:r>
                  <a:rPr lang="en-IN" b="1" baseline="-25000" dirty="0">
                    <a:latin typeface="+mj-lt"/>
                  </a:rPr>
                  <a:t> </a:t>
                </a:r>
                <a:r>
                  <a:rPr lang="en-IN" dirty="0">
                    <a:latin typeface="+mj-lt"/>
                  </a:rPr>
                  <a:t>	: Each task is assumed to have a final non-pre-emptive region of length in the range [1, C</a:t>
                </a:r>
                <a:r>
                  <a:rPr lang="en-IN" baseline="-25000" dirty="0">
                    <a:latin typeface="+mj-lt"/>
                  </a:rPr>
                  <a:t>i</a:t>
                </a:r>
                <a:r>
                  <a:rPr lang="en-IN" dirty="0">
                    <a:latin typeface="+mj-lt"/>
                  </a:rPr>
                  <a:t>]</a:t>
                </a:r>
              </a:p>
              <a:p>
                <a:pPr marL="285750" indent="-285750">
                  <a:lnSpc>
                    <a:spcPct val="150000"/>
                  </a:lnSpc>
                  <a:buFont typeface="Arial" panose="020B0604020202020204" pitchFamily="34" charset="0"/>
                  <a:buChar char="•"/>
                </a:pPr>
                <a14:m>
                  <m:oMath xmlns:m="http://schemas.openxmlformats.org/officeDocument/2006/math">
                    <m:sSubSup>
                      <m:sSubSupPr>
                        <m:ctrlPr>
                          <a:rPr lang="en-IN" b="1" i="1">
                            <a:latin typeface="Cambria Math" panose="02040503050406030204" pitchFamily="18" charset="0"/>
                          </a:rPr>
                        </m:ctrlPr>
                      </m:sSubSupPr>
                      <m:e>
                        <m:r>
                          <a:rPr lang="en-US" b="1" i="1">
                            <a:latin typeface="Cambria Math" panose="02040503050406030204" pitchFamily="18" charset="0"/>
                          </a:rPr>
                          <m:t>𝑩</m:t>
                        </m:r>
                      </m:e>
                      <m:sub>
                        <m:r>
                          <a:rPr lang="en-US" b="1" i="1">
                            <a:latin typeface="Cambria Math" panose="02040503050406030204" pitchFamily="18" charset="0"/>
                          </a:rPr>
                          <m:t>𝒍</m:t>
                        </m:r>
                      </m:sub>
                      <m:sup>
                        <m:r>
                          <a:rPr lang="en-US" b="1" i="1">
                            <a:latin typeface="Cambria Math" panose="02040503050406030204" pitchFamily="18" charset="0"/>
                          </a:rPr>
                          <m:t>𝒊</m:t>
                        </m:r>
                      </m:sup>
                    </m:sSubSup>
                  </m:oMath>
                </a14:m>
                <a:r>
                  <a:rPr lang="en-IN" dirty="0">
                    <a:latin typeface="+mj-lt"/>
                  </a:rPr>
                  <a:t> 	: The longest time a task </a:t>
                </a:r>
                <a14:m>
                  <m:oMath xmlns:m="http://schemas.openxmlformats.org/officeDocument/2006/math">
                    <m:sSub>
                      <m:sSubPr>
                        <m:ctrlPr>
                          <a:rPr lang="en-IN"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𝑙</m:t>
                        </m:r>
                      </m:sub>
                    </m:sSub>
                  </m:oMath>
                </a14:m>
                <a:r>
                  <a:rPr lang="en-IN" dirty="0">
                    <a:latin typeface="+mj-lt"/>
                  </a:rPr>
                  <a:t> may continue executing while holding a resource needed by another 	   task of lower priority </a:t>
                </a:r>
                <a14:m>
                  <m:oMath xmlns:m="http://schemas.openxmlformats.org/officeDocument/2006/math">
                    <m:sSub>
                      <m:sSubPr>
                        <m:ctrlPr>
                          <a:rPr lang="en-IN" i="1">
                            <a:latin typeface="Cambria Math" panose="02040503050406030204" pitchFamily="18" charset="0"/>
                          </a:rPr>
                        </m:ctrlPr>
                      </m:sSubPr>
                      <m:e>
                        <m:r>
                          <a:rPr lang="en-US" i="1">
                            <a:latin typeface="Cambria Math" panose="02040503050406030204" pitchFamily="18" charset="0"/>
                          </a:rPr>
                          <m:t>𝑡</m:t>
                        </m:r>
                      </m:e>
                      <m:sub>
                        <m:r>
                          <a:rPr lang="en-US" b="0" i="1" smtClean="0">
                            <a:latin typeface="Cambria Math" panose="02040503050406030204" pitchFamily="18" charset="0"/>
                          </a:rPr>
                          <m:t>𝑖</m:t>
                        </m:r>
                      </m:sub>
                    </m:sSub>
                  </m:oMath>
                </a14:m>
                <a:r>
                  <a:rPr lang="en-IN" dirty="0">
                    <a:latin typeface="+mj-lt"/>
                  </a:rPr>
                  <a:t>. [</a:t>
                </a:r>
                <a14:m>
                  <m:oMath xmlns:m="http://schemas.openxmlformats.org/officeDocument/2006/math">
                    <m:sSub>
                      <m:sSubPr>
                        <m:ctrlPr>
                          <a:rPr lang="en-IN" i="1">
                            <a:latin typeface="Cambria Math" panose="02040503050406030204" pitchFamily="18" charset="0"/>
                          </a:rPr>
                        </m:ctrlPr>
                      </m:sSubPr>
                      <m:e>
                        <m:r>
                          <a:rPr lang="en-US" i="1">
                            <a:latin typeface="Cambria Math" panose="02040503050406030204" pitchFamily="18" charset="0"/>
                          </a:rPr>
                          <m:t>𝑡</m:t>
                        </m:r>
                      </m:e>
                      <m:sub>
                        <m:r>
                          <a:rPr lang="en-US" i="1">
                            <a:latin typeface="Cambria Math" panose="02040503050406030204" pitchFamily="18" charset="0"/>
                          </a:rPr>
                          <m:t>𝑙</m:t>
                        </m:r>
                      </m:sub>
                    </m:sSub>
                  </m:oMath>
                </a14:m>
                <a:r>
                  <a:rPr lang="en-IN" dirty="0">
                    <a:latin typeface="+mj-lt"/>
                  </a:rPr>
                  <a:t> </a:t>
                </a:r>
                <a14:m>
                  <m:oMath xmlns:m="http://schemas.openxmlformats.org/officeDocument/2006/math">
                    <m:r>
                      <a:rPr lang="en-IN" i="1">
                        <a:latin typeface="Cambria Math" panose="02040503050406030204" pitchFamily="18" charset="0"/>
                        <a:ea typeface="Cambria Math" panose="02040503050406030204" pitchFamily="18" charset="0"/>
                      </a:rPr>
                      <m:t>∈</m:t>
                    </m:r>
                  </m:oMath>
                </a14:m>
                <a:r>
                  <a:rPr lang="en-IN" dirty="0">
                    <a:latin typeface="+mj-lt"/>
                  </a:rPr>
                  <a:t> </a:t>
                </a:r>
                <a:r>
                  <a:rPr lang="en-IN" i="1" dirty="0" err="1">
                    <a:latin typeface="+mj-lt"/>
                  </a:rPr>
                  <a:t>lp</a:t>
                </a:r>
                <a:r>
                  <a:rPr lang="en-IN" i="1" dirty="0">
                    <a:latin typeface="+mj-lt"/>
                  </a:rPr>
                  <a:t>(</a:t>
                </a:r>
                <a:r>
                  <a:rPr lang="en-IN" i="1" dirty="0" err="1">
                    <a:latin typeface="+mj-lt"/>
                  </a:rPr>
                  <a:t>i</a:t>
                </a:r>
                <a:r>
                  <a:rPr lang="en-IN" i="1" dirty="0">
                    <a:latin typeface="+mj-lt"/>
                  </a:rPr>
                  <a:t>) </a:t>
                </a:r>
                <a:r>
                  <a:rPr lang="en-IN" dirty="0">
                    <a:latin typeface="+mj-lt"/>
                  </a:rPr>
                  <a:t>]</a:t>
                </a:r>
              </a:p>
              <a:p>
                <a:pPr marL="285750" indent="-285750">
                  <a:lnSpc>
                    <a:spcPct val="150000"/>
                  </a:lnSpc>
                  <a:buFont typeface="Arial" panose="020B0604020202020204" pitchFamily="34" charset="0"/>
                  <a:buChar char="•"/>
                </a:pPr>
                <a:r>
                  <a:rPr lang="en-IN" b="1" dirty="0"/>
                  <a:t>B</a:t>
                </a:r>
                <a:r>
                  <a:rPr lang="en-IN" b="1" baseline="-25000" dirty="0"/>
                  <a:t>i</a:t>
                </a:r>
                <a:r>
                  <a:rPr lang="en-IN" dirty="0">
                    <a:latin typeface="+mj-lt"/>
                  </a:rPr>
                  <a:t>	: The longest time that the task </a:t>
                </a:r>
                <a:r>
                  <a:rPr lang="en-IN" dirty="0" err="1">
                    <a:latin typeface="+mj-lt"/>
                  </a:rPr>
                  <a:t>ti</a:t>
                </a:r>
                <a:r>
                  <a:rPr lang="en-IN" dirty="0">
                    <a:latin typeface="+mj-lt"/>
                  </a:rPr>
                  <a:t> can be blocked by the lower priority tasks.</a:t>
                </a:r>
              </a:p>
              <a:p>
                <a:endParaRPr lang="en-US" dirty="0"/>
              </a:p>
            </p:txBody>
          </p:sp>
        </mc:Choice>
        <mc:Fallback>
          <p:sp>
            <p:nvSpPr>
              <p:cNvPr id="10" name="TextBox 9">
                <a:extLst>
                  <a:ext uri="{FF2B5EF4-FFF2-40B4-BE49-F238E27FC236}">
                    <a16:creationId xmlns:a16="http://schemas.microsoft.com/office/drawing/2014/main" id="{C3192289-2077-4142-AA41-8B972E2EBF38}"/>
                  </a:ext>
                </a:extLst>
              </p:cNvPr>
              <p:cNvSpPr txBox="1">
                <a:spLocks noRot="1" noChangeAspect="1" noMove="1" noResize="1" noEditPoints="1" noAdjustHandles="1" noChangeArrowheads="1" noChangeShapeType="1" noTextEdit="1"/>
              </p:cNvSpPr>
              <p:nvPr/>
            </p:nvSpPr>
            <p:spPr>
              <a:xfrm>
                <a:off x="1102360" y="3961696"/>
                <a:ext cx="10149840" cy="2069541"/>
              </a:xfrm>
              <a:prstGeom prst="rect">
                <a:avLst/>
              </a:prstGeom>
              <a:blipFill>
                <a:blip r:embed="rId2"/>
                <a:stretch>
                  <a:fillRect l="-250"/>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60F56217-86B8-0947-93A0-BAABC72473A5}"/>
              </a:ext>
            </a:extLst>
          </p:cNvPr>
          <p:cNvSpPr txBox="1"/>
          <p:nvPr/>
        </p:nvSpPr>
        <p:spPr>
          <a:xfrm>
            <a:off x="1097280" y="1645920"/>
            <a:ext cx="5161280" cy="2126864"/>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IN" dirty="0">
                <a:latin typeface="+mj-lt"/>
              </a:rPr>
              <a:t>"</a:t>
            </a:r>
            <a:r>
              <a:rPr lang="en-IN" dirty="0" err="1">
                <a:latin typeface="+mj-lt"/>
              </a:rPr>
              <a:t>i</a:t>
            </a:r>
            <a:r>
              <a:rPr lang="en-IN" dirty="0">
                <a:latin typeface="+mj-lt"/>
              </a:rPr>
              <a:t>" denotes priority (t</a:t>
            </a:r>
            <a:r>
              <a:rPr lang="en-IN" baseline="-25000" dirty="0">
                <a:latin typeface="+mj-lt"/>
              </a:rPr>
              <a:t>1</a:t>
            </a:r>
            <a:r>
              <a:rPr lang="en-IN" dirty="0">
                <a:latin typeface="+mj-lt"/>
              </a:rPr>
              <a:t> highest ... </a:t>
            </a:r>
            <a:r>
              <a:rPr lang="en-IN" dirty="0" err="1">
                <a:latin typeface="+mj-lt"/>
              </a:rPr>
              <a:t>t</a:t>
            </a:r>
            <a:r>
              <a:rPr lang="en-IN" baseline="-25000" dirty="0" err="1">
                <a:latin typeface="+mj-lt"/>
              </a:rPr>
              <a:t>n</a:t>
            </a:r>
            <a:r>
              <a:rPr lang="en-IN" dirty="0">
                <a:latin typeface="+mj-lt"/>
              </a:rPr>
              <a:t> lowest).</a:t>
            </a:r>
            <a:endParaRPr lang="en-US" dirty="0">
              <a:latin typeface="+mj-lt"/>
            </a:endParaRPr>
          </a:p>
          <a:p>
            <a:pPr marL="285750" indent="-285750">
              <a:lnSpc>
                <a:spcPct val="150000"/>
              </a:lnSpc>
              <a:buFont typeface="Arial" panose="020B0604020202020204" pitchFamily="34" charset="0"/>
              <a:buChar char="•"/>
            </a:pPr>
            <a:r>
              <a:rPr lang="en-US" i="1" dirty="0" err="1">
                <a:latin typeface="+mj-lt"/>
              </a:rPr>
              <a:t>lp</a:t>
            </a:r>
            <a:r>
              <a:rPr lang="en-US" i="1" dirty="0">
                <a:latin typeface="+mj-lt"/>
              </a:rPr>
              <a:t>(</a:t>
            </a:r>
            <a:r>
              <a:rPr lang="en-US" i="1" dirty="0" err="1">
                <a:latin typeface="+mj-lt"/>
              </a:rPr>
              <a:t>i</a:t>
            </a:r>
            <a:r>
              <a:rPr lang="en-US" i="1" dirty="0">
                <a:latin typeface="+mj-lt"/>
              </a:rPr>
              <a:t>)</a:t>
            </a:r>
            <a:r>
              <a:rPr lang="en-US" dirty="0">
                <a:latin typeface="+mj-lt"/>
              </a:rPr>
              <a:t>	: Set of tasks with priorities	&lt; "</a:t>
            </a:r>
            <a:r>
              <a:rPr lang="en-US" dirty="0" err="1">
                <a:latin typeface="+mj-lt"/>
              </a:rPr>
              <a:t>i</a:t>
            </a:r>
            <a:r>
              <a:rPr lang="en-US" dirty="0">
                <a:latin typeface="+mj-lt"/>
              </a:rPr>
              <a:t>"</a:t>
            </a:r>
          </a:p>
          <a:p>
            <a:pPr marL="285750" indent="-285750">
              <a:lnSpc>
                <a:spcPct val="150000"/>
              </a:lnSpc>
              <a:buFont typeface="Arial" panose="020B0604020202020204" pitchFamily="34" charset="0"/>
              <a:buChar char="•"/>
            </a:pPr>
            <a:r>
              <a:rPr lang="en-US" i="1" dirty="0" err="1">
                <a:latin typeface="+mj-lt"/>
              </a:rPr>
              <a:t>lep</a:t>
            </a:r>
            <a:r>
              <a:rPr lang="en-US" i="1" dirty="0">
                <a:latin typeface="+mj-lt"/>
              </a:rPr>
              <a:t>(</a:t>
            </a:r>
            <a:r>
              <a:rPr lang="en-US" i="1" dirty="0" err="1">
                <a:latin typeface="+mj-lt"/>
              </a:rPr>
              <a:t>i</a:t>
            </a:r>
            <a:r>
              <a:rPr lang="en-US" i="1" dirty="0">
                <a:latin typeface="+mj-lt"/>
              </a:rPr>
              <a:t>)</a:t>
            </a:r>
            <a:r>
              <a:rPr lang="en-US" dirty="0">
                <a:latin typeface="+mj-lt"/>
              </a:rPr>
              <a:t>	: Set of tasks with priorities	≤ "</a:t>
            </a:r>
            <a:r>
              <a:rPr lang="en-US" dirty="0" err="1">
                <a:latin typeface="+mj-lt"/>
              </a:rPr>
              <a:t>i</a:t>
            </a:r>
            <a:r>
              <a:rPr lang="en-US" dirty="0">
                <a:latin typeface="+mj-lt"/>
              </a:rPr>
              <a:t>"</a:t>
            </a:r>
          </a:p>
          <a:p>
            <a:pPr marL="285750" indent="-285750">
              <a:lnSpc>
                <a:spcPct val="150000"/>
              </a:lnSpc>
              <a:buFont typeface="Arial" panose="020B0604020202020204" pitchFamily="34" charset="0"/>
              <a:buChar char="•"/>
            </a:pPr>
            <a:r>
              <a:rPr lang="en-US" i="1" dirty="0">
                <a:latin typeface="+mj-lt"/>
              </a:rPr>
              <a:t>hp(</a:t>
            </a:r>
            <a:r>
              <a:rPr lang="en-US" i="1" dirty="0" err="1">
                <a:latin typeface="+mj-lt"/>
              </a:rPr>
              <a:t>i</a:t>
            </a:r>
            <a:r>
              <a:rPr lang="en-US" i="1" dirty="0">
                <a:latin typeface="+mj-lt"/>
              </a:rPr>
              <a:t>)</a:t>
            </a:r>
            <a:r>
              <a:rPr lang="en-US" dirty="0">
                <a:latin typeface="+mj-lt"/>
              </a:rPr>
              <a:t>	: Set of tasks with priorities	&gt; "</a:t>
            </a:r>
            <a:r>
              <a:rPr lang="en-US" dirty="0" err="1">
                <a:latin typeface="+mj-lt"/>
              </a:rPr>
              <a:t>i</a:t>
            </a:r>
            <a:r>
              <a:rPr lang="en-US" dirty="0">
                <a:latin typeface="+mj-lt"/>
              </a:rPr>
              <a:t>"</a:t>
            </a:r>
          </a:p>
          <a:p>
            <a:pPr marL="285750" indent="-285750">
              <a:lnSpc>
                <a:spcPct val="150000"/>
              </a:lnSpc>
              <a:buFont typeface="Arial" panose="020B0604020202020204" pitchFamily="34" charset="0"/>
              <a:buChar char="•"/>
            </a:pPr>
            <a:r>
              <a:rPr lang="en-US" i="1" dirty="0">
                <a:latin typeface="+mj-lt"/>
              </a:rPr>
              <a:t>hep(</a:t>
            </a:r>
            <a:r>
              <a:rPr lang="en-US" i="1" dirty="0" err="1">
                <a:latin typeface="+mj-lt"/>
              </a:rPr>
              <a:t>i</a:t>
            </a:r>
            <a:r>
              <a:rPr lang="en-US" i="1" dirty="0">
                <a:latin typeface="+mj-lt"/>
              </a:rPr>
              <a:t>)</a:t>
            </a:r>
            <a:r>
              <a:rPr lang="en-US" dirty="0">
                <a:latin typeface="+mj-lt"/>
              </a:rPr>
              <a:t>	: Set of tasks with priorities	≥ "</a:t>
            </a:r>
            <a:r>
              <a:rPr lang="en-US" dirty="0" err="1">
                <a:latin typeface="+mj-lt"/>
              </a:rPr>
              <a:t>i</a:t>
            </a:r>
            <a:r>
              <a:rPr lang="en-US" dirty="0">
                <a:latin typeface="+mj-lt"/>
              </a:rPr>
              <a:t>"</a:t>
            </a:r>
          </a:p>
        </p:txBody>
      </p:sp>
      <p:sp>
        <p:nvSpPr>
          <p:cNvPr id="12" name="Title 1">
            <a:extLst>
              <a:ext uri="{FF2B5EF4-FFF2-40B4-BE49-F238E27FC236}">
                <a16:creationId xmlns:a16="http://schemas.microsoft.com/office/drawing/2014/main" id="{920DDD5D-7CC0-0547-88F7-6BCD528A2D6C}"/>
              </a:ext>
            </a:extLst>
          </p:cNvPr>
          <p:cNvSpPr>
            <a:spLocks noGrp="1"/>
          </p:cNvSpPr>
          <p:nvPr>
            <p:ph type="title"/>
          </p:nvPr>
        </p:nvSpPr>
        <p:spPr>
          <a:xfrm>
            <a:off x="838200" y="365125"/>
            <a:ext cx="10515600" cy="1325563"/>
          </a:xfrm>
        </p:spPr>
        <p:txBody>
          <a:bodyPr/>
          <a:lstStyle/>
          <a:p>
            <a:r>
              <a:rPr lang="en-US" dirty="0"/>
              <a:t>System Model, Terminology &amp; Notation</a:t>
            </a:r>
          </a:p>
        </p:txBody>
      </p:sp>
    </p:spTree>
    <p:extLst>
      <p:ext uri="{BB962C8B-B14F-4D97-AF65-F5344CB8AC3E}">
        <p14:creationId xmlns:p14="http://schemas.microsoft.com/office/powerpoint/2010/main" val="3418621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BAAB96-C28A-7741-829A-74B84B52C563}"/>
              </a:ext>
            </a:extLst>
          </p:cNvPr>
          <p:cNvSpPr>
            <a:spLocks noGrp="1"/>
          </p:cNvSpPr>
          <p:nvPr>
            <p:ph type="title"/>
          </p:nvPr>
        </p:nvSpPr>
        <p:spPr/>
        <p:txBody>
          <a:bodyPr/>
          <a:lstStyle/>
          <a:p>
            <a:r>
              <a:rPr lang="en-US" dirty="0"/>
              <a:t>System Model, Terminology &amp; Notation</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B56E6535-6D59-0C49-A1F3-A6AE90E83611}"/>
                  </a:ext>
                </a:extLst>
              </p:cNvPr>
              <p:cNvSpPr>
                <a:spLocks noGrp="1"/>
              </p:cNvSpPr>
              <p:nvPr>
                <p:ph idx="1"/>
              </p:nvPr>
            </p:nvSpPr>
            <p:spPr>
              <a:xfrm>
                <a:off x="838200" y="1602105"/>
                <a:ext cx="10515600" cy="4890770"/>
              </a:xfrm>
            </p:spPr>
            <p:txBody>
              <a:bodyPr>
                <a:normAutofit/>
              </a:bodyPr>
              <a:lstStyle/>
              <a:p>
                <a:pPr marL="0" indent="0">
                  <a:lnSpc>
                    <a:spcPct val="200000"/>
                  </a:lnSpc>
                  <a:buNone/>
                </a:pPr>
                <a:r>
                  <a:rPr lang="en-IN" sz="2400" b="1" i="1" dirty="0">
                    <a:latin typeface="+mj-lt"/>
                  </a:rPr>
                  <a:t>Types of tasksets</a:t>
                </a:r>
              </a:p>
              <a:p>
                <a:r>
                  <a:rPr lang="en-IN" sz="1800" i="1" dirty="0">
                    <a:latin typeface="+mj-lt"/>
                  </a:rPr>
                  <a:t>Implicit-deadline</a:t>
                </a:r>
                <a:r>
                  <a:rPr lang="en-IN" sz="1800" dirty="0">
                    <a:latin typeface="+mj-lt"/>
                  </a:rPr>
                  <a:t>	     : A taskset where for all tasks </a:t>
                </a:r>
                <a14:m>
                  <m:oMath xmlns:m="http://schemas.openxmlformats.org/officeDocument/2006/math">
                    <m:sSub>
                      <m:sSubPr>
                        <m:ctrlPr>
                          <a:rPr lang="en-IN" sz="1800" i="1" smtClean="0">
                            <a:latin typeface="Cambria Math" panose="02040503050406030204" pitchFamily="18" charset="0"/>
                          </a:rPr>
                        </m:ctrlPr>
                      </m:sSubPr>
                      <m:e>
                        <m:r>
                          <a:rPr lang="en-US" sz="1800" b="0" i="1" smtClean="0">
                            <a:latin typeface="Cambria Math" panose="02040503050406030204" pitchFamily="18" charset="0"/>
                          </a:rPr>
                          <m:t>𝐷</m:t>
                        </m:r>
                      </m:e>
                      <m:sub>
                        <m:r>
                          <a:rPr lang="en-US" sz="1800" b="0" i="1" smtClean="0">
                            <a:latin typeface="Cambria Math" panose="02040503050406030204" pitchFamily="18" charset="0"/>
                          </a:rPr>
                          <m:t>𝑖</m:t>
                        </m:r>
                      </m:sub>
                    </m:sSub>
                  </m:oMath>
                </a14:m>
                <a:r>
                  <a:rPr lang="en-IN" sz="1800" dirty="0">
                    <a:latin typeface="+mj-lt"/>
                  </a:rPr>
                  <a:t> = </a:t>
                </a:r>
                <a14:m>
                  <m:oMath xmlns:m="http://schemas.openxmlformats.org/officeDocument/2006/math">
                    <m:sSub>
                      <m:sSubPr>
                        <m:ctrlPr>
                          <a:rPr lang="en-IN" sz="1800" i="1">
                            <a:latin typeface="Cambria Math" panose="02040503050406030204" pitchFamily="18" charset="0"/>
                          </a:rPr>
                        </m:ctrlPr>
                      </m:sSubPr>
                      <m:e>
                        <m:r>
                          <a:rPr lang="en-US" sz="1800" b="0" i="1" smtClean="0">
                            <a:latin typeface="Cambria Math" panose="02040503050406030204" pitchFamily="18" charset="0"/>
                          </a:rPr>
                          <m:t>𝑇</m:t>
                        </m:r>
                      </m:e>
                      <m:sub>
                        <m:r>
                          <a:rPr lang="en-US" sz="1800" i="1">
                            <a:latin typeface="Cambria Math" panose="02040503050406030204" pitchFamily="18" charset="0"/>
                          </a:rPr>
                          <m:t>𝑖</m:t>
                        </m:r>
                      </m:sub>
                    </m:sSub>
                  </m:oMath>
                </a14:m>
                <a:r>
                  <a:rPr lang="en-IN" sz="1800" dirty="0">
                    <a:latin typeface="+mj-lt"/>
                  </a:rPr>
                  <a:t> (deadline = period)</a:t>
                </a:r>
              </a:p>
              <a:p>
                <a:endParaRPr lang="en-IN" sz="1800" i="1" dirty="0">
                  <a:latin typeface="+mj-lt"/>
                </a:endParaRPr>
              </a:p>
              <a:p>
                <a:r>
                  <a:rPr lang="en-IN" sz="1800" i="1" dirty="0">
                    <a:latin typeface="+mj-lt"/>
                  </a:rPr>
                  <a:t>Constraint-deadline</a:t>
                </a:r>
                <a:r>
                  <a:rPr lang="en-IN" sz="1800" dirty="0">
                    <a:latin typeface="+mj-lt"/>
                  </a:rPr>
                  <a:t> : A taskset where for all tasks </a:t>
                </a:r>
                <a14:m>
                  <m:oMath xmlns:m="http://schemas.openxmlformats.org/officeDocument/2006/math">
                    <m:sSub>
                      <m:sSubPr>
                        <m:ctrlPr>
                          <a:rPr lang="en-IN" sz="1800" i="1">
                            <a:latin typeface="Cambria Math" panose="02040503050406030204" pitchFamily="18" charset="0"/>
                          </a:rPr>
                        </m:ctrlPr>
                      </m:sSubPr>
                      <m:e>
                        <m:r>
                          <a:rPr lang="en-US" sz="1800" i="1">
                            <a:latin typeface="Cambria Math" panose="02040503050406030204" pitchFamily="18" charset="0"/>
                          </a:rPr>
                          <m:t>𝐷</m:t>
                        </m:r>
                      </m:e>
                      <m:sub>
                        <m:r>
                          <a:rPr lang="en-US" sz="1800" i="1">
                            <a:latin typeface="Cambria Math" panose="02040503050406030204" pitchFamily="18" charset="0"/>
                          </a:rPr>
                          <m:t>𝑖</m:t>
                        </m:r>
                      </m:sub>
                    </m:sSub>
                  </m:oMath>
                </a14:m>
                <a:r>
                  <a:rPr lang="en-IN" sz="1800" dirty="0">
                    <a:latin typeface="+mj-lt"/>
                  </a:rPr>
                  <a:t> ≤ </a:t>
                </a:r>
                <a14:m>
                  <m:oMath xmlns:m="http://schemas.openxmlformats.org/officeDocument/2006/math">
                    <m:sSub>
                      <m:sSubPr>
                        <m:ctrlPr>
                          <a:rPr lang="en-IN" sz="1800" i="1">
                            <a:latin typeface="Cambria Math" panose="02040503050406030204" pitchFamily="18" charset="0"/>
                          </a:rPr>
                        </m:ctrlPr>
                      </m:sSubPr>
                      <m:e>
                        <m:r>
                          <a:rPr lang="en-US" sz="1800" b="0" i="1" smtClean="0">
                            <a:latin typeface="Cambria Math" panose="02040503050406030204" pitchFamily="18" charset="0"/>
                          </a:rPr>
                          <m:t>𝑇</m:t>
                        </m:r>
                      </m:e>
                      <m:sub>
                        <m:r>
                          <a:rPr lang="en-US" sz="1800" i="1">
                            <a:latin typeface="Cambria Math" panose="02040503050406030204" pitchFamily="18" charset="0"/>
                          </a:rPr>
                          <m:t>𝑖</m:t>
                        </m:r>
                      </m:sub>
                    </m:sSub>
                  </m:oMath>
                </a14:m>
                <a:r>
                  <a:rPr lang="en-IN" sz="1800" dirty="0">
                    <a:latin typeface="+mj-lt"/>
                  </a:rPr>
                  <a:t> (deadline ≤ period)</a:t>
                </a:r>
              </a:p>
              <a:p>
                <a:endParaRPr lang="en-IN" sz="1800" i="1" dirty="0">
                  <a:latin typeface="+mj-lt"/>
                </a:endParaRPr>
              </a:p>
              <a:p>
                <a:r>
                  <a:rPr lang="en-IN" sz="1800" i="1" dirty="0">
                    <a:latin typeface="+mj-lt"/>
                  </a:rPr>
                  <a:t>Arbitrary-deadline</a:t>
                </a:r>
                <a:r>
                  <a:rPr lang="en-IN" sz="1800" dirty="0">
                    <a:latin typeface="+mj-lt"/>
                  </a:rPr>
                  <a:t>    : A taskset where for all the tasks, deadlines are independent of their periods.</a:t>
                </a:r>
              </a:p>
            </p:txBody>
          </p:sp>
        </mc:Choice>
        <mc:Fallback>
          <p:sp>
            <p:nvSpPr>
              <p:cNvPr id="3" name="Content Placeholder 2">
                <a:extLst>
                  <a:ext uri="{FF2B5EF4-FFF2-40B4-BE49-F238E27FC236}">
                    <a16:creationId xmlns:a16="http://schemas.microsoft.com/office/drawing/2014/main" id="{B56E6535-6D59-0C49-A1F3-A6AE90E83611}"/>
                  </a:ext>
                </a:extLst>
              </p:cNvPr>
              <p:cNvSpPr>
                <a:spLocks noGrp="1" noRot="1" noChangeAspect="1" noMove="1" noResize="1" noEditPoints="1" noAdjustHandles="1" noChangeArrowheads="1" noChangeShapeType="1" noTextEdit="1"/>
              </p:cNvSpPr>
              <p:nvPr>
                <p:ph idx="1"/>
              </p:nvPr>
            </p:nvSpPr>
            <p:spPr>
              <a:xfrm>
                <a:off x="838200" y="1602105"/>
                <a:ext cx="10515600" cy="4890770"/>
              </a:xfrm>
              <a:blipFill>
                <a:blip r:embed="rId2"/>
                <a:stretch>
                  <a:fillRect l="-965"/>
                </a:stretch>
              </a:blipFill>
            </p:spPr>
            <p:txBody>
              <a:bodyPr/>
              <a:lstStyle/>
              <a:p>
                <a:r>
                  <a:rPr lang="en-US">
                    <a:noFill/>
                  </a:rPr>
                  <a:t> </a:t>
                </a:r>
              </a:p>
            </p:txBody>
          </p:sp>
        </mc:Fallback>
      </mc:AlternateContent>
    </p:spTree>
    <p:extLst>
      <p:ext uri="{BB962C8B-B14F-4D97-AF65-F5344CB8AC3E}">
        <p14:creationId xmlns:p14="http://schemas.microsoft.com/office/powerpoint/2010/main" val="27733039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BAAB96-C28A-7741-829A-74B84B52C563}"/>
              </a:ext>
            </a:extLst>
          </p:cNvPr>
          <p:cNvSpPr>
            <a:spLocks noGrp="1"/>
          </p:cNvSpPr>
          <p:nvPr>
            <p:ph type="title"/>
          </p:nvPr>
        </p:nvSpPr>
        <p:spPr/>
        <p:txBody>
          <a:bodyPr/>
          <a:lstStyle/>
          <a:p>
            <a:r>
              <a:rPr lang="en-US" dirty="0"/>
              <a:t>Definitions</a:t>
            </a:r>
          </a:p>
        </p:txBody>
      </p:sp>
      <p:sp>
        <p:nvSpPr>
          <p:cNvPr id="3" name="Content Placeholder 2">
            <a:extLst>
              <a:ext uri="{FF2B5EF4-FFF2-40B4-BE49-F238E27FC236}">
                <a16:creationId xmlns:a16="http://schemas.microsoft.com/office/drawing/2014/main" id="{B56E6535-6D59-0C49-A1F3-A6AE90E83611}"/>
              </a:ext>
            </a:extLst>
          </p:cNvPr>
          <p:cNvSpPr>
            <a:spLocks noGrp="1"/>
          </p:cNvSpPr>
          <p:nvPr>
            <p:ph idx="1"/>
          </p:nvPr>
        </p:nvSpPr>
        <p:spPr>
          <a:xfrm>
            <a:off x="838200" y="1602105"/>
            <a:ext cx="10515600" cy="4890770"/>
          </a:xfrm>
        </p:spPr>
        <p:txBody>
          <a:bodyPr>
            <a:normAutofit/>
          </a:bodyPr>
          <a:lstStyle/>
          <a:p>
            <a:r>
              <a:rPr lang="en-IN" sz="1800" b="1" i="1" dirty="0">
                <a:solidFill>
                  <a:srgbClr val="7030A0"/>
                </a:solidFill>
                <a:latin typeface="+mj-lt"/>
              </a:rPr>
              <a:t>Schedulability:</a:t>
            </a:r>
            <a:r>
              <a:rPr lang="en-IN" sz="1800" i="1" dirty="0">
                <a:latin typeface="+mj-lt"/>
              </a:rPr>
              <a:t> </a:t>
            </a:r>
            <a:r>
              <a:rPr lang="en-IN" sz="1800" dirty="0">
                <a:latin typeface="+mj-lt"/>
              </a:rPr>
              <a:t>A </a:t>
            </a:r>
            <a:r>
              <a:rPr lang="en-IN" sz="1800" dirty="0">
                <a:solidFill>
                  <a:srgbClr val="FF001C"/>
                </a:solidFill>
                <a:latin typeface="+mj-lt"/>
              </a:rPr>
              <a:t>taskset is said to be schedulable </a:t>
            </a:r>
            <a:r>
              <a:rPr lang="en-IN" sz="1800" dirty="0">
                <a:latin typeface="+mj-lt"/>
              </a:rPr>
              <a:t>with respect to some scheduling algorithm, if all valid sequences of jobs that may be generated by the taskset can be scheduled by the algorithm without any missed deadlines.</a:t>
            </a:r>
          </a:p>
          <a:p>
            <a:endParaRPr lang="en-IN" sz="1800" dirty="0">
              <a:latin typeface="+mj-lt"/>
            </a:endParaRPr>
          </a:p>
          <a:p>
            <a:r>
              <a:rPr lang="en-IN" sz="1800" b="1" i="1" dirty="0">
                <a:solidFill>
                  <a:srgbClr val="7030A0"/>
                </a:solidFill>
                <a:latin typeface="+mj-lt"/>
              </a:rPr>
              <a:t>Optimality:</a:t>
            </a:r>
            <a:r>
              <a:rPr lang="en-IN" sz="1800" dirty="0">
                <a:latin typeface="+mj-lt"/>
              </a:rPr>
              <a:t> A </a:t>
            </a:r>
            <a:r>
              <a:rPr lang="en-IN" sz="1800" dirty="0">
                <a:solidFill>
                  <a:srgbClr val="FF001C"/>
                </a:solidFill>
                <a:latin typeface="+mj-lt"/>
              </a:rPr>
              <a:t>priority assignment policy</a:t>
            </a:r>
            <a:r>
              <a:rPr lang="en-IN" sz="1800" dirty="0">
                <a:latin typeface="+mj-lt"/>
              </a:rPr>
              <a:t> “P” </a:t>
            </a:r>
            <a:r>
              <a:rPr lang="en-IN" sz="1800" dirty="0">
                <a:solidFill>
                  <a:srgbClr val="FF001C"/>
                </a:solidFill>
                <a:latin typeface="+mj-lt"/>
              </a:rPr>
              <a:t>is said to be optimal</a:t>
            </a:r>
            <a:r>
              <a:rPr lang="en-IN" sz="1800" dirty="0">
                <a:latin typeface="+mj-lt"/>
              </a:rPr>
              <a:t> with respect to some class of tasksets and some type of fixed priority scheduling algorithm - if  there are no tasksets in the class that are schedulable under the scheduling algorithm using any other priority ordering policy, that are not also schedulable using the priority assignment determined by policy “P”.</a:t>
            </a:r>
          </a:p>
          <a:p>
            <a:pPr marL="0" indent="0">
              <a:buNone/>
            </a:pPr>
            <a:endParaRPr lang="en-IN" sz="1800" dirty="0">
              <a:solidFill>
                <a:srgbClr val="7030A0"/>
              </a:solidFill>
              <a:latin typeface="+mj-lt"/>
            </a:endParaRPr>
          </a:p>
          <a:p>
            <a:pPr>
              <a:lnSpc>
                <a:spcPct val="100000"/>
              </a:lnSpc>
            </a:pPr>
            <a:r>
              <a:rPr lang="en-IN" sz="1800" dirty="0">
                <a:latin typeface="+mj-lt"/>
              </a:rPr>
              <a:t>A fixed priority scheduling algorithm A is said to </a:t>
            </a:r>
            <a:r>
              <a:rPr lang="en-IN" sz="1800" dirty="0">
                <a:solidFill>
                  <a:srgbClr val="FF001C"/>
                </a:solidFill>
                <a:latin typeface="+mj-lt"/>
              </a:rPr>
              <a:t>dominate</a:t>
            </a:r>
            <a:r>
              <a:rPr lang="en-IN" sz="1800" dirty="0">
                <a:latin typeface="+mj-lt"/>
              </a:rPr>
              <a:t> another fixed priority scheduling algorithm B if there are tasksets that can be scheduled under algorithm A, but cannot be scheduled under algorithm B, and all of the tasksets that are schedulable under algorithm B are also schedulable under algorithm A.</a:t>
            </a:r>
          </a:p>
          <a:p>
            <a:pPr>
              <a:lnSpc>
                <a:spcPct val="100000"/>
              </a:lnSpc>
            </a:pPr>
            <a:r>
              <a:rPr lang="en-IN" sz="1800" dirty="0">
                <a:latin typeface="+mj-lt"/>
              </a:rPr>
              <a:t>If there are tasksets that are schedulable under algorithm A, but not under algorithm B, and vice-versa, then the two algorithms are said to be </a:t>
            </a:r>
            <a:r>
              <a:rPr lang="en-IN" sz="1800" dirty="0">
                <a:solidFill>
                  <a:srgbClr val="FF001C"/>
                </a:solidFill>
                <a:latin typeface="+mj-lt"/>
              </a:rPr>
              <a:t>incomparable</a:t>
            </a:r>
            <a:r>
              <a:rPr lang="en-IN" sz="1800" dirty="0">
                <a:latin typeface="+mj-lt"/>
              </a:rPr>
              <a:t>.</a:t>
            </a:r>
          </a:p>
          <a:p>
            <a:pPr>
              <a:lnSpc>
                <a:spcPct val="100000"/>
              </a:lnSpc>
            </a:pPr>
            <a:r>
              <a:rPr lang="en-IN" sz="1800" dirty="0">
                <a:latin typeface="+mj-lt"/>
              </a:rPr>
              <a:t>If both algorithms can schedule precisely the same tasksets then they are said to be </a:t>
            </a:r>
            <a:r>
              <a:rPr lang="en-IN" sz="1800" dirty="0">
                <a:solidFill>
                  <a:srgbClr val="FF001C"/>
                </a:solidFill>
                <a:latin typeface="+mj-lt"/>
              </a:rPr>
              <a:t>equivalent</a:t>
            </a:r>
            <a:r>
              <a:rPr lang="en-IN" sz="1800" dirty="0">
                <a:latin typeface="+mj-lt"/>
              </a:rPr>
              <a:t>.</a:t>
            </a:r>
          </a:p>
        </p:txBody>
      </p:sp>
    </p:spTree>
    <p:extLst>
      <p:ext uri="{BB962C8B-B14F-4D97-AF65-F5344CB8AC3E}">
        <p14:creationId xmlns:p14="http://schemas.microsoft.com/office/powerpoint/2010/main" val="2036364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BAAB96-C28A-7741-829A-74B84B52C563}"/>
              </a:ext>
            </a:extLst>
          </p:cNvPr>
          <p:cNvSpPr>
            <a:spLocks noGrp="1"/>
          </p:cNvSpPr>
          <p:nvPr>
            <p:ph type="title"/>
          </p:nvPr>
        </p:nvSpPr>
        <p:spPr/>
        <p:txBody>
          <a:bodyPr/>
          <a:lstStyle/>
          <a:p>
            <a:r>
              <a:rPr lang="en-US" dirty="0"/>
              <a:t>Definitions</a:t>
            </a:r>
          </a:p>
        </p:txBody>
      </p:sp>
      <p:sp>
        <p:nvSpPr>
          <p:cNvPr id="3" name="Content Placeholder 2">
            <a:extLst>
              <a:ext uri="{FF2B5EF4-FFF2-40B4-BE49-F238E27FC236}">
                <a16:creationId xmlns:a16="http://schemas.microsoft.com/office/drawing/2014/main" id="{B56E6535-6D59-0C49-A1F3-A6AE90E83611}"/>
              </a:ext>
            </a:extLst>
          </p:cNvPr>
          <p:cNvSpPr>
            <a:spLocks noGrp="1"/>
          </p:cNvSpPr>
          <p:nvPr>
            <p:ph idx="1"/>
          </p:nvPr>
        </p:nvSpPr>
        <p:spPr>
          <a:xfrm>
            <a:off x="838200" y="1602105"/>
            <a:ext cx="10515600" cy="4890770"/>
          </a:xfrm>
        </p:spPr>
        <p:txBody>
          <a:bodyPr>
            <a:normAutofit/>
          </a:bodyPr>
          <a:lstStyle/>
          <a:p>
            <a:pPr>
              <a:lnSpc>
                <a:spcPct val="100000"/>
              </a:lnSpc>
            </a:pPr>
            <a:r>
              <a:rPr lang="en-IN" sz="1800" b="1" i="1" dirty="0">
                <a:solidFill>
                  <a:srgbClr val="7030A0"/>
                </a:solidFill>
                <a:latin typeface="+mj-lt"/>
              </a:rPr>
              <a:t>Sustainability of a Scheduling Algorithm:</a:t>
            </a:r>
            <a:r>
              <a:rPr lang="en-IN" sz="1800" dirty="0">
                <a:latin typeface="+mj-lt"/>
              </a:rPr>
              <a:t> A scheduling algorithm is said to be sustainable with respect to a system model, if and only if schedulability of any taskset compliant with the model implies schedulability of the same taskset modified by:</a:t>
            </a:r>
          </a:p>
          <a:p>
            <a:pPr marL="800100" lvl="1" indent="-342900">
              <a:buAutoNum type="arabicPeriod"/>
            </a:pPr>
            <a:r>
              <a:rPr lang="en-IN" sz="1600" dirty="0">
                <a:latin typeface="+mj-lt"/>
              </a:rPr>
              <a:t>Decreasing execution times</a:t>
            </a:r>
          </a:p>
          <a:p>
            <a:pPr marL="800100" lvl="1" indent="-342900">
              <a:buAutoNum type="arabicPeriod"/>
            </a:pPr>
            <a:r>
              <a:rPr lang="en-IN" sz="1600" dirty="0">
                <a:latin typeface="+mj-lt"/>
              </a:rPr>
              <a:t>Increasing periods or inter-arrival times, and</a:t>
            </a:r>
          </a:p>
          <a:p>
            <a:pPr marL="800100" lvl="1" indent="-342900">
              <a:buAutoNum type="arabicPeriod"/>
            </a:pPr>
            <a:r>
              <a:rPr lang="en-IN" sz="1600" dirty="0">
                <a:latin typeface="+mj-lt"/>
              </a:rPr>
              <a:t>Increasing deadlines</a:t>
            </a:r>
          </a:p>
          <a:p>
            <a:endParaRPr lang="en-IN" sz="1800" dirty="0">
              <a:latin typeface="+mj-lt"/>
            </a:endParaRPr>
          </a:p>
          <a:p>
            <a:pPr>
              <a:lnSpc>
                <a:spcPct val="100000"/>
              </a:lnSpc>
            </a:pPr>
            <a:r>
              <a:rPr lang="en-IN" sz="1800" b="1" i="1" dirty="0">
                <a:solidFill>
                  <a:srgbClr val="7030A0"/>
                </a:solidFill>
                <a:latin typeface="+mj-lt"/>
              </a:rPr>
              <a:t>Sustainability of a </a:t>
            </a:r>
            <a:r>
              <a:rPr lang="en-IN" sz="1800" b="1" i="1" dirty="0" err="1">
                <a:solidFill>
                  <a:srgbClr val="7030A0"/>
                </a:solidFill>
                <a:latin typeface="+mj-lt"/>
              </a:rPr>
              <a:t>Schedulabiltiy</a:t>
            </a:r>
            <a:r>
              <a:rPr lang="en-IN" sz="1800" b="1" i="1" dirty="0">
                <a:solidFill>
                  <a:srgbClr val="7030A0"/>
                </a:solidFill>
                <a:latin typeface="+mj-lt"/>
              </a:rPr>
              <a:t> Test:</a:t>
            </a:r>
            <a:r>
              <a:rPr lang="en-IN" sz="1800" dirty="0">
                <a:latin typeface="+mj-lt"/>
              </a:rPr>
              <a:t>  A schedulability test is referred to as sustainable if the above changes {1, 2, 3} cannot result in a taskset that was previously deemed schedulable by the test becoming un-schedulable.</a:t>
            </a:r>
          </a:p>
        </p:txBody>
      </p:sp>
    </p:spTree>
    <p:extLst>
      <p:ext uri="{BB962C8B-B14F-4D97-AF65-F5344CB8AC3E}">
        <p14:creationId xmlns:p14="http://schemas.microsoft.com/office/powerpoint/2010/main" val="359265503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2633</TotalTime>
  <Words>3336</Words>
  <Application>Microsoft Macintosh PowerPoint</Application>
  <PresentationFormat>Widescreen</PresentationFormat>
  <Paragraphs>422</Paragraphs>
  <Slides>35</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35</vt:i4>
      </vt:variant>
    </vt:vector>
  </HeadingPairs>
  <TitlesOfParts>
    <vt:vector size="44" baseType="lpstr">
      <vt:lpstr>Arial</vt:lpstr>
      <vt:lpstr>Big Caslon Medium</vt:lpstr>
      <vt:lpstr>Bookman Old Style</vt:lpstr>
      <vt:lpstr>Calibri</vt:lpstr>
      <vt:lpstr>Calibri Light</vt:lpstr>
      <vt:lpstr>Cambria Math</vt:lpstr>
      <vt:lpstr>Courier New</vt:lpstr>
      <vt:lpstr>Wingdings</vt:lpstr>
      <vt:lpstr>Office Theme</vt:lpstr>
      <vt:lpstr>Optimal Fixed Priority Scheduling with Deferred Pre-emption</vt:lpstr>
      <vt:lpstr>Introduction</vt:lpstr>
      <vt:lpstr>Introduction</vt:lpstr>
      <vt:lpstr>History</vt:lpstr>
      <vt:lpstr>Assumptions</vt:lpstr>
      <vt:lpstr>System Model, Terminology &amp; Notation</vt:lpstr>
      <vt:lpstr>System Model, Terminology &amp; Notation</vt:lpstr>
      <vt:lpstr>Definitions</vt:lpstr>
      <vt:lpstr>Definitions</vt:lpstr>
      <vt:lpstr>Summarizing Prior Work</vt:lpstr>
      <vt:lpstr>Summarizing Prior Work</vt:lpstr>
      <vt:lpstr>Summarizing Prior Work</vt:lpstr>
      <vt:lpstr>Summarizing Prior Work</vt:lpstr>
      <vt:lpstr>Problem Descriptions</vt:lpstr>
      <vt:lpstr>An Example</vt:lpstr>
      <vt:lpstr>PowerPoint Presentation</vt:lpstr>
      <vt:lpstr>PowerPoint Presentation</vt:lpstr>
      <vt:lpstr>PowerPoint Presentation</vt:lpstr>
      <vt:lpstr>PowerPoint Presentation</vt:lpstr>
      <vt:lpstr>Mathematical Approach</vt:lpstr>
      <vt:lpstr>Mathematical Approach</vt:lpstr>
      <vt:lpstr>Algorithms</vt:lpstr>
      <vt:lpstr>FNR-PA Outline</vt:lpstr>
      <vt:lpstr>FNR-PA Transformation</vt:lpstr>
      <vt:lpstr>FNR-PA Transformation</vt:lpstr>
      <vt:lpstr>FNR-PA Transformation</vt:lpstr>
      <vt:lpstr>FNR Length Calculation</vt:lpstr>
      <vt:lpstr>FNR Length Calculation</vt:lpstr>
      <vt:lpstr>PowerPoint Presentation</vt:lpstr>
      <vt:lpstr>FNR Length Calculation</vt:lpstr>
      <vt:lpstr>FNR Length Calculation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Optimal Fixed Priority Scheduling with Deferred Pre-mption</dc:title>
  <dc:creator>Aditya Saripalli</dc:creator>
  <cp:lastModifiedBy>Aditya Saripalli</cp:lastModifiedBy>
  <cp:revision>162</cp:revision>
  <dcterms:created xsi:type="dcterms:W3CDTF">2020-11-26T17:41:16Z</dcterms:created>
  <dcterms:modified xsi:type="dcterms:W3CDTF">2020-11-29T07:45:42Z</dcterms:modified>
</cp:coreProperties>
</file>